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2" r:id="rId3"/>
    <p:sldId id="257" r:id="rId4"/>
    <p:sldId id="258" r:id="rId5"/>
    <p:sldId id="259" r:id="rId6"/>
    <p:sldId id="263" r:id="rId7"/>
    <p:sldId id="264" r:id="rId8"/>
    <p:sldId id="260" r:id="rId9"/>
    <p:sldId id="265" r:id="rId10"/>
    <p:sldId id="266" r:id="rId11"/>
    <p:sldId id="267" r:id="rId12"/>
    <p:sldId id="276" r:id="rId13"/>
    <p:sldId id="270" r:id="rId14"/>
    <p:sldId id="271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&#1047;&#1072;&#1089;&#1090;&#1091;&#1087;&#1085;&#1080;&#1082;%20&#1079;%20&#1053;&#1042;&#1056;\&#1050;&#1091;&#1088;&#1089;&#1080;%20&#1079;&#1072;&#1089;&#1090;&#1091;&#1087;&#1085;&#1080;&#1082;&#1072;\&#1057;&#1091;&#1093;&#1086;&#1084;&#1083;&#1080;&#1085;&#1089;&#1100;&#1082;&#1080;&#1081;\videoplaybackTrim.mp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videoplaybackTrim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869160"/>
            <a:ext cx="5582994" cy="1800200"/>
          </a:xfrm>
        </p:spPr>
        <p:txBody>
          <a:bodyPr>
            <a:noAutofit/>
          </a:bodyPr>
          <a:lstStyle/>
          <a:p>
            <a:pPr algn="l"/>
            <a:r>
              <a:rPr lang="uk-UA" sz="2800" dirty="0" smtClean="0">
                <a:solidFill>
                  <a:schemeClr val="bg1"/>
                </a:solidFill>
              </a:rPr>
              <a:t>До 100-річчя </a:t>
            </a:r>
          </a:p>
          <a:p>
            <a:pPr algn="ctr"/>
            <a:r>
              <a:rPr lang="uk-UA" sz="2800" dirty="0" smtClean="0">
                <a:solidFill>
                  <a:schemeClr val="bg1"/>
                </a:solidFill>
              </a:rPr>
              <a:t>з дня народження</a:t>
            </a:r>
          </a:p>
          <a:p>
            <a:pPr algn="r"/>
            <a:r>
              <a:rPr lang="uk-UA" sz="2800" dirty="0" smtClean="0">
                <a:solidFill>
                  <a:schemeClr val="bg1"/>
                </a:solidFill>
              </a:rPr>
              <a:t> </a:t>
            </a:r>
            <a:r>
              <a:rPr lang="uk-UA" sz="2800" dirty="0" smtClean="0">
                <a:solidFill>
                  <a:schemeClr val="bg1"/>
                </a:solidFill>
              </a:rPr>
              <a:t>Василя Сухомлинського</a:t>
            </a:r>
          </a:p>
          <a:p>
            <a:pPr algn="r"/>
            <a:r>
              <a:rPr lang="uk-UA" sz="2800" dirty="0" err="1" smtClean="0">
                <a:solidFill>
                  <a:schemeClr val="tx1"/>
                </a:solidFill>
              </a:rPr>
              <a:t>Тузенко</a:t>
            </a:r>
            <a:r>
              <a:rPr lang="uk-UA" sz="2800" dirty="0" smtClean="0">
                <a:solidFill>
                  <a:schemeClr val="tx1"/>
                </a:solidFill>
              </a:rPr>
              <a:t> С. А.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785794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/>
              <a:t>	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642918"/>
            <a:ext cx="35637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cap="small" dirty="0" smtClean="0">
                <a:solidFill>
                  <a:schemeClr val="bg1"/>
                </a:solidFill>
                <a:ea typeface="+mj-ea"/>
                <a:cs typeface="+mj-cs"/>
              </a:rPr>
              <a:t>ЛЮДИНА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214554"/>
            <a:ext cx="36375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cap="small" dirty="0" smtClean="0">
                <a:solidFill>
                  <a:schemeClr val="bg1"/>
                </a:solidFill>
                <a:ea typeface="+mj-ea"/>
                <a:cs typeface="+mj-cs"/>
              </a:rPr>
              <a:t>УЧИТЕЛЬ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3714752"/>
            <a:ext cx="54152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cap="small" dirty="0" smtClean="0">
                <a:solidFill>
                  <a:schemeClr val="bg1"/>
                </a:solidFill>
                <a:ea typeface="+mj-ea"/>
                <a:cs typeface="+mj-cs"/>
              </a:rPr>
              <a:t>ПИСЬМЕННИК</a:t>
            </a:r>
            <a:r>
              <a:rPr lang="uk-UA" sz="3000" b="1" cap="small" dirty="0" smtClean="0">
                <a:solidFill>
                  <a:schemeClr val="bg1"/>
                </a:solidFill>
                <a:ea typeface="+mj-ea"/>
                <a:cs typeface="+mj-cs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  <p:sp>
        <p:nvSpPr>
          <p:cNvPr id="5" name="Прямоугольник 4"/>
          <p:cNvSpPr/>
          <p:nvPr/>
        </p:nvSpPr>
        <p:spPr>
          <a:xfrm>
            <a:off x="571472" y="285728"/>
            <a:ext cx="70723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З 1938 року </a:t>
            </a:r>
            <a:r>
              <a:rPr lang="ru-RU" sz="2000" dirty="0" err="1" smtClean="0"/>
              <a:t>і</a:t>
            </a:r>
            <a:r>
              <a:rPr lang="ru-RU" sz="2000" dirty="0" smtClean="0"/>
              <a:t> до початку </a:t>
            </a:r>
            <a:r>
              <a:rPr lang="ru-RU" sz="2000" dirty="0" err="1" smtClean="0"/>
              <a:t>Великої</a:t>
            </a:r>
            <a:r>
              <a:rPr lang="ru-RU" sz="2000" dirty="0" smtClean="0"/>
              <a:t> </a:t>
            </a:r>
            <a:r>
              <a:rPr lang="ru-RU" sz="2000" dirty="0" err="1" smtClean="0"/>
              <a:t>Вітчизняної</a:t>
            </a:r>
            <a:r>
              <a:rPr lang="ru-RU" sz="2000" dirty="0" smtClean="0"/>
              <a:t> </a:t>
            </a:r>
            <a:r>
              <a:rPr lang="ru-RU" sz="2000" dirty="0" err="1" smtClean="0"/>
              <a:t>війни</a:t>
            </a:r>
            <a:r>
              <a:rPr lang="ru-RU" sz="2000" dirty="0" smtClean="0"/>
              <a:t> Василь </a:t>
            </a:r>
            <a:r>
              <a:rPr lang="ru-RU" sz="2000" dirty="0" err="1" smtClean="0"/>
              <a:t>Олександрович</a:t>
            </a:r>
            <a:r>
              <a:rPr lang="ru-RU" sz="2000" dirty="0" smtClean="0"/>
              <a:t> </a:t>
            </a:r>
            <a:r>
              <a:rPr lang="ru-RU" sz="2000" dirty="0" err="1" smtClean="0"/>
              <a:t>працював</a:t>
            </a:r>
            <a:r>
              <a:rPr lang="ru-RU" sz="2000" dirty="0" smtClean="0"/>
              <a:t> в </a:t>
            </a:r>
            <a:r>
              <a:rPr lang="ru-RU" sz="2000" dirty="0" err="1" smtClean="0"/>
              <a:t>Онуфріївській</a:t>
            </a:r>
            <a:r>
              <a:rPr lang="ru-RU" sz="2000" dirty="0" smtClean="0"/>
              <a:t> </a:t>
            </a:r>
            <a:r>
              <a:rPr lang="ru-RU" sz="2000" dirty="0" err="1" smtClean="0"/>
              <a:t>середній</a:t>
            </a:r>
            <a:r>
              <a:rPr lang="ru-RU" sz="2000" dirty="0" smtClean="0"/>
              <a:t> </a:t>
            </a:r>
            <a:r>
              <a:rPr lang="ru-RU" sz="2000" dirty="0" err="1" smtClean="0"/>
              <a:t>школі</a:t>
            </a:r>
            <a:r>
              <a:rPr lang="ru-RU" sz="2000" dirty="0" smtClean="0"/>
              <a:t> учителем </a:t>
            </a:r>
            <a:r>
              <a:rPr lang="ru-RU" sz="2000" dirty="0" err="1" smtClean="0"/>
              <a:t>української</a:t>
            </a:r>
            <a:r>
              <a:rPr lang="ru-RU" sz="2000" dirty="0" smtClean="0"/>
              <a:t> </a:t>
            </a:r>
            <a:r>
              <a:rPr lang="ru-RU" sz="2000" dirty="0" err="1" smtClean="0"/>
              <a:t>словесності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54_1495012155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38605"/>
            <a:ext cx="7239000" cy="4788877"/>
          </a:xfrm>
        </p:spPr>
      </p:pic>
      <p:sp>
        <p:nvSpPr>
          <p:cNvPr id="5" name="Прямоугольник 4"/>
          <p:cNvSpPr/>
          <p:nvPr/>
        </p:nvSpPr>
        <p:spPr>
          <a:xfrm>
            <a:off x="571472" y="357166"/>
            <a:ext cx="7072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</a:t>
            </a:r>
            <a:r>
              <a:rPr lang="ru-RU" sz="2400" dirty="0" err="1" smtClean="0"/>
              <a:t>фронті</a:t>
            </a:r>
            <a:r>
              <a:rPr lang="ru-RU" sz="2400" dirty="0" smtClean="0"/>
              <a:t> Василь </a:t>
            </a:r>
            <a:r>
              <a:rPr lang="ru-RU" sz="2400" dirty="0" err="1" smtClean="0"/>
              <a:t>Олександрович</a:t>
            </a:r>
            <a:r>
              <a:rPr lang="ru-RU" sz="2400" dirty="0" smtClean="0"/>
              <a:t> </a:t>
            </a:r>
            <a:r>
              <a:rPr lang="ru-RU" sz="2400" dirty="0" err="1" smtClean="0"/>
              <a:t>був</a:t>
            </a:r>
            <a:r>
              <a:rPr lang="ru-RU" sz="2400" dirty="0" smtClean="0"/>
              <a:t> </a:t>
            </a:r>
            <a:r>
              <a:rPr lang="ru-RU" sz="2400" dirty="0" err="1" smtClean="0"/>
              <a:t>двічі</a:t>
            </a:r>
            <a:r>
              <a:rPr lang="ru-RU" sz="2400" dirty="0" smtClean="0"/>
              <a:t> поранений, </a:t>
            </a:r>
            <a:r>
              <a:rPr lang="ru-RU" sz="2400" dirty="0" err="1" smtClean="0"/>
              <a:t>довго</a:t>
            </a:r>
            <a:r>
              <a:rPr lang="ru-RU" sz="2400" dirty="0" smtClean="0"/>
              <a:t> </a:t>
            </a:r>
            <a:r>
              <a:rPr lang="ru-RU" sz="2400" dirty="0" err="1" smtClean="0"/>
              <a:t>лікувався</a:t>
            </a:r>
            <a:r>
              <a:rPr lang="ru-RU" sz="2400" dirty="0" smtClean="0"/>
              <a:t> в </a:t>
            </a:r>
            <a:r>
              <a:rPr lang="ru-RU" sz="2400" dirty="0" err="1" smtClean="0"/>
              <a:t>евакогоспіталях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034377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928802"/>
            <a:ext cx="7384834" cy="3880658"/>
          </a:xfrm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 1948 </a:t>
            </a:r>
            <a:r>
              <a:rPr lang="ru-RU" sz="2400" dirty="0" err="1" smtClean="0"/>
              <a:t>році</a:t>
            </a:r>
            <a:r>
              <a:rPr lang="ru-RU" sz="2400" dirty="0" smtClean="0"/>
              <a:t> </a:t>
            </a:r>
            <a:r>
              <a:rPr lang="ru-RU" sz="2400" dirty="0" err="1" smtClean="0"/>
              <a:t>В.О.Сухомлинського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призначають</a:t>
            </a:r>
            <a:r>
              <a:rPr lang="ru-RU" sz="2400" dirty="0" smtClean="0"/>
              <a:t>, на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прохання</a:t>
            </a:r>
            <a:r>
              <a:rPr lang="ru-RU" sz="2400" dirty="0" smtClean="0"/>
              <a:t>, директором </a:t>
            </a:r>
            <a:r>
              <a:rPr lang="ru-RU" sz="2400" dirty="0" err="1" smtClean="0"/>
              <a:t>Павлиської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середньої</a:t>
            </a:r>
            <a:r>
              <a:rPr lang="ru-RU" sz="2400" dirty="0" smtClean="0"/>
              <a:t> </a:t>
            </a:r>
            <a:r>
              <a:rPr lang="ru-RU" sz="2400" dirty="0" err="1" smtClean="0"/>
              <a:t>школи</a:t>
            </a:r>
            <a:r>
              <a:rPr lang="ru-RU" sz="2400" dirty="0" smtClean="0"/>
              <a:t>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big-cIO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714356"/>
            <a:ext cx="3486514" cy="4846638"/>
          </a:xfrm>
        </p:spPr>
      </p:pic>
      <p:sp>
        <p:nvSpPr>
          <p:cNvPr id="5" name="Прямоугольник 4"/>
          <p:cNvSpPr/>
          <p:nvPr/>
        </p:nvSpPr>
        <p:spPr>
          <a:xfrm>
            <a:off x="4286248" y="1428736"/>
            <a:ext cx="40004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2 </a:t>
            </a:r>
            <a:r>
              <a:rPr lang="ru-RU" sz="2800" dirty="0" err="1" smtClean="0"/>
              <a:t>вересня</a:t>
            </a:r>
            <a:r>
              <a:rPr lang="ru-RU" sz="2800" dirty="0" smtClean="0"/>
              <a:t> 1970 року Василь </a:t>
            </a:r>
            <a:r>
              <a:rPr lang="ru-RU" sz="2800" dirty="0" err="1" smtClean="0"/>
              <a:t>Олександрович</a:t>
            </a:r>
            <a:r>
              <a:rPr lang="ru-RU" sz="2800" dirty="0" smtClean="0"/>
              <a:t> </a:t>
            </a:r>
            <a:r>
              <a:rPr lang="ru-RU" sz="2800" dirty="0" err="1" smtClean="0"/>
              <a:t>Сухомлинський</a:t>
            </a:r>
            <a:r>
              <a:rPr lang="ru-RU" sz="2800" dirty="0" smtClean="0"/>
              <a:t> </a:t>
            </a:r>
            <a:r>
              <a:rPr lang="ru-RU" sz="2800" dirty="0" err="1" smtClean="0"/>
              <a:t>помирає</a:t>
            </a:r>
            <a:r>
              <a:rPr lang="ru-RU" sz="2800" dirty="0" smtClean="0"/>
              <a:t>.</a:t>
            </a:r>
          </a:p>
          <a:p>
            <a:r>
              <a:rPr lang="uk-UA" sz="2800" dirty="0" smtClean="0"/>
              <a:t>Школа стала його життям, а життя </a:t>
            </a:r>
            <a:r>
              <a:rPr lang="uk-UA" sz="2800" dirty="0" err="1" smtClean="0"/>
              <a:t>–школою</a:t>
            </a:r>
            <a:r>
              <a:rPr lang="uk-UA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6255488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Філософія серця або гуманізм </a:t>
            </a:r>
            <a:br>
              <a:rPr lang="uk-UA" dirty="0" smtClean="0"/>
            </a:br>
            <a:r>
              <a:rPr lang="uk-UA" dirty="0" smtClean="0"/>
              <a:t>В.О. Сухомлинського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643182"/>
            <a:ext cx="7358114" cy="3500462"/>
          </a:xfrm>
        </p:spPr>
        <p:txBody>
          <a:bodyPr>
            <a:normAutofit fontScale="92500"/>
          </a:bodyPr>
          <a:lstStyle/>
          <a:p>
            <a:pPr algn="just"/>
            <a:r>
              <a:rPr lang="en-US" i="1" dirty="0" smtClean="0"/>
              <a:t>	</a:t>
            </a:r>
            <a:r>
              <a:rPr lang="uk-UA" sz="2600" i="1" dirty="0" err="1" smtClean="0"/>
              <a:t>“Іскра</a:t>
            </a:r>
            <a:r>
              <a:rPr lang="uk-UA" sz="2600" i="1" dirty="0" smtClean="0"/>
              <a:t>, яку кидає вчитель у свідомість дитини, здатна запалити вогнище лише тоді, коли, образно кажучи, вона не ось тільки, а горіла не один день і не один рік у його думках. Іншими словами, вогнище живої думки у свідомості своїх ви­хованців запалить лиш той педагог, який знає в сто раз більше, ніж вимагає цього обов'язкова </a:t>
            </a:r>
            <a:r>
              <a:rPr lang="uk-UA" sz="2600" i="1" dirty="0" err="1" smtClean="0"/>
              <a:t>програма”</a:t>
            </a:r>
            <a:r>
              <a:rPr lang="uk-UA" sz="2600" i="1" dirty="0" smtClean="0"/>
              <a:t>.</a:t>
            </a:r>
            <a:endParaRPr lang="ru-RU" sz="2600" dirty="0" smtClean="0"/>
          </a:p>
          <a:p>
            <a:r>
              <a:rPr lang="uk-UA" i="1" dirty="0" smtClean="0"/>
              <a:t>В. Сухомлинський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928670"/>
            <a:ext cx="6255488" cy="2286016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/>
              <a:t>Реалізація ідей </a:t>
            </a:r>
            <a:br>
              <a:rPr lang="uk-UA" sz="2800" dirty="0" smtClean="0"/>
            </a:br>
            <a:r>
              <a:rPr lang="uk-UA" sz="2800" dirty="0" smtClean="0"/>
              <a:t>В.О. Сухомлинського </a:t>
            </a:r>
            <a:br>
              <a:rPr lang="uk-UA" sz="2800" dirty="0" smtClean="0"/>
            </a:br>
            <a:r>
              <a:rPr lang="uk-UA" sz="2800" dirty="0" smtClean="0"/>
              <a:t>про захист життя дітей, збереження і зміцнення їх здоров'я 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429000"/>
            <a:ext cx="7358114" cy="2714644"/>
          </a:xfrm>
        </p:spPr>
        <p:txBody>
          <a:bodyPr>
            <a:normAutofit/>
          </a:bodyPr>
          <a:lstStyle/>
          <a:p>
            <a:pPr algn="just"/>
            <a:r>
              <a:rPr lang="en-US" i="1" dirty="0" smtClean="0"/>
              <a:t>	</a:t>
            </a:r>
            <a:r>
              <a:rPr lang="uk-UA" sz="2400" i="1" dirty="0" err="1" smtClean="0"/>
              <a:t>“Турбота</a:t>
            </a:r>
            <a:r>
              <a:rPr lang="uk-UA" sz="2400" i="1" dirty="0" smtClean="0"/>
              <a:t> про здоров'я – найважливіша праця вихователя …. Якщо виміряти всі мої  турботи й тривоги  про дітей , то добра  половина їх – про здоров'я “ .</a:t>
            </a:r>
            <a:endParaRPr lang="ru-RU" sz="2400" dirty="0" smtClean="0"/>
          </a:p>
          <a:p>
            <a:r>
              <a:rPr lang="uk-UA" i="1" dirty="0" smtClean="0"/>
              <a:t>В. Сухомлинський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00108"/>
            <a:ext cx="7215238" cy="2286016"/>
          </a:xfrm>
        </p:spPr>
        <p:txBody>
          <a:bodyPr>
            <a:noAutofit/>
          </a:bodyPr>
          <a:lstStyle/>
          <a:p>
            <a:pPr algn="ctr"/>
            <a:r>
              <a:rPr lang="uk-UA" sz="2800" dirty="0" err="1" smtClean="0"/>
              <a:t>Психолого</a:t>
            </a:r>
            <a:r>
              <a:rPr lang="uk-UA" sz="2800" dirty="0" smtClean="0"/>
              <a:t> – педагогічні засади розвитку творчих здібностей на основі педагогічний ідей</a:t>
            </a:r>
            <a:br>
              <a:rPr lang="uk-UA" sz="2800" dirty="0" smtClean="0"/>
            </a:br>
            <a:r>
              <a:rPr lang="uk-UA" sz="2800" dirty="0" smtClean="0"/>
              <a:t> В.О. Сухомлинського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429000"/>
            <a:ext cx="7358114" cy="2714644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i="1" dirty="0" smtClean="0"/>
              <a:t>	</a:t>
            </a:r>
            <a:r>
              <a:rPr lang="uk-UA" sz="2400" i="1" dirty="0" err="1" smtClean="0"/>
              <a:t>“Своєчасно</a:t>
            </a:r>
            <a:r>
              <a:rPr lang="uk-UA" sz="2400" i="1" dirty="0" smtClean="0"/>
              <a:t> знайти, виховати й розвинути задатки здібностей у своїх вихованців, своєчасно розпізнати в кожному його покликання – це завдання стає тепер найголовнішим у системі навчально-виховної роботи ” .</a:t>
            </a:r>
            <a:endParaRPr lang="ru-RU" sz="2400" dirty="0" smtClean="0"/>
          </a:p>
          <a:p>
            <a:r>
              <a:rPr lang="uk-UA" sz="2400" i="1" dirty="0" smtClean="0"/>
              <a:t>В. Сухомлинський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3504" y="785794"/>
            <a:ext cx="3674594" cy="4418080"/>
          </a:xfrm>
        </p:spPr>
        <p:txBody>
          <a:bodyPr>
            <a:noAutofit/>
          </a:bodyPr>
          <a:lstStyle/>
          <a:p>
            <a:r>
              <a:rPr lang="ru-RU" sz="2000" dirty="0" smtClean="0"/>
              <a:t>Жив на </a:t>
            </a:r>
            <a:r>
              <a:rPr lang="ru-RU" sz="2000" dirty="0" err="1" smtClean="0"/>
              <a:t>світі</a:t>
            </a:r>
            <a:r>
              <a:rPr lang="ru-RU" sz="2000" dirty="0" smtClean="0"/>
              <a:t> Учитель. </a:t>
            </a:r>
            <a:r>
              <a:rPr lang="ru-RU" sz="2000" dirty="0" err="1" smtClean="0"/>
              <a:t>Його</a:t>
            </a:r>
            <a:r>
              <a:rPr lang="ru-RU" sz="2000" dirty="0" smtClean="0"/>
              <a:t> звали Василь </a:t>
            </a:r>
            <a:r>
              <a:rPr lang="ru-RU" sz="2000" dirty="0" err="1" smtClean="0"/>
              <a:t>Олександрович</a:t>
            </a:r>
            <a:r>
              <a:rPr lang="ru-RU" sz="2000" dirty="0" smtClean="0"/>
              <a:t> </a:t>
            </a:r>
            <a:r>
              <a:rPr lang="ru-RU" sz="2000" dirty="0" err="1" smtClean="0"/>
              <a:t>Сухомлинський</a:t>
            </a:r>
            <a:r>
              <a:rPr lang="ru-RU" sz="2000" dirty="0" smtClean="0"/>
              <a:t>. </a:t>
            </a:r>
            <a:r>
              <a:rPr lang="ru-RU" sz="2000" dirty="0" err="1" smtClean="0"/>
              <a:t>Він</a:t>
            </a:r>
            <a:r>
              <a:rPr lang="ru-RU" sz="2000" dirty="0" smtClean="0"/>
              <a:t> </a:t>
            </a:r>
            <a:r>
              <a:rPr lang="ru-RU" sz="2000" dirty="0" err="1" smtClean="0"/>
              <a:t>був</a:t>
            </a:r>
            <a:r>
              <a:rPr lang="ru-RU" sz="2000" dirty="0" smtClean="0"/>
              <a:t> </a:t>
            </a:r>
            <a:r>
              <a:rPr lang="ru-RU" sz="2000" dirty="0" err="1" smtClean="0"/>
              <a:t>середнього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зросту</a:t>
            </a:r>
            <a:r>
              <a:rPr lang="ru-RU" sz="2000" dirty="0" smtClean="0"/>
              <a:t>, </a:t>
            </a:r>
            <a:r>
              <a:rPr lang="ru-RU" sz="2000" dirty="0" err="1" smtClean="0"/>
              <a:t>худорлявий</a:t>
            </a:r>
            <a:r>
              <a:rPr lang="ru-RU" sz="2000" dirty="0" smtClean="0"/>
              <a:t>; </a:t>
            </a:r>
            <a:r>
              <a:rPr lang="ru-RU" sz="2000" dirty="0" err="1" smtClean="0"/>
              <a:t>каштанове</a:t>
            </a:r>
            <a:r>
              <a:rPr lang="ru-RU" sz="2000" dirty="0" smtClean="0"/>
              <a:t> </a:t>
            </a:r>
            <a:r>
              <a:rPr lang="ru-RU" sz="2000" dirty="0" err="1" smtClean="0"/>
              <a:t>волосся</a:t>
            </a:r>
            <a:r>
              <a:rPr lang="ru-RU" sz="2000" dirty="0" smtClean="0"/>
              <a:t> </a:t>
            </a:r>
            <a:r>
              <a:rPr lang="ru-RU" sz="2000" dirty="0" err="1" smtClean="0"/>
              <a:t>відкривало</a:t>
            </a:r>
            <a:r>
              <a:rPr lang="ru-RU" sz="2000" dirty="0" smtClean="0"/>
              <a:t> </a:t>
            </a:r>
            <a:r>
              <a:rPr lang="ru-RU" sz="2000" dirty="0" err="1" smtClean="0"/>
              <a:t>високе</a:t>
            </a:r>
            <a:r>
              <a:rPr lang="ru-RU" sz="2000" dirty="0" smtClean="0"/>
              <a:t> </a:t>
            </a:r>
            <a:r>
              <a:rPr lang="ru-RU" sz="2000" dirty="0" err="1" smtClean="0"/>
              <a:t>чоло</a:t>
            </a:r>
            <a:r>
              <a:rPr lang="ru-RU" sz="2000" dirty="0" smtClean="0"/>
              <a:t>. Але </a:t>
            </a:r>
            <a:r>
              <a:rPr lang="ru-RU" sz="2000" dirty="0" err="1" smtClean="0"/>
              <a:t>головними</a:t>
            </a:r>
            <a:r>
              <a:rPr lang="ru-RU" sz="2000" dirty="0" smtClean="0"/>
              <a:t> на </a:t>
            </a:r>
            <a:r>
              <a:rPr lang="ru-RU" sz="2000" dirty="0" err="1" smtClean="0"/>
              <a:t>його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обличчі</a:t>
            </a:r>
            <a:r>
              <a:rPr lang="ru-RU" sz="2000" dirty="0" smtClean="0"/>
              <a:t> </a:t>
            </a:r>
            <a:r>
              <a:rPr lang="ru-RU" sz="2000" dirty="0" err="1" smtClean="0"/>
              <a:t>були</a:t>
            </a:r>
            <a:r>
              <a:rPr lang="ru-RU" sz="2000" dirty="0" smtClean="0"/>
              <a:t> </a:t>
            </a:r>
            <a:r>
              <a:rPr lang="ru-RU" sz="2000" dirty="0" err="1" smtClean="0"/>
              <a:t>очі</a:t>
            </a:r>
            <a:r>
              <a:rPr lang="ru-RU" sz="2000" dirty="0" smtClean="0"/>
              <a:t> — </a:t>
            </a:r>
            <a:r>
              <a:rPr lang="ru-RU" sz="2000" dirty="0" err="1" smtClean="0"/>
              <a:t>карі</a:t>
            </a:r>
            <a:r>
              <a:rPr lang="ru-RU" sz="2000" dirty="0" smtClean="0"/>
              <a:t>, </a:t>
            </a:r>
            <a:r>
              <a:rPr lang="ru-RU" sz="2000" dirty="0" err="1" smtClean="0"/>
              <a:t>променисті</a:t>
            </a:r>
            <a:r>
              <a:rPr lang="ru-RU" sz="2000" dirty="0" smtClean="0"/>
              <a:t>, то </a:t>
            </a:r>
            <a:r>
              <a:rPr lang="ru-RU" sz="2000" dirty="0" err="1" smtClean="0"/>
              <a:t>лагідні</a:t>
            </a:r>
            <a:r>
              <a:rPr lang="ru-RU" sz="2000" dirty="0" smtClean="0"/>
              <a:t>, </a:t>
            </a:r>
            <a:r>
              <a:rPr lang="ru-RU" sz="2000" dirty="0" err="1" smtClean="0"/>
              <a:t>замріяні</a:t>
            </a:r>
            <a:r>
              <a:rPr lang="ru-RU" sz="2000" dirty="0" smtClean="0"/>
              <a:t>, </a:t>
            </a:r>
            <a:r>
              <a:rPr lang="ru-RU" sz="2000" dirty="0" err="1" smtClean="0"/>
              <a:t>то</a:t>
            </a:r>
            <a:r>
              <a:rPr lang="ru-RU" sz="2000" dirty="0" smtClean="0"/>
              <a:t> </a:t>
            </a:r>
            <a:r>
              <a:rPr lang="ru-RU" sz="2000" dirty="0" err="1" smtClean="0"/>
              <a:t>вимогливі</a:t>
            </a:r>
            <a:r>
              <a:rPr lang="ru-RU" sz="2000" dirty="0" smtClean="0"/>
              <a:t>, </a:t>
            </a:r>
            <a:r>
              <a:rPr lang="ru-RU" sz="2000" dirty="0" err="1" smtClean="0"/>
              <a:t>запитальні</a:t>
            </a:r>
            <a:r>
              <a:rPr lang="ru-RU" sz="2000" dirty="0" smtClean="0"/>
              <a:t>, а то </a:t>
            </a:r>
            <a:r>
              <a:rPr lang="ru-RU" sz="2000" dirty="0" err="1" smtClean="0"/>
              <a:t>й</a:t>
            </a:r>
            <a:r>
              <a:rPr lang="ru-RU" sz="2000" dirty="0" smtClean="0"/>
              <a:t> </a:t>
            </a:r>
            <a:r>
              <a:rPr lang="ru-RU" sz="2000" dirty="0" err="1" smtClean="0"/>
              <a:t>усміхнені</a:t>
            </a:r>
            <a:r>
              <a:rPr lang="ru-RU" sz="2000" dirty="0" smtClean="0"/>
              <a:t>, </a:t>
            </a:r>
            <a:r>
              <a:rPr lang="ru-RU" sz="2000" dirty="0" err="1" smtClean="0"/>
              <a:t>жартівливі</a:t>
            </a:r>
            <a:r>
              <a:rPr lang="ru-RU" sz="2000" dirty="0" smtClean="0"/>
              <a:t>. Усе </a:t>
            </a:r>
            <a:r>
              <a:rPr lang="ru-RU" sz="2000" dirty="0" err="1" smtClean="0"/>
              <a:t>своє</a:t>
            </a:r>
            <a:r>
              <a:rPr lang="ru-RU" sz="2000" dirty="0" smtClean="0"/>
              <a:t> </a:t>
            </a:r>
            <a:r>
              <a:rPr lang="ru-RU" sz="2000" dirty="0" err="1" smtClean="0"/>
              <a:t>життя</a:t>
            </a:r>
            <a:r>
              <a:rPr lang="ru-RU" sz="2000" dirty="0" smtClean="0"/>
              <a:t> </a:t>
            </a:r>
            <a:r>
              <a:rPr lang="ru-RU" sz="2000" dirty="0" err="1" smtClean="0"/>
              <a:t>з</a:t>
            </a:r>
            <a:r>
              <a:rPr lang="ru-RU" sz="2000" dirty="0" smtClean="0"/>
              <a:t> 17 </a:t>
            </a:r>
            <a:r>
              <a:rPr lang="ru-RU" sz="2000" dirty="0" err="1" smtClean="0"/>
              <a:t>років</a:t>
            </a:r>
            <a:endParaRPr lang="ru-RU" sz="2000" dirty="0" smtClean="0"/>
          </a:p>
          <a:p>
            <a:r>
              <a:rPr lang="ru-RU" sz="2000" dirty="0" smtClean="0"/>
              <a:t> Василь </a:t>
            </a:r>
            <a:r>
              <a:rPr lang="ru-RU" sz="2000" dirty="0" err="1" smtClean="0"/>
              <a:t>Олександрович</a:t>
            </a:r>
            <a:r>
              <a:rPr lang="ru-RU" sz="2000" dirty="0" smtClean="0"/>
              <a:t> </a:t>
            </a:r>
            <a:r>
              <a:rPr lang="ru-RU" sz="2000" dirty="0" err="1" smtClean="0"/>
              <a:t>працював</a:t>
            </a:r>
            <a:r>
              <a:rPr lang="ru-RU" sz="2000" dirty="0" smtClean="0"/>
              <a:t> у </a:t>
            </a:r>
            <a:r>
              <a:rPr lang="ru-RU" sz="2000" dirty="0" err="1" smtClean="0"/>
              <a:t>школі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Ольга </a:t>
            </a:r>
            <a:r>
              <a:rPr lang="ru-RU" sz="2000" dirty="0" err="1" smtClean="0"/>
              <a:t>Сухомлинська</a:t>
            </a:r>
            <a:endParaRPr lang="ru-RU" sz="2000" dirty="0"/>
          </a:p>
        </p:txBody>
      </p:sp>
      <p:pic>
        <p:nvPicPr>
          <p:cNvPr id="5" name="Місце для зображення 4" descr="Без названия (1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6715" r="16715"/>
          <a:stretch>
            <a:fillRect/>
          </a:stretch>
        </p:blipFill>
        <p:spPr/>
      </p:pic>
      <p:sp>
        <p:nvSpPr>
          <p:cNvPr id="6" name="Прямоугольник 5"/>
          <p:cNvSpPr/>
          <p:nvPr/>
        </p:nvSpPr>
        <p:spPr>
          <a:xfrm>
            <a:off x="428596" y="57150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Ольга </a:t>
            </a:r>
            <a:r>
              <a:rPr lang="ru-RU" dirty="0" err="1" smtClean="0"/>
              <a:t>Василівна</a:t>
            </a:r>
            <a:r>
              <a:rPr lang="ru-RU" dirty="0" smtClean="0"/>
              <a:t> </a:t>
            </a:r>
            <a:r>
              <a:rPr lang="ru-RU" dirty="0" err="1" smtClean="0"/>
              <a:t>Сухомлинська</a:t>
            </a:r>
            <a:r>
              <a:rPr lang="ru-RU" dirty="0" smtClean="0"/>
              <a:t>, </a:t>
            </a:r>
            <a:r>
              <a:rPr lang="ru-RU" dirty="0" err="1" smtClean="0"/>
              <a:t>донька</a:t>
            </a:r>
            <a:r>
              <a:rPr lang="ru-RU" dirty="0" smtClean="0"/>
              <a:t> Василя </a:t>
            </a:r>
            <a:r>
              <a:rPr lang="ru-RU" dirty="0" err="1" smtClean="0"/>
              <a:t>Олександровича</a:t>
            </a:r>
            <a:r>
              <a:rPr lang="ru-RU" dirty="0" smtClean="0"/>
              <a:t> </a:t>
            </a:r>
            <a:r>
              <a:rPr lang="ru-RU" dirty="0" err="1" smtClean="0"/>
              <a:t>Сухомлинського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86322"/>
            <a:ext cx="7467600" cy="184626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	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Людина </a:t>
            </a:r>
            <a:r>
              <a:rPr lang="ru-RU" sz="2400" b="1" dirty="0" err="1" smtClean="0"/>
              <a:t>народжується</a:t>
            </a:r>
            <a:r>
              <a:rPr lang="ru-RU" sz="2400" b="1" dirty="0" smtClean="0"/>
              <a:t> на </a:t>
            </a:r>
            <a:r>
              <a:rPr lang="ru-RU" sz="2400" b="1" dirty="0" err="1" smtClean="0"/>
              <a:t>світ</a:t>
            </a:r>
            <a:r>
              <a:rPr lang="ru-RU" sz="2400" b="1" dirty="0" smtClean="0"/>
              <a:t> не для того, </a:t>
            </a:r>
            <a:r>
              <a:rPr lang="ru-RU" sz="2400" b="1" dirty="0" err="1" smtClean="0"/>
              <a:t>щоб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зникнути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безвісною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пилинкою</a:t>
            </a:r>
            <a:r>
              <a:rPr lang="ru-RU" sz="2400" b="1" dirty="0" smtClean="0"/>
              <a:t>. Людина </a:t>
            </a:r>
            <a:r>
              <a:rPr lang="ru-RU" sz="2400" b="1" dirty="0" err="1" smtClean="0"/>
              <a:t>народжується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щоб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лишити</a:t>
            </a:r>
            <a:r>
              <a:rPr lang="ru-RU" sz="2400" b="1" dirty="0" smtClean="0"/>
              <a:t> по </a:t>
            </a:r>
            <a:r>
              <a:rPr lang="ru-RU" sz="2400" b="1" dirty="0" err="1" smtClean="0"/>
              <a:t>собі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слід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вічний</a:t>
            </a:r>
            <a:r>
              <a:rPr lang="ru-RU" sz="2400" b="1" dirty="0" smtClean="0"/>
              <a:t>.</a:t>
            </a:r>
            <a:br>
              <a:rPr lang="ru-RU" sz="2400" b="1" dirty="0" smtClean="0"/>
            </a:br>
            <a:r>
              <a:rPr lang="ru-RU" sz="1800" b="1" dirty="0" smtClean="0"/>
              <a:t>В. </a:t>
            </a:r>
            <a:r>
              <a:rPr lang="ru-RU" sz="1800" b="1" dirty="0" err="1" smtClean="0"/>
              <a:t>Сухомлинський</a:t>
            </a:r>
            <a:endParaRPr lang="ru-RU" sz="1800" b="1" dirty="0"/>
          </a:p>
        </p:txBody>
      </p:sp>
      <p:pic>
        <p:nvPicPr>
          <p:cNvPr id="4" name="Содержимое 3" descr="Cухомл_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428604"/>
            <a:ext cx="2928958" cy="43440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3214710" cy="4214842"/>
          </a:xfrm>
        </p:spPr>
        <p:txBody>
          <a:bodyPr>
            <a:normAutofit fontScale="90000"/>
          </a:bodyPr>
          <a:lstStyle/>
          <a:p>
            <a:r>
              <a:rPr lang="ru-RU" sz="2200" dirty="0" err="1" smtClean="0"/>
              <a:t>Народився</a:t>
            </a: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dirty="0" smtClean="0"/>
              <a:t>Василь </a:t>
            </a:r>
            <a:r>
              <a:rPr lang="ru-RU" sz="2200" dirty="0" err="1" smtClean="0"/>
              <a:t>Олександрович</a:t>
            </a:r>
            <a:r>
              <a:rPr lang="ru-RU" sz="2200" dirty="0" smtClean="0"/>
              <a:t> </a:t>
            </a:r>
            <a:r>
              <a:rPr lang="ru-RU" sz="2200" dirty="0" err="1" smtClean="0"/>
              <a:t>Сухомлинський</a:t>
            </a: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dirty="0" smtClean="0"/>
              <a:t>28 </a:t>
            </a:r>
            <a:r>
              <a:rPr lang="ru-RU" sz="2200" dirty="0" err="1" smtClean="0"/>
              <a:t>вересня</a:t>
            </a:r>
            <a:r>
              <a:rPr lang="ru-RU" sz="2200" dirty="0" smtClean="0"/>
              <a:t> 1918 року</a:t>
            </a:r>
            <a:br>
              <a:rPr lang="ru-RU" sz="2200" dirty="0" smtClean="0"/>
            </a:br>
            <a:r>
              <a:rPr lang="ru-RU" sz="2200" dirty="0" smtClean="0"/>
              <a:t> в </a:t>
            </a:r>
            <a:r>
              <a:rPr lang="ru-RU" sz="2200" dirty="0" err="1" smtClean="0"/>
              <a:t>селі</a:t>
            </a:r>
            <a:r>
              <a:rPr lang="ru-RU" sz="2200" dirty="0" smtClean="0"/>
              <a:t> </a:t>
            </a:r>
            <a:r>
              <a:rPr lang="ru-RU" sz="2200" dirty="0" err="1" smtClean="0"/>
              <a:t>Василівка</a:t>
            </a:r>
            <a:r>
              <a:rPr lang="ru-RU" sz="2200" dirty="0" smtClean="0"/>
              <a:t> </a:t>
            </a:r>
            <a:r>
              <a:rPr lang="ru-RU" sz="2200" dirty="0" err="1" smtClean="0"/>
              <a:t>Онуфріївського</a:t>
            </a:r>
            <a:r>
              <a:rPr lang="ru-RU" sz="2200" dirty="0" smtClean="0"/>
              <a:t> району </a:t>
            </a:r>
            <a:r>
              <a:rPr lang="ru-RU" sz="2200" dirty="0" err="1" smtClean="0"/>
              <a:t>Кропивницької</a:t>
            </a:r>
            <a:r>
              <a:rPr lang="ru-RU" sz="2200" dirty="0" smtClean="0"/>
              <a:t>  (</a:t>
            </a:r>
            <a:r>
              <a:rPr lang="ru-RU" sz="2200" dirty="0" err="1" smtClean="0"/>
              <a:t>Кіровоградської</a:t>
            </a:r>
            <a:r>
              <a:rPr lang="ru-RU" sz="2200" dirty="0" smtClean="0"/>
              <a:t>) </a:t>
            </a:r>
            <a:r>
              <a:rPr lang="ru-RU" sz="2200" dirty="0" err="1" smtClean="0"/>
              <a:t>області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у </a:t>
            </a:r>
            <a:r>
              <a:rPr lang="ru-RU" sz="2200" dirty="0" err="1" smtClean="0"/>
              <a:t>незаможній</a:t>
            </a:r>
            <a:r>
              <a:rPr lang="ru-RU" sz="2200" dirty="0" smtClean="0"/>
              <a:t> </a:t>
            </a:r>
            <a:r>
              <a:rPr lang="ru-RU" sz="2200" dirty="0" err="1" smtClean="0"/>
              <a:t>селянській</a:t>
            </a:r>
            <a:r>
              <a:rPr lang="ru-RU" sz="2200" dirty="0" smtClean="0"/>
              <a:t> </a:t>
            </a:r>
            <a:r>
              <a:rPr lang="ru-RU" sz="2200" dirty="0" err="1" smtClean="0"/>
              <a:t>родині</a:t>
            </a:r>
            <a:r>
              <a:rPr lang="ru-RU" sz="22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6132981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8844" y="714356"/>
            <a:ext cx="3840815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467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Батьки Василя Сухомлинського</a:t>
            </a:r>
            <a:endParaRPr lang="ru-RU" dirty="0"/>
          </a:p>
        </p:txBody>
      </p:sp>
      <p:pic>
        <p:nvPicPr>
          <p:cNvPr id="6" name="Содержимое 5" descr="suh1 (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428736"/>
            <a:ext cx="3265801" cy="471490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571612"/>
            <a:ext cx="300037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5000628" y="6143644"/>
            <a:ext cx="1779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Оксана </a:t>
            </a:r>
            <a:r>
              <a:rPr lang="ru-RU" dirty="0" err="1" smtClean="0"/>
              <a:t>Юдівна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6215082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Олександр</a:t>
            </a:r>
            <a:r>
              <a:rPr lang="ru-RU" dirty="0" smtClean="0"/>
              <a:t> </a:t>
            </a:r>
            <a:r>
              <a:rPr lang="ru-RU" dirty="0" err="1" smtClean="0"/>
              <a:t>Омелянович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1248750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err="1" smtClean="0"/>
              <a:t>В.Сухомлинський</a:t>
            </a:r>
            <a:r>
              <a:rPr lang="ru-RU" sz="3200" b="0" dirty="0" smtClean="0"/>
              <a:t> (</a:t>
            </a:r>
            <a:r>
              <a:rPr lang="ru-RU" sz="3200" b="0" dirty="0" err="1" smtClean="0"/>
              <a:t>ліворуч</a:t>
            </a:r>
            <a:r>
              <a:rPr lang="ru-RU" sz="3200" b="0" dirty="0" smtClean="0"/>
              <a:t>) </a:t>
            </a:r>
            <a:r>
              <a:rPr lang="ru-RU" sz="3200" b="0" dirty="0" err="1" smtClean="0"/>
              <a:t>з</a:t>
            </a:r>
            <a:r>
              <a:rPr lang="ru-RU" sz="3200" b="0" dirty="0" smtClean="0"/>
              <a:t> сестрою </a:t>
            </a:r>
            <a:r>
              <a:rPr lang="ru-RU" sz="3200" b="0" dirty="0" err="1" smtClean="0"/>
              <a:t>Маланкою</a:t>
            </a:r>
            <a:r>
              <a:rPr lang="ru-RU" sz="3200" b="0" dirty="0" smtClean="0"/>
              <a:t> </a:t>
            </a:r>
            <a:r>
              <a:rPr lang="ru-RU" sz="3200" b="0" dirty="0" err="1" smtClean="0"/>
              <a:t>і</a:t>
            </a:r>
            <a:r>
              <a:rPr lang="ru-RU" sz="3200" b="0" dirty="0" smtClean="0"/>
              <a:t> братом </a:t>
            </a:r>
            <a:r>
              <a:rPr lang="ru-RU" sz="3200" b="0" dirty="0" err="1" smtClean="0"/>
              <a:t>Сергійком</a:t>
            </a:r>
            <a:r>
              <a:rPr lang="ru-RU" sz="3200" b="0" dirty="0" smtClean="0"/>
              <a:t> (1929 </a:t>
            </a:r>
            <a:r>
              <a:rPr lang="ru-RU" sz="3200" b="0" dirty="0" err="1" smtClean="0"/>
              <a:t>рік</a:t>
            </a:r>
            <a:r>
              <a:rPr lang="ru-RU" sz="3200" b="0" dirty="0" smtClean="0"/>
              <a:t>)</a:t>
            </a:r>
            <a:endParaRPr lang="ru-RU" sz="3200" dirty="0"/>
          </a:p>
        </p:txBody>
      </p:sp>
      <p:pic>
        <p:nvPicPr>
          <p:cNvPr id="6" name="Содержимое 5" descr="-4-7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04900" y="1808956"/>
            <a:ext cx="5943600" cy="4448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2" y="714356"/>
            <a:ext cx="4357718" cy="5411807"/>
          </a:xfrm>
        </p:spPr>
        <p:txBody>
          <a:bodyPr>
            <a:noAutofit/>
          </a:bodyPr>
          <a:lstStyle/>
          <a:p>
            <a:r>
              <a:rPr lang="ru-RU" sz="2000" dirty="0" smtClean="0"/>
              <a:t>У </a:t>
            </a:r>
            <a:r>
              <a:rPr lang="ru-RU" sz="2000" dirty="0" err="1" smtClean="0"/>
              <a:t>Василівці</a:t>
            </a:r>
            <a:r>
              <a:rPr lang="ru-RU" sz="2000" dirty="0" smtClean="0"/>
              <a:t> минули </a:t>
            </a:r>
            <a:r>
              <a:rPr lang="ru-RU" sz="2000" dirty="0" err="1" smtClean="0"/>
              <a:t>його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дитинство</a:t>
            </a:r>
            <a:r>
              <a:rPr lang="ru-RU" sz="2000" dirty="0" smtClean="0"/>
              <a:t> </a:t>
            </a:r>
            <a:r>
              <a:rPr lang="ru-RU" sz="2000" dirty="0" err="1" smtClean="0"/>
              <a:t>й</a:t>
            </a:r>
            <a:r>
              <a:rPr lang="ru-RU" sz="2000" dirty="0" smtClean="0"/>
              <a:t> </a:t>
            </a:r>
            <a:r>
              <a:rPr lang="ru-RU" sz="2000" dirty="0" err="1" smtClean="0"/>
              <a:t>юність</a:t>
            </a:r>
            <a:r>
              <a:rPr lang="ru-RU" sz="2000" dirty="0" smtClean="0"/>
              <a:t>. Як </a:t>
            </a:r>
            <a:r>
              <a:rPr lang="ru-RU" sz="2000" dirty="0" err="1" smtClean="0"/>
              <a:t>і</a:t>
            </a:r>
            <a:r>
              <a:rPr lang="ru-RU" sz="2000" dirty="0" smtClean="0"/>
              <a:t> </a:t>
            </a:r>
            <a:r>
              <a:rPr lang="ru-RU" sz="2000" dirty="0" err="1" smtClean="0"/>
              <a:t>всі</a:t>
            </a:r>
            <a:r>
              <a:rPr lang="ru-RU" sz="2000" dirty="0" smtClean="0"/>
              <a:t> </a:t>
            </a:r>
            <a:r>
              <a:rPr lang="ru-RU" sz="2000" dirty="0" err="1" smtClean="0"/>
              <a:t>селянські</a:t>
            </a:r>
            <a:r>
              <a:rPr lang="ru-RU" sz="2000" dirty="0" smtClean="0"/>
              <a:t> </a:t>
            </a:r>
            <a:r>
              <a:rPr lang="ru-RU" sz="2000" dirty="0" err="1" smtClean="0"/>
              <a:t>діти</a:t>
            </a:r>
            <a:r>
              <a:rPr lang="ru-RU" sz="2000" dirty="0" smtClean="0"/>
              <a:t>, </a:t>
            </a:r>
            <a:r>
              <a:rPr lang="ru-RU" sz="2000" dirty="0" err="1" smtClean="0"/>
              <a:t>він</a:t>
            </a:r>
            <a:r>
              <a:rPr lang="ru-RU" sz="2000" dirty="0" smtClean="0"/>
              <a:t> ходив в </a:t>
            </a:r>
            <a:r>
              <a:rPr lang="ru-RU" sz="2000" dirty="0" err="1" smtClean="0"/>
              <a:t>рідному</a:t>
            </a:r>
            <a:r>
              <a:rPr lang="ru-RU" sz="2000" dirty="0" smtClean="0"/>
              <a:t> </a:t>
            </a:r>
            <a:r>
              <a:rPr lang="ru-RU" sz="2000" dirty="0" err="1" smtClean="0"/>
              <a:t>селі</a:t>
            </a:r>
            <a:r>
              <a:rPr lang="ru-RU" sz="2000" dirty="0" smtClean="0"/>
              <a:t> </a:t>
            </a:r>
            <a:r>
              <a:rPr lang="ru-RU" sz="2000" dirty="0" err="1" smtClean="0"/>
              <a:t>в</a:t>
            </a:r>
            <a:r>
              <a:rPr lang="ru-RU" sz="2000" dirty="0" smtClean="0"/>
              <a:t> школу </a:t>
            </a:r>
            <a:r>
              <a:rPr lang="ru-RU" sz="2000" dirty="0" err="1" smtClean="0"/>
              <a:t>і</a:t>
            </a:r>
            <a:r>
              <a:rPr lang="ru-RU" sz="2000" dirty="0" smtClean="0"/>
              <a:t> в 1933 </a:t>
            </a:r>
            <a:r>
              <a:rPr lang="ru-RU" sz="2000" dirty="0" err="1" smtClean="0"/>
              <a:t>році</a:t>
            </a:r>
            <a:r>
              <a:rPr lang="ru-RU" sz="2000" dirty="0" smtClean="0"/>
              <a:t> </a:t>
            </a:r>
            <a:r>
              <a:rPr lang="ru-RU" sz="2000" dirty="0" err="1" smtClean="0"/>
              <a:t>закінчив</a:t>
            </a:r>
            <a:r>
              <a:rPr lang="ru-RU" sz="2000" dirty="0" smtClean="0"/>
              <a:t> </a:t>
            </a:r>
            <a:r>
              <a:rPr lang="ru-RU" sz="2000" dirty="0" err="1" smtClean="0"/>
              <a:t>семирічку</a:t>
            </a:r>
            <a:r>
              <a:rPr lang="ru-RU" sz="2000" dirty="0" smtClean="0"/>
              <a:t>. </a:t>
            </a:r>
          </a:p>
          <a:p>
            <a:r>
              <a:rPr lang="ru-RU" sz="2000" dirty="0" err="1" smtClean="0"/>
              <a:t>Влітку</a:t>
            </a:r>
            <a:r>
              <a:rPr lang="ru-RU" sz="2000" dirty="0" smtClean="0"/>
              <a:t> 1934 року </a:t>
            </a:r>
            <a:r>
              <a:rPr lang="ru-RU" sz="2000" dirty="0" err="1" smtClean="0"/>
              <a:t>він</a:t>
            </a:r>
            <a:r>
              <a:rPr lang="ru-RU" sz="2000" dirty="0" smtClean="0"/>
              <a:t> вступив на </a:t>
            </a:r>
            <a:r>
              <a:rPr lang="ru-RU" sz="2000" dirty="0" err="1" smtClean="0"/>
              <a:t>підготовчі</a:t>
            </a:r>
            <a:r>
              <a:rPr lang="ru-RU" sz="2000" dirty="0" smtClean="0"/>
              <a:t> </a:t>
            </a:r>
            <a:r>
              <a:rPr lang="ru-RU" sz="2000" dirty="0" err="1" smtClean="0"/>
              <a:t>курси</a:t>
            </a:r>
            <a:r>
              <a:rPr lang="ru-RU" sz="2000" dirty="0" smtClean="0"/>
              <a:t> при </a:t>
            </a:r>
            <a:r>
              <a:rPr lang="ru-RU" sz="2000" dirty="0" err="1" smtClean="0"/>
              <a:t>Кременчуцькому</a:t>
            </a:r>
            <a:r>
              <a:rPr lang="ru-RU" sz="2000" dirty="0" smtClean="0"/>
              <a:t> </a:t>
            </a:r>
            <a:r>
              <a:rPr lang="ru-RU" sz="2000" dirty="0" err="1" smtClean="0"/>
              <a:t>педінституті</a:t>
            </a:r>
            <a:r>
              <a:rPr lang="ru-RU" sz="2000" dirty="0" smtClean="0"/>
              <a:t> </a:t>
            </a:r>
            <a:r>
              <a:rPr lang="ru-RU" sz="2000" dirty="0" err="1" smtClean="0"/>
              <a:t>і</a:t>
            </a:r>
            <a:r>
              <a:rPr lang="ru-RU" sz="2000" dirty="0" smtClean="0"/>
              <a:t> того ж року став студентом факультету </a:t>
            </a:r>
            <a:r>
              <a:rPr lang="ru-RU" sz="2000" dirty="0" err="1" smtClean="0"/>
              <a:t>мови</a:t>
            </a:r>
            <a:r>
              <a:rPr lang="ru-RU" sz="2000" dirty="0" smtClean="0"/>
              <a:t> та </a:t>
            </a:r>
            <a:r>
              <a:rPr lang="ru-RU" sz="2000" dirty="0" err="1" smtClean="0"/>
              <a:t>літератури</a:t>
            </a:r>
            <a:r>
              <a:rPr lang="ru-RU" sz="2000" dirty="0" smtClean="0"/>
              <a:t> </a:t>
            </a:r>
            <a:r>
              <a:rPr lang="ru-RU" sz="2000" dirty="0" err="1" smtClean="0"/>
              <a:t>цього</a:t>
            </a:r>
            <a:r>
              <a:rPr lang="ru-RU" sz="2000" dirty="0" smtClean="0"/>
              <a:t> вузу. </a:t>
            </a:r>
          </a:p>
          <a:p>
            <a:r>
              <a:rPr lang="ru-RU" sz="2000" dirty="0" err="1" smtClean="0"/>
              <a:t>Проте</a:t>
            </a:r>
            <a:r>
              <a:rPr lang="ru-RU" sz="2000" dirty="0" smtClean="0"/>
              <a:t> через хворобу у 1935 </a:t>
            </a:r>
            <a:r>
              <a:rPr lang="ru-RU" sz="2000" dirty="0" err="1" smtClean="0"/>
              <a:t>році</a:t>
            </a:r>
            <a:r>
              <a:rPr lang="ru-RU" sz="2000" dirty="0" smtClean="0"/>
              <a:t> </a:t>
            </a:r>
            <a:r>
              <a:rPr lang="ru-RU" sz="2000" dirty="0" err="1" smtClean="0"/>
              <a:t>змушений</a:t>
            </a:r>
            <a:r>
              <a:rPr lang="ru-RU" sz="2000" dirty="0" smtClean="0"/>
              <a:t> </a:t>
            </a:r>
            <a:r>
              <a:rPr lang="ru-RU" sz="2000" dirty="0" err="1" smtClean="0"/>
              <a:t>був</a:t>
            </a:r>
            <a:r>
              <a:rPr lang="ru-RU" sz="2000" dirty="0" smtClean="0"/>
              <a:t> </a:t>
            </a:r>
            <a:r>
              <a:rPr lang="ru-RU" sz="2000" dirty="0" err="1" smtClean="0"/>
              <a:t>перервати</a:t>
            </a:r>
            <a:r>
              <a:rPr lang="ru-RU" sz="2000" dirty="0" smtClean="0"/>
              <a:t> </a:t>
            </a:r>
            <a:r>
              <a:rPr lang="ru-RU" sz="2000" dirty="0" err="1" smtClean="0"/>
              <a:t>навчання</a:t>
            </a:r>
            <a:r>
              <a:rPr lang="ru-RU" sz="2000" dirty="0" smtClean="0"/>
              <a:t> в </a:t>
            </a:r>
            <a:r>
              <a:rPr lang="ru-RU" sz="2000" dirty="0" err="1" smtClean="0"/>
              <a:t>інституті</a:t>
            </a:r>
            <a:r>
              <a:rPr lang="ru-RU" sz="2000" dirty="0" smtClean="0"/>
              <a:t>. </a:t>
            </a:r>
          </a:p>
          <a:p>
            <a:r>
              <a:rPr lang="ru-RU" sz="2000" dirty="0" err="1" smtClean="0"/>
              <a:t>Сімнадцятирічним</a:t>
            </a:r>
            <a:r>
              <a:rPr lang="ru-RU" sz="2000" dirty="0" smtClean="0"/>
              <a:t> юнаком </a:t>
            </a:r>
            <a:r>
              <a:rPr lang="ru-RU" sz="2000" dirty="0" err="1" smtClean="0"/>
              <a:t>розпочав</a:t>
            </a:r>
            <a:r>
              <a:rPr lang="ru-RU" sz="2000" dirty="0" smtClean="0"/>
              <a:t> Василь свою </a:t>
            </a:r>
            <a:r>
              <a:rPr lang="ru-RU" sz="2000" dirty="0" err="1" smtClean="0"/>
              <a:t>практичну</a:t>
            </a:r>
            <a:r>
              <a:rPr lang="ru-RU" sz="2000" dirty="0" smtClean="0"/>
              <a:t> </a:t>
            </a:r>
            <a:r>
              <a:rPr lang="ru-RU" sz="2000" dirty="0" err="1" smtClean="0"/>
              <a:t>педагогічну</a:t>
            </a:r>
            <a:r>
              <a:rPr lang="ru-RU" sz="2000" dirty="0" smtClean="0"/>
              <a:t> роботу </a:t>
            </a:r>
            <a:endParaRPr lang="ru-RU" sz="2000" dirty="0"/>
          </a:p>
        </p:txBody>
      </p:sp>
      <p:pic>
        <p:nvPicPr>
          <p:cNvPr id="5" name="Содержимое 15" descr="IMG_NEW_0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928670"/>
            <a:ext cx="3017520" cy="451104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472" y="5715016"/>
            <a:ext cx="3148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В. </a:t>
            </a:r>
            <a:r>
              <a:rPr lang="ru-RU" i="1" dirty="0" err="1" smtClean="0"/>
              <a:t>Сухомлинський</a:t>
            </a:r>
            <a:r>
              <a:rPr lang="ru-RU" i="1" dirty="0" smtClean="0"/>
              <a:t> (1934 р.)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358114" cy="2173612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latin typeface="+mn-lt"/>
              </a:rPr>
              <a:t>У 1936 </a:t>
            </a:r>
            <a:r>
              <a:rPr lang="ru-RU" sz="2200" dirty="0" err="1">
                <a:latin typeface="+mn-lt"/>
              </a:rPr>
              <a:t>році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Сухомлинський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продовжив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навчання</a:t>
            </a:r>
            <a:r>
              <a:rPr lang="ru-RU" sz="2200" dirty="0">
                <a:latin typeface="+mn-lt"/>
              </a:rPr>
              <a:t> на заочному </a:t>
            </a:r>
            <a:r>
              <a:rPr lang="ru-RU" sz="2200" dirty="0" err="1">
                <a:latin typeface="+mn-lt"/>
              </a:rPr>
              <a:t>відділі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Полтавського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педагогічного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інституту</a:t>
            </a:r>
            <a:r>
              <a:rPr lang="ru-RU" sz="2200" dirty="0">
                <a:latin typeface="+mn-lt"/>
              </a:rPr>
              <a:t>, де </a:t>
            </a:r>
            <a:r>
              <a:rPr lang="ru-RU" sz="2200" dirty="0" err="1">
                <a:latin typeface="+mn-lt"/>
              </a:rPr>
              <a:t>спершу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здобув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кваліфікацію</a:t>
            </a:r>
            <a:r>
              <a:rPr lang="ru-RU" sz="2200" dirty="0">
                <a:latin typeface="+mn-lt"/>
              </a:rPr>
              <a:t> учителя </a:t>
            </a:r>
            <a:r>
              <a:rPr lang="ru-RU" sz="2200" dirty="0" err="1">
                <a:latin typeface="+mn-lt"/>
              </a:rPr>
              <a:t>української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мови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і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літератури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неповної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середньої</a:t>
            </a:r>
            <a:r>
              <a:rPr lang="ru-RU" sz="2200" dirty="0">
                <a:latin typeface="+mn-lt"/>
              </a:rPr>
              <a:t> </a:t>
            </a:r>
            <a:r>
              <a:rPr lang="ru-RU" sz="2200" dirty="0" err="1">
                <a:latin typeface="+mn-lt"/>
              </a:rPr>
              <a:t>школи</a:t>
            </a: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type="body" idx="2"/>
          </p:nvPr>
        </p:nvSpPr>
        <p:spPr>
          <a:xfrm>
            <a:off x="2000232" y="6000768"/>
            <a:ext cx="5897880" cy="285752"/>
          </a:xfrm>
        </p:spPr>
        <p:txBody>
          <a:bodyPr>
            <a:normAutofit/>
          </a:bodyPr>
          <a:lstStyle/>
          <a:p>
            <a:r>
              <a:rPr lang="uk-UA" sz="1800" dirty="0" smtClean="0"/>
              <a:t>Полтавський педагогічний інститут</a:t>
            </a:r>
            <a:endParaRPr lang="ru-RU" sz="1800" dirty="0"/>
          </a:p>
        </p:txBody>
      </p:sp>
      <p:pic>
        <p:nvPicPr>
          <p:cNvPr id="6" name="Содержимое 5" descr="nw_1lkhhgfx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14479" y="2214554"/>
            <a:ext cx="5541419" cy="35575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uh2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7377740" cy="5286412"/>
          </a:xfrm>
        </p:spPr>
      </p:pic>
      <p:sp>
        <p:nvSpPr>
          <p:cNvPr id="5" name="Прямоугольник 4"/>
          <p:cNvSpPr/>
          <p:nvPr/>
        </p:nvSpPr>
        <p:spPr>
          <a:xfrm>
            <a:off x="785786" y="5715016"/>
            <a:ext cx="7143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Я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гордістю</a:t>
            </a:r>
            <a:r>
              <a:rPr lang="ru-RU" sz="2400" dirty="0" smtClean="0"/>
              <a:t> </a:t>
            </a:r>
            <a:r>
              <a:rPr lang="ru-RU" sz="2400" dirty="0" err="1" smtClean="0"/>
              <a:t>називаю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Полтавський</a:t>
            </a:r>
            <a:r>
              <a:rPr lang="ru-RU" sz="2400" dirty="0" smtClean="0"/>
              <a:t> </a:t>
            </a:r>
            <a:r>
              <a:rPr lang="ru-RU" sz="2400" dirty="0" err="1" smtClean="0"/>
              <a:t>педагогічний</a:t>
            </a:r>
            <a:r>
              <a:rPr lang="ru-RU" sz="2400" dirty="0" smtClean="0"/>
              <a:t> </a:t>
            </a:r>
            <a:r>
              <a:rPr lang="ru-RU" sz="2400" dirty="0" err="1" smtClean="0"/>
              <a:t>інститут</a:t>
            </a:r>
            <a:r>
              <a:rPr lang="ru-RU" sz="2400" dirty="0" smtClean="0"/>
              <a:t> </a:t>
            </a:r>
            <a:r>
              <a:rPr lang="ru-RU" sz="2400" dirty="0" err="1" smtClean="0"/>
              <a:t>своєю</a:t>
            </a:r>
            <a:r>
              <a:rPr lang="ru-RU" sz="2400" dirty="0" smtClean="0"/>
              <a:t> альма-матер…</a:t>
            </a:r>
          </a:p>
          <a:p>
            <a:pPr algn="r"/>
            <a:r>
              <a:rPr lang="uk-UA" dirty="0" smtClean="0"/>
              <a:t>В.О.Сухомлинський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580</TotalTime>
  <Words>294</Words>
  <Application>Microsoft Office PowerPoint</Application>
  <PresentationFormat>Экран (4:3)</PresentationFormat>
  <Paragraphs>41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Презентация PowerPoint</vt:lpstr>
      <vt:lpstr>Презентация PowerPoint</vt:lpstr>
      <vt:lpstr>    Людина народжується на світ не для того, щоб зникнути безвісною пилинкою. Людина народжується, щоб лишити по собі слід вічний. В. Сухомлинський</vt:lpstr>
      <vt:lpstr>Народився  Василь Олександрович Сухомлинський  28 вересня 1918 року  в селі Василівка Онуфріївського району Кропивницької  (Кіровоградської) області  у незаможній селянській родині. </vt:lpstr>
      <vt:lpstr> Батьки Василя Сухомлинського</vt:lpstr>
      <vt:lpstr>В.Сухомлинський (ліворуч) з сестрою Маланкою і братом Сергійком (1929 рік)</vt:lpstr>
      <vt:lpstr>Презентация PowerPoint</vt:lpstr>
      <vt:lpstr>У 1936 році Сухомлинський продовжив навчання на заочному відділі Полтавського педагогічного інституту, де спершу здобув кваліфікацію учителя української мови і літератури неповної середньої школи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Філософія серця або гуманізм  В.О. Сухомлинського  </vt:lpstr>
      <vt:lpstr>Реалізація ідей  В.О. Сухомлинського  про захист життя дітей, збереження і зміцнення їх здоров'я </vt:lpstr>
      <vt:lpstr>Психолого – педагогічні засади розвитку творчих здібностей на основі педагогічний ідей  В.О. Сухомлинського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Людина  учитель  творець</dc:title>
  <dc:creator>User</dc:creator>
  <cp:lastModifiedBy>Користувач Windows</cp:lastModifiedBy>
  <cp:revision>48</cp:revision>
  <dcterms:created xsi:type="dcterms:W3CDTF">2018-02-12T18:06:55Z</dcterms:created>
  <dcterms:modified xsi:type="dcterms:W3CDTF">2019-02-03T15:55:33Z</dcterms:modified>
</cp:coreProperties>
</file>