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74" autoAdjust="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7F6C6-BD9F-4150-9BC6-1B932C6F70F9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uk-UA"/>
        </a:p>
      </dgm:t>
    </dgm:pt>
    <dgm:pt modelId="{49FEB85D-5811-4679-A1B2-75C0A340EAF8}">
      <dgm:prSet/>
      <dgm:spPr/>
      <dgm:t>
        <a:bodyPr/>
        <a:lstStyle/>
        <a:p>
          <a:pPr rtl="0"/>
          <a:r>
            <a:rPr lang="uk-UA" b="1" i="1" baseline="0" smtClean="0"/>
            <a:t>Колективна робота</a:t>
          </a:r>
          <a:endParaRPr lang="uk-UA" b="0" i="1" baseline="0" dirty="0"/>
        </a:p>
      </dgm:t>
    </dgm:pt>
    <dgm:pt modelId="{23D93104-AEA9-48D8-BBB9-9A2C5A8E2446}" type="parTrans" cxnId="{5CF59119-070A-45FE-A8BD-7752B4611CEB}">
      <dgm:prSet/>
      <dgm:spPr/>
      <dgm:t>
        <a:bodyPr/>
        <a:lstStyle/>
        <a:p>
          <a:endParaRPr lang="uk-UA"/>
        </a:p>
      </dgm:t>
    </dgm:pt>
    <dgm:pt modelId="{DA6642BD-B050-4C61-9D01-B395F4700F96}" type="sibTrans" cxnId="{5CF59119-070A-45FE-A8BD-7752B4611CEB}">
      <dgm:prSet/>
      <dgm:spPr/>
      <dgm:t>
        <a:bodyPr/>
        <a:lstStyle/>
        <a:p>
          <a:endParaRPr lang="uk-UA"/>
        </a:p>
      </dgm:t>
    </dgm:pt>
    <dgm:pt modelId="{10A4E383-2809-4FEC-8C86-6696C1DCC045}">
      <dgm:prSet/>
      <dgm:spPr/>
      <dgm:t>
        <a:bodyPr/>
        <a:lstStyle/>
        <a:p>
          <a:pPr rtl="0"/>
          <a:r>
            <a:rPr lang="uk-UA" b="0" i="0" baseline="0" dirty="0" smtClean="0"/>
            <a:t>Визначити віршований розмір поезії </a:t>
          </a:r>
          <a:endParaRPr lang="uk-UA" b="0" i="0" baseline="0" dirty="0"/>
        </a:p>
      </dgm:t>
    </dgm:pt>
    <dgm:pt modelId="{9E8C0039-D59E-4F2A-A51C-474E77EBAD5A}" type="parTrans" cxnId="{65DD70DF-6E31-45E5-BAA2-E29CB53451C8}">
      <dgm:prSet/>
      <dgm:spPr/>
      <dgm:t>
        <a:bodyPr/>
        <a:lstStyle/>
        <a:p>
          <a:endParaRPr lang="uk-UA"/>
        </a:p>
      </dgm:t>
    </dgm:pt>
    <dgm:pt modelId="{16CF582B-4848-4376-AD51-06D85A00ED9E}" type="sibTrans" cxnId="{65DD70DF-6E31-45E5-BAA2-E29CB53451C8}">
      <dgm:prSet/>
      <dgm:spPr/>
      <dgm:t>
        <a:bodyPr/>
        <a:lstStyle/>
        <a:p>
          <a:endParaRPr lang="uk-UA"/>
        </a:p>
      </dgm:t>
    </dgm:pt>
    <dgm:pt modelId="{B83AE6A6-7B04-4BFD-BB06-A2321AD4BEDF}" type="pres">
      <dgm:prSet presAssocID="{6D87F6C6-BD9F-4150-9BC6-1B932C6F70F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9E956CA-4B79-4B6B-B3BA-6F9D8F81CE54}" type="pres">
      <dgm:prSet presAssocID="{49FEB85D-5811-4679-A1B2-75C0A340EAF8}" presName="circle1" presStyleLbl="node1" presStyleIdx="0" presStyleCnt="2"/>
      <dgm:spPr/>
    </dgm:pt>
    <dgm:pt modelId="{3F143461-4051-4F79-8565-004F4FE89B02}" type="pres">
      <dgm:prSet presAssocID="{49FEB85D-5811-4679-A1B2-75C0A340EAF8}" presName="space" presStyleCnt="0"/>
      <dgm:spPr/>
    </dgm:pt>
    <dgm:pt modelId="{C7C5619B-2D79-4AB9-9DF4-5C5A00BCFF82}" type="pres">
      <dgm:prSet presAssocID="{49FEB85D-5811-4679-A1B2-75C0A340EAF8}" presName="rect1" presStyleLbl="alignAcc1" presStyleIdx="0" presStyleCnt="2"/>
      <dgm:spPr/>
      <dgm:t>
        <a:bodyPr/>
        <a:lstStyle/>
        <a:p>
          <a:endParaRPr lang="uk-UA"/>
        </a:p>
      </dgm:t>
    </dgm:pt>
    <dgm:pt modelId="{FB81FD50-74D0-4206-8ADB-AAAEC5E6B633}" type="pres">
      <dgm:prSet presAssocID="{10A4E383-2809-4FEC-8C86-6696C1DCC045}" presName="vertSpace2" presStyleLbl="node1" presStyleIdx="0" presStyleCnt="2"/>
      <dgm:spPr/>
    </dgm:pt>
    <dgm:pt modelId="{306DE443-6BA0-4048-9F25-A185E91CDA60}" type="pres">
      <dgm:prSet presAssocID="{10A4E383-2809-4FEC-8C86-6696C1DCC045}" presName="circle2" presStyleLbl="node1" presStyleIdx="1" presStyleCnt="2"/>
      <dgm:spPr/>
    </dgm:pt>
    <dgm:pt modelId="{A2F5C96B-E889-4D88-9399-8C56D1BB4A21}" type="pres">
      <dgm:prSet presAssocID="{10A4E383-2809-4FEC-8C86-6696C1DCC045}" presName="rect2" presStyleLbl="alignAcc1" presStyleIdx="1" presStyleCnt="2"/>
      <dgm:spPr/>
      <dgm:t>
        <a:bodyPr/>
        <a:lstStyle/>
        <a:p>
          <a:endParaRPr lang="uk-UA"/>
        </a:p>
      </dgm:t>
    </dgm:pt>
    <dgm:pt modelId="{5A5703F4-E553-45FF-B7E8-777E89611966}" type="pres">
      <dgm:prSet presAssocID="{49FEB85D-5811-4679-A1B2-75C0A340EAF8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7B9E2CA-0E62-4E1A-B8CB-942F60C2F62D}" type="pres">
      <dgm:prSet presAssocID="{10A4E383-2809-4FEC-8C86-6696C1DCC045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6BB467E-7680-4F8C-A552-235AB26339C9}" type="presOf" srcId="{10A4E383-2809-4FEC-8C86-6696C1DCC045}" destId="{B7B9E2CA-0E62-4E1A-B8CB-942F60C2F62D}" srcOrd="1" destOrd="0" presId="urn:microsoft.com/office/officeart/2005/8/layout/target3"/>
    <dgm:cxn modelId="{DA6F3CC5-2B86-4CBC-B1FE-62213604A807}" type="presOf" srcId="{10A4E383-2809-4FEC-8C86-6696C1DCC045}" destId="{A2F5C96B-E889-4D88-9399-8C56D1BB4A21}" srcOrd="0" destOrd="0" presId="urn:microsoft.com/office/officeart/2005/8/layout/target3"/>
    <dgm:cxn modelId="{5CF59119-070A-45FE-A8BD-7752B4611CEB}" srcId="{6D87F6C6-BD9F-4150-9BC6-1B932C6F70F9}" destId="{49FEB85D-5811-4679-A1B2-75C0A340EAF8}" srcOrd="0" destOrd="0" parTransId="{23D93104-AEA9-48D8-BBB9-9A2C5A8E2446}" sibTransId="{DA6642BD-B050-4C61-9D01-B395F4700F96}"/>
    <dgm:cxn modelId="{65DD70DF-6E31-45E5-BAA2-E29CB53451C8}" srcId="{6D87F6C6-BD9F-4150-9BC6-1B932C6F70F9}" destId="{10A4E383-2809-4FEC-8C86-6696C1DCC045}" srcOrd="1" destOrd="0" parTransId="{9E8C0039-D59E-4F2A-A51C-474E77EBAD5A}" sibTransId="{16CF582B-4848-4376-AD51-06D85A00ED9E}"/>
    <dgm:cxn modelId="{83C37445-04EB-4ED7-94DD-8DA9D90685EA}" type="presOf" srcId="{49FEB85D-5811-4679-A1B2-75C0A340EAF8}" destId="{5A5703F4-E553-45FF-B7E8-777E89611966}" srcOrd="1" destOrd="0" presId="urn:microsoft.com/office/officeart/2005/8/layout/target3"/>
    <dgm:cxn modelId="{30BB0563-B0B3-4B5B-90C0-0861B9AFDC16}" type="presOf" srcId="{49FEB85D-5811-4679-A1B2-75C0A340EAF8}" destId="{C7C5619B-2D79-4AB9-9DF4-5C5A00BCFF82}" srcOrd="0" destOrd="0" presId="urn:microsoft.com/office/officeart/2005/8/layout/target3"/>
    <dgm:cxn modelId="{3F98FD57-2022-4E87-AC17-EBE72E318201}" type="presOf" srcId="{6D87F6C6-BD9F-4150-9BC6-1B932C6F70F9}" destId="{B83AE6A6-7B04-4BFD-BB06-A2321AD4BEDF}" srcOrd="0" destOrd="0" presId="urn:microsoft.com/office/officeart/2005/8/layout/target3"/>
    <dgm:cxn modelId="{E89A3482-E688-46D7-893D-B741154B6FE8}" type="presParOf" srcId="{B83AE6A6-7B04-4BFD-BB06-A2321AD4BEDF}" destId="{A9E956CA-4B79-4B6B-B3BA-6F9D8F81CE54}" srcOrd="0" destOrd="0" presId="urn:microsoft.com/office/officeart/2005/8/layout/target3"/>
    <dgm:cxn modelId="{16A0F289-7973-43E8-9468-9482A3B58B68}" type="presParOf" srcId="{B83AE6A6-7B04-4BFD-BB06-A2321AD4BEDF}" destId="{3F143461-4051-4F79-8565-004F4FE89B02}" srcOrd="1" destOrd="0" presId="urn:microsoft.com/office/officeart/2005/8/layout/target3"/>
    <dgm:cxn modelId="{673E3447-8868-4D4E-A68D-989920ECF6A3}" type="presParOf" srcId="{B83AE6A6-7B04-4BFD-BB06-A2321AD4BEDF}" destId="{C7C5619B-2D79-4AB9-9DF4-5C5A00BCFF82}" srcOrd="2" destOrd="0" presId="urn:microsoft.com/office/officeart/2005/8/layout/target3"/>
    <dgm:cxn modelId="{61F41AEF-BF7A-4ED1-B0BB-86004AD54CFF}" type="presParOf" srcId="{B83AE6A6-7B04-4BFD-BB06-A2321AD4BEDF}" destId="{FB81FD50-74D0-4206-8ADB-AAAEC5E6B633}" srcOrd="3" destOrd="0" presId="urn:microsoft.com/office/officeart/2005/8/layout/target3"/>
    <dgm:cxn modelId="{A5300C48-0CEC-4BC2-934C-CBB07A41E30A}" type="presParOf" srcId="{B83AE6A6-7B04-4BFD-BB06-A2321AD4BEDF}" destId="{306DE443-6BA0-4048-9F25-A185E91CDA60}" srcOrd="4" destOrd="0" presId="urn:microsoft.com/office/officeart/2005/8/layout/target3"/>
    <dgm:cxn modelId="{4712E99C-2036-4E3F-8815-1A724E557EB4}" type="presParOf" srcId="{B83AE6A6-7B04-4BFD-BB06-A2321AD4BEDF}" destId="{A2F5C96B-E889-4D88-9399-8C56D1BB4A21}" srcOrd="5" destOrd="0" presId="urn:microsoft.com/office/officeart/2005/8/layout/target3"/>
    <dgm:cxn modelId="{06F4DD89-E81B-47A1-934E-A194803D6CF3}" type="presParOf" srcId="{B83AE6A6-7B04-4BFD-BB06-A2321AD4BEDF}" destId="{5A5703F4-E553-45FF-B7E8-777E89611966}" srcOrd="6" destOrd="0" presId="urn:microsoft.com/office/officeart/2005/8/layout/target3"/>
    <dgm:cxn modelId="{E72EBE4E-2612-49BB-9003-0E0B9797DF11}" type="presParOf" srcId="{B83AE6A6-7B04-4BFD-BB06-A2321AD4BEDF}" destId="{B7B9E2CA-0E62-4E1A-B8CB-942F60C2F62D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E956CA-4B79-4B6B-B3BA-6F9D8F81CE54}">
      <dsp:nvSpPr>
        <dsp:cNvPr id="0" name=""/>
        <dsp:cNvSpPr/>
      </dsp:nvSpPr>
      <dsp:spPr>
        <a:xfrm>
          <a:off x="0" y="0"/>
          <a:ext cx="1200329" cy="1200329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C5619B-2D79-4AB9-9DF4-5C5A00BCFF82}">
      <dsp:nvSpPr>
        <dsp:cNvPr id="0" name=""/>
        <dsp:cNvSpPr/>
      </dsp:nvSpPr>
      <dsp:spPr>
        <a:xfrm>
          <a:off x="600164" y="0"/>
          <a:ext cx="4547899" cy="1200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1" i="1" kern="1200" baseline="0" smtClean="0"/>
            <a:t>Колективна робота</a:t>
          </a:r>
          <a:endParaRPr lang="uk-UA" sz="2200" b="0" i="1" kern="1200" baseline="0" dirty="0"/>
        </a:p>
      </dsp:txBody>
      <dsp:txXfrm>
        <a:off x="600164" y="0"/>
        <a:ext cx="4547899" cy="570156"/>
      </dsp:txXfrm>
    </dsp:sp>
    <dsp:sp modelId="{306DE443-6BA0-4048-9F25-A185E91CDA60}">
      <dsp:nvSpPr>
        <dsp:cNvPr id="0" name=""/>
        <dsp:cNvSpPr/>
      </dsp:nvSpPr>
      <dsp:spPr>
        <a:xfrm>
          <a:off x="315086" y="570156"/>
          <a:ext cx="570156" cy="570156"/>
        </a:xfrm>
        <a:prstGeom prst="pie">
          <a:avLst>
            <a:gd name="adj1" fmla="val 5400000"/>
            <a:gd name="adj2" fmla="val 1620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5C96B-E889-4D88-9399-8C56D1BB4A21}">
      <dsp:nvSpPr>
        <dsp:cNvPr id="0" name=""/>
        <dsp:cNvSpPr/>
      </dsp:nvSpPr>
      <dsp:spPr>
        <a:xfrm>
          <a:off x="600164" y="570156"/>
          <a:ext cx="4547899" cy="5701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200" b="0" i="0" kern="1200" baseline="0" dirty="0" smtClean="0"/>
            <a:t>Визначити віршований розмір поезії </a:t>
          </a:r>
          <a:endParaRPr lang="uk-UA" sz="2200" b="0" i="0" kern="1200" baseline="0" dirty="0"/>
        </a:p>
      </dsp:txBody>
      <dsp:txXfrm>
        <a:off x="600164" y="570156"/>
        <a:ext cx="4547899" cy="570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5B6ED-3782-4414-B8CB-4D7ED907CE79}" type="datetimeFigureOut">
              <a:rPr lang="uk-UA" smtClean="0"/>
              <a:pPr/>
              <a:t>19.10.2016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F989-EEF1-4CD7-86B0-3162CC5F4CA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395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15853"/>
            <a:ext cx="9324528" cy="6858000"/>
          </a:xfrm>
          <a:prstGeom prst="rect">
            <a:avLst/>
          </a:prstGeom>
          <a:noFill/>
        </p:spPr>
      </p:pic>
      <p:pic>
        <p:nvPicPr>
          <p:cNvPr id="3076" name="Picture 4" descr="http://novograd.osp-ua.info/userfiles/image/2012/19072012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32656"/>
            <a:ext cx="3529103" cy="23762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980728"/>
            <a:ext cx="340195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Леся </a:t>
            </a:r>
            <a:r>
              <a:rPr lang="ru-RU" sz="4000" b="1" i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Українка</a:t>
            </a:r>
            <a:endParaRPr lang="ru-RU" sz="4000" b="1" i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00808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«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Давня</a:t>
            </a:r>
            <a:r>
              <a:rPr lang="ru-RU" sz="4000" b="1" i="1" dirty="0" smtClean="0">
                <a:solidFill>
                  <a:srgbClr val="7030A0"/>
                </a:solidFill>
              </a:rPr>
              <a:t> </a:t>
            </a:r>
            <a:r>
              <a:rPr lang="ru-RU" sz="4000" b="1" i="1" dirty="0" err="1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казка</a:t>
            </a:r>
            <a:r>
              <a:rPr lang="ru-RU" sz="4000" b="1" i="1" dirty="0" smtClean="0">
                <a:solidFill>
                  <a:srgbClr val="7030A0"/>
                </a:solidFill>
              </a:rPr>
              <a:t>»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7504" y="2960078"/>
            <a:ext cx="54360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uk-UA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уть </a:t>
            </a:r>
            <a:r>
              <a:rPr kumimoji="0" lang="uk-UA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людського </a:t>
            </a:r>
            <a:r>
              <a:rPr kumimoji="0" lang="uk-UA" sz="32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щастя</a:t>
            </a:r>
            <a:endParaRPr kumimoji="0" lang="uk-UA" sz="32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536" y="398616"/>
            <a:ext cx="698477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Експозиція: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«Десь колись в якійсь країні,, проживав поет нещасний…»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Зав’язка: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«Попереду їхав лицар, та лихий такий, крий Боже…»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Розвиток дії: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«Чи не встав би ти , небоже…»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«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Ех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 лиха не боюся…»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«Хлопці, геть його з дороги»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«Геть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відбившися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від гурту, їде </a:t>
            </a: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лицер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самотині.»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«Я вільний, маю думи чарівниці»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Кульмінація: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«Ти щасливий, та недуже»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Розв’язка: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«Довго лицар слухав пісню»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5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25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5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5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494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471155"/>
            <a:ext cx="55081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1" i="1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</a:t>
            </a:r>
            <a:endParaRPr kumimoji="0" lang="uk-UA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67544" y="3140968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800" i="1" dirty="0" smtClean="0">
                <a:latin typeface="Calibri" pitchFamily="34" charset="0"/>
                <a:cs typeface="Arial" pitchFamily="34" charset="0"/>
              </a:rPr>
              <a:t>По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267744" y="1484784"/>
            <a:ext cx="1133475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Поет нещасний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2627784" y="2204864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Мав талант до віршів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267744" y="2924944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Оживляв сумну діброву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2699792" y="3717032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Не був самотнім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2267744" y="4509120"/>
            <a:ext cx="1176908" cy="93610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Всі навколо нерухомо, </a:t>
            </a:r>
            <a:r>
              <a:rPr kumimoji="0" lang="uk-UA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зачаравано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стояли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30" grpId="0" animBg="1"/>
      <p:bldP spid="26631" grpId="0" animBg="1"/>
      <p:bldP spid="26632" grpId="0" animBg="1"/>
      <p:bldP spid="266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Практична робота: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1.Скласти інформаційне гроно до образу лицаря </a:t>
            </a:r>
            <a:endParaRPr lang="uk-UA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3528" y="2852936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400" b="1" i="1" dirty="0" smtClean="0">
                <a:latin typeface="Calibri" pitchFamily="34" charset="0"/>
                <a:cs typeface="Arial" pitchFamily="34" charset="0"/>
              </a:rPr>
              <a:t>Л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ицар</a:t>
            </a:r>
            <a:endParaRPr kumimoji="0" lang="uk-UA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627784" y="1556792"/>
            <a:ext cx="1097260" cy="5631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Лихий такий, крий боже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707904" y="2276872"/>
            <a:ext cx="1080120" cy="5760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Втікай лиш краще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627784" y="3140968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Геть його з дороги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707904" y="3861048"/>
            <a:ext cx="1104900" cy="590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Гордий був та завзятий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627784" y="4581128"/>
            <a:ext cx="1104900" cy="1008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 б віддав твоє багатство за єдиний поцілунок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nimBg="1"/>
      <p:bldP spid="27652" grpId="0" animBg="1"/>
      <p:bldP spid="27653" grpId="0" animBg="1"/>
      <p:bldP spid="27654" grpId="0" animBg="1"/>
      <p:bldP spid="276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89662"/>
            <a:ext cx="622818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Робота на картках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Визначити художні особливості поеми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епітети: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звертання: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протиставлення: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метафори: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порівняння: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flowChartProcess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0" y="704041"/>
          <a:ext cx="5148064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23528" y="2329649"/>
            <a:ext cx="34563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132856"/>
            <a:ext cx="5976664" cy="181588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Мо'же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б,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хто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' 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послу'хав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ка'зки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endParaRPr lang="uk-UA" sz="28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О'сь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послу'хайте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',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пано'ве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lang="uk-UA" sz="28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Ті'льки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ви'бачте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'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ласка'во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lang="uk-UA" sz="28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Що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'  не  все'  в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ній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бу'де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dirty="0" err="1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но'ве</a:t>
            </a: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11560" y="4036422"/>
            <a:ext cx="5976664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  ┴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ٮ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56957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ТЕСТОВІ ЗАВДАННЯ</a:t>
            </a:r>
            <a:r>
              <a:rPr lang="ru-RU" b="1" i="1" dirty="0" smtClean="0">
                <a:solidFill>
                  <a:srgbClr val="FF0000"/>
                </a:solidFill>
              </a:rPr>
              <a:t>: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7"/>
            <a:ext cx="7704856" cy="649408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i="1" dirty="0" err="1" smtClean="0"/>
              <a:t>Країна</a:t>
            </a:r>
            <a:r>
              <a:rPr lang="ru-RU" sz="2000" b="1" i="1" dirty="0" smtClean="0"/>
              <a:t>, в </a:t>
            </a:r>
            <a:r>
              <a:rPr lang="ru-RU" sz="2000" b="1" i="1" dirty="0" err="1" smtClean="0"/>
              <a:t>якій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відбуватимуться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події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казки</a:t>
            </a:r>
            <a:r>
              <a:rPr lang="ru-RU" sz="2000" b="1" i="1" dirty="0" smtClean="0"/>
              <a:t>: </a:t>
            </a:r>
          </a:p>
          <a:p>
            <a:r>
              <a:rPr lang="ru-RU" sz="2000" dirty="0" smtClean="0"/>
              <a:t>а) </a:t>
            </a:r>
            <a:r>
              <a:rPr lang="ru-RU" sz="2000" dirty="0" err="1" smtClean="0"/>
              <a:t>Франція</a:t>
            </a:r>
            <a:r>
              <a:rPr lang="ru-RU" sz="2000" dirty="0" smtClean="0"/>
              <a:t>; б) </a:t>
            </a:r>
            <a:r>
              <a:rPr lang="ru-RU" sz="2000" dirty="0" err="1" smtClean="0"/>
              <a:t>невідома</a:t>
            </a:r>
            <a:r>
              <a:rPr lang="ru-RU" sz="2000" dirty="0" smtClean="0"/>
              <a:t>; в) фантастична;</a:t>
            </a:r>
          </a:p>
          <a:p>
            <a:r>
              <a:rPr lang="ru-RU" sz="2000" dirty="0" smtClean="0"/>
              <a:t> г) </a:t>
            </a:r>
            <a:r>
              <a:rPr lang="ru-RU" sz="2000" dirty="0" err="1" smtClean="0"/>
              <a:t>Англія</a:t>
            </a:r>
            <a:r>
              <a:rPr lang="ru-RU" sz="2000" dirty="0" smtClean="0"/>
              <a:t>. </a:t>
            </a:r>
          </a:p>
          <a:p>
            <a:r>
              <a:rPr lang="ru-RU" sz="2000" b="1" i="1" dirty="0" smtClean="0"/>
              <a:t>2. </a:t>
            </a:r>
            <a:r>
              <a:rPr lang="ru-RU" sz="2000" b="1" i="1" dirty="0" err="1" smtClean="0"/>
              <a:t>Хто</a:t>
            </a:r>
            <a:r>
              <a:rPr lang="ru-RU" sz="2000" b="1" i="1" dirty="0" smtClean="0"/>
              <a:t> раз у раз </a:t>
            </a:r>
            <a:r>
              <a:rPr lang="ru-RU" sz="2000" b="1" i="1" dirty="0" err="1" smtClean="0"/>
              <a:t>відвідував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поета</a:t>
            </a:r>
            <a:r>
              <a:rPr lang="ru-RU" sz="2000" b="1" i="1" dirty="0" smtClean="0"/>
              <a:t>? </a:t>
            </a:r>
          </a:p>
          <a:p>
            <a:r>
              <a:rPr lang="ru-RU" sz="2000" dirty="0" smtClean="0"/>
              <a:t>а) </a:t>
            </a:r>
            <a:r>
              <a:rPr lang="ru-RU" sz="2000" dirty="0" err="1" smtClean="0"/>
              <a:t>Селянські</a:t>
            </a:r>
            <a:r>
              <a:rPr lang="ru-RU" sz="2000" dirty="0" smtClean="0"/>
              <a:t> </a:t>
            </a:r>
            <a:r>
              <a:rPr lang="ru-RU" sz="2000" dirty="0" err="1" smtClean="0"/>
              <a:t>діти</a:t>
            </a:r>
            <a:r>
              <a:rPr lang="ru-RU" sz="2000" dirty="0" smtClean="0"/>
              <a:t>; б) молодь; в) </a:t>
            </a:r>
            <a:r>
              <a:rPr lang="ru-RU" sz="2000" dirty="0" err="1" smtClean="0"/>
              <a:t>місцеве</a:t>
            </a:r>
            <a:r>
              <a:rPr lang="ru-RU" sz="2000" dirty="0" smtClean="0"/>
              <a:t> панство; г) люди </a:t>
            </a:r>
            <a:r>
              <a:rPr lang="ru-RU" sz="2000" dirty="0" err="1" smtClean="0"/>
              <a:t>похилого</a:t>
            </a:r>
            <a:r>
              <a:rPr lang="ru-RU" sz="2000" dirty="0" smtClean="0"/>
              <a:t> </a:t>
            </a:r>
            <a:r>
              <a:rPr lang="ru-RU" sz="2000" dirty="0" err="1" smtClean="0"/>
              <a:t>віку</a:t>
            </a:r>
            <a:r>
              <a:rPr lang="ru-RU" sz="2000" dirty="0" smtClean="0"/>
              <a:t>.</a:t>
            </a:r>
          </a:p>
          <a:p>
            <a:r>
              <a:rPr lang="ru-RU" sz="2000" b="1" i="1" dirty="0" smtClean="0"/>
              <a:t> 3. Герой </a:t>
            </a:r>
            <a:r>
              <a:rPr lang="ru-RU" sz="2000" b="1" i="1" dirty="0" err="1" smtClean="0"/>
              <a:t>твору</a:t>
            </a:r>
            <a:r>
              <a:rPr lang="ru-RU" sz="2000" b="1" i="1" dirty="0" smtClean="0"/>
              <a:t> не </a:t>
            </a:r>
            <a:r>
              <a:rPr lang="ru-RU" sz="2000" b="1" i="1" dirty="0" err="1" smtClean="0"/>
              <a:t>відчував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ні</a:t>
            </a:r>
            <a:r>
              <a:rPr lang="ru-RU" sz="2000" b="1" i="1" dirty="0" smtClean="0"/>
              <a:t> голоду, </a:t>
            </a:r>
            <a:r>
              <a:rPr lang="ru-RU" sz="2000" b="1" i="1" dirty="0" err="1" smtClean="0"/>
              <a:t>ні</a:t>
            </a:r>
            <a:r>
              <a:rPr lang="ru-RU" sz="2000" b="1" i="1" dirty="0" smtClean="0"/>
              <a:t> холоду, </a:t>
            </a:r>
            <a:r>
              <a:rPr lang="ru-RU" sz="2000" b="1" i="1" dirty="0" err="1" smtClean="0"/>
              <a:t>бо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отримував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допомогу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від</a:t>
            </a:r>
            <a:r>
              <a:rPr lang="ru-RU" sz="2000" b="1" i="1" dirty="0" smtClean="0"/>
              <a:t>: </a:t>
            </a:r>
          </a:p>
          <a:p>
            <a:r>
              <a:rPr lang="ru-RU" sz="2000" dirty="0" smtClean="0"/>
              <a:t>а) Господа ; б) простого люду; в) </a:t>
            </a:r>
            <a:r>
              <a:rPr lang="ru-RU" sz="2000" dirty="0" err="1" smtClean="0"/>
              <a:t>кобзарів</a:t>
            </a:r>
            <a:r>
              <a:rPr lang="ru-RU" sz="2000" dirty="0" smtClean="0"/>
              <a:t>; </a:t>
            </a:r>
          </a:p>
          <a:p>
            <a:r>
              <a:rPr lang="ru-RU" sz="2000" dirty="0" smtClean="0"/>
              <a:t>г) князя.</a:t>
            </a:r>
          </a:p>
          <a:p>
            <a:r>
              <a:rPr lang="ru-RU" sz="2000" dirty="0" smtClean="0"/>
              <a:t> </a:t>
            </a:r>
            <a:r>
              <a:rPr lang="ru-RU" sz="2000" b="1" i="1" dirty="0" smtClean="0"/>
              <a:t>4. Поет не </a:t>
            </a:r>
            <a:r>
              <a:rPr lang="ru-RU" sz="2000" b="1" i="1" dirty="0" err="1" smtClean="0"/>
              <a:t>сподобався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лицарю</a:t>
            </a:r>
            <a:r>
              <a:rPr lang="ru-RU" sz="2000" b="1" i="1" dirty="0" smtClean="0"/>
              <a:t> через те, </a:t>
            </a:r>
            <a:r>
              <a:rPr lang="ru-RU" sz="2000" b="1" i="1" dirty="0" err="1" smtClean="0"/>
              <a:t>що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він</a:t>
            </a:r>
            <a:r>
              <a:rPr lang="ru-RU" sz="2000" b="1" i="1" dirty="0" smtClean="0"/>
              <a:t>: </a:t>
            </a:r>
          </a:p>
          <a:p>
            <a:r>
              <a:rPr lang="ru-RU" sz="2000" dirty="0" smtClean="0"/>
              <a:t>а) </a:t>
            </a:r>
            <a:r>
              <a:rPr lang="ru-RU" sz="2000" dirty="0" err="1" smtClean="0"/>
              <a:t>образив</a:t>
            </a:r>
            <a:r>
              <a:rPr lang="ru-RU" sz="2000" dirty="0" smtClean="0"/>
              <a:t> </a:t>
            </a:r>
            <a:r>
              <a:rPr lang="ru-RU" sz="2000" dirty="0" err="1" smtClean="0"/>
              <a:t>лайливим</a:t>
            </a:r>
            <a:r>
              <a:rPr lang="ru-RU" sz="2000" dirty="0" smtClean="0"/>
              <a:t> словом вельможу; </a:t>
            </a:r>
          </a:p>
          <a:p>
            <a:r>
              <a:rPr lang="ru-RU" sz="2000" dirty="0" smtClean="0"/>
              <a:t>б) </a:t>
            </a:r>
            <a:r>
              <a:rPr lang="ru-RU" sz="2000" dirty="0" err="1" smtClean="0"/>
              <a:t>відмовився</a:t>
            </a:r>
            <a:r>
              <a:rPr lang="ru-RU" sz="2000" dirty="0" smtClean="0"/>
              <a:t> </a:t>
            </a:r>
            <a:r>
              <a:rPr lang="ru-RU" sz="2000" dirty="0" err="1" smtClean="0"/>
              <a:t>піднятися</a:t>
            </a:r>
            <a:r>
              <a:rPr lang="ru-RU" sz="2000" dirty="0" smtClean="0"/>
              <a:t>, </a:t>
            </a:r>
            <a:r>
              <a:rPr lang="ru-RU" sz="2000" dirty="0" err="1" smtClean="0"/>
              <a:t>бо</a:t>
            </a:r>
            <a:r>
              <a:rPr lang="ru-RU" sz="2000" dirty="0" smtClean="0"/>
              <a:t> лежав на </a:t>
            </a:r>
            <a:r>
              <a:rPr lang="ru-RU" sz="2000" dirty="0" err="1" smtClean="0"/>
              <a:t>самісінькій</a:t>
            </a:r>
            <a:r>
              <a:rPr lang="ru-RU" sz="2000" dirty="0" smtClean="0"/>
              <a:t> </a:t>
            </a:r>
            <a:r>
              <a:rPr lang="ru-RU" sz="2000" dirty="0" err="1" smtClean="0"/>
              <a:t>стежині</a:t>
            </a:r>
            <a:r>
              <a:rPr lang="ru-RU" sz="2000" dirty="0" smtClean="0"/>
              <a:t>; в) </a:t>
            </a:r>
            <a:r>
              <a:rPr lang="ru-RU" sz="2000" dirty="0" err="1" smtClean="0"/>
              <a:t>виявився</a:t>
            </a:r>
            <a:r>
              <a:rPr lang="ru-RU" sz="2000" dirty="0" smtClean="0"/>
              <a:t> </a:t>
            </a:r>
            <a:r>
              <a:rPr lang="ru-RU" sz="2000" dirty="0" err="1" smtClean="0"/>
              <a:t>розумнішим</a:t>
            </a:r>
            <a:r>
              <a:rPr lang="ru-RU" sz="2000" dirty="0" smtClean="0"/>
              <a:t> за пана; г) не став на </a:t>
            </a:r>
            <a:r>
              <a:rPr lang="ru-RU" sz="2000" dirty="0" err="1" smtClean="0"/>
              <a:t>коліна</a:t>
            </a:r>
            <a:r>
              <a:rPr lang="ru-RU" sz="2000" dirty="0" smtClean="0"/>
              <a:t> перед ним. </a:t>
            </a:r>
          </a:p>
          <a:p>
            <a:r>
              <a:rPr lang="ru-RU" sz="2000" b="1" i="1" dirty="0" smtClean="0"/>
              <a:t>5. </a:t>
            </a:r>
            <a:r>
              <a:rPr lang="ru-RU" sz="2000" b="1" i="1" dirty="0" err="1" smtClean="0"/>
              <a:t>Музичний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інструмент</a:t>
            </a:r>
            <a:r>
              <a:rPr lang="ru-RU" sz="2000" b="1" i="1" dirty="0" smtClean="0"/>
              <a:t>, за </a:t>
            </a:r>
            <a:r>
              <a:rPr lang="ru-RU" sz="2000" b="1" i="1" dirty="0" err="1" smtClean="0"/>
              <a:t>допомогою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якого</a:t>
            </a:r>
            <a:r>
              <a:rPr lang="ru-RU" sz="2000" b="1" i="1" dirty="0" smtClean="0"/>
              <a:t> поет </a:t>
            </a:r>
            <a:r>
              <a:rPr lang="ru-RU" sz="2000" b="1" i="1" dirty="0" err="1" smtClean="0"/>
              <a:t>мав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можливість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продемонструвати</a:t>
            </a:r>
            <a:r>
              <a:rPr lang="ru-RU" sz="2000" b="1" i="1" dirty="0" smtClean="0"/>
              <a:t> свою </a:t>
            </a:r>
            <a:r>
              <a:rPr lang="ru-RU" sz="2000" b="1" i="1" dirty="0" err="1" smtClean="0"/>
              <a:t>майстерність</a:t>
            </a:r>
            <a:r>
              <a:rPr lang="ru-RU" sz="2000" b="1" i="1" dirty="0" smtClean="0"/>
              <a:t>:</a:t>
            </a:r>
          </a:p>
          <a:p>
            <a:r>
              <a:rPr lang="ru-RU" sz="2000" b="1" i="1" dirty="0" smtClean="0"/>
              <a:t> </a:t>
            </a:r>
            <a:r>
              <a:rPr lang="ru-RU" sz="2000" dirty="0" smtClean="0"/>
              <a:t>а) </a:t>
            </a:r>
            <a:r>
              <a:rPr lang="ru-RU" sz="2000" dirty="0" err="1" smtClean="0"/>
              <a:t>сопілка</a:t>
            </a:r>
            <a:r>
              <a:rPr lang="ru-RU" sz="2000" dirty="0" smtClean="0"/>
              <a:t>; б) гармонь; в) </a:t>
            </a:r>
            <a:r>
              <a:rPr lang="ru-RU" sz="2000" dirty="0" err="1" smtClean="0"/>
              <a:t>гітара</a:t>
            </a:r>
            <a:r>
              <a:rPr lang="ru-RU" sz="2000" dirty="0" smtClean="0"/>
              <a:t>; г) </a:t>
            </a:r>
            <a:r>
              <a:rPr lang="ru-RU" sz="2000" dirty="0" err="1" smtClean="0"/>
              <a:t>мандоліна</a:t>
            </a:r>
            <a:r>
              <a:rPr lang="ru-RU" sz="2000" dirty="0" smtClean="0"/>
              <a:t>. </a:t>
            </a:r>
          </a:p>
          <a:p>
            <a:r>
              <a:rPr lang="ru-RU" sz="2000" b="1" i="1" dirty="0" smtClean="0"/>
              <a:t>6. </a:t>
            </a:r>
            <a:r>
              <a:rPr lang="ru-RU" sz="2000" b="1" i="1" dirty="0" err="1" smtClean="0"/>
              <a:t>Щастя</a:t>
            </a:r>
            <a:r>
              <a:rPr lang="ru-RU" sz="2000" b="1" i="1" dirty="0" smtClean="0"/>
              <a:t> для </a:t>
            </a:r>
            <a:r>
              <a:rPr lang="ru-RU" sz="2000" b="1" i="1" dirty="0" err="1" smtClean="0"/>
              <a:t>поета</a:t>
            </a:r>
            <a:r>
              <a:rPr lang="ru-RU" sz="2000" b="1" i="1" dirty="0" smtClean="0"/>
              <a:t> – </a:t>
            </a:r>
            <a:r>
              <a:rPr lang="ru-RU" sz="2000" b="1" i="1" dirty="0" err="1" smtClean="0"/>
              <a:t>мати</a:t>
            </a:r>
            <a:r>
              <a:rPr lang="ru-RU" sz="2000" b="1" i="1" dirty="0" smtClean="0"/>
              <a:t>: </a:t>
            </a:r>
          </a:p>
          <a:p>
            <a:r>
              <a:rPr lang="ru-RU" sz="2000" dirty="0" smtClean="0"/>
              <a:t>а) великий гонорар за </a:t>
            </a:r>
            <a:r>
              <a:rPr lang="ru-RU" sz="2000" dirty="0" err="1" smtClean="0"/>
              <a:t>свої</a:t>
            </a:r>
            <a:r>
              <a:rPr lang="ru-RU" sz="2000" dirty="0" smtClean="0"/>
              <a:t> </a:t>
            </a:r>
            <a:r>
              <a:rPr lang="ru-RU" sz="2000" dirty="0" err="1" smtClean="0"/>
              <a:t>поезії</a:t>
            </a:r>
            <a:r>
              <a:rPr lang="ru-RU" sz="2000" dirty="0" smtClean="0"/>
              <a:t>; б) волю; </a:t>
            </a:r>
          </a:p>
          <a:p>
            <a:r>
              <a:rPr lang="ru-RU" sz="2000" dirty="0" smtClean="0"/>
              <a:t>в) графство; г) </a:t>
            </a:r>
            <a:r>
              <a:rPr lang="ru-RU" sz="2000" dirty="0" err="1" smtClean="0"/>
              <a:t>повагу</a:t>
            </a:r>
            <a:r>
              <a:rPr lang="ru-RU" sz="2000" dirty="0" smtClean="0"/>
              <a:t> до себе </a:t>
            </a:r>
            <a:r>
              <a:rPr lang="ru-RU" sz="2000" dirty="0" err="1" smtClean="0"/>
              <a:t>від</a:t>
            </a:r>
            <a:r>
              <a:rPr lang="ru-RU" sz="2000" dirty="0" smtClean="0"/>
              <a:t> </a:t>
            </a:r>
            <a:r>
              <a:rPr lang="ru-RU" sz="2000" dirty="0" err="1" smtClean="0"/>
              <a:t>лицаря</a:t>
            </a:r>
            <a:r>
              <a:rPr lang="ru-RU" sz="2000" dirty="0" smtClean="0"/>
              <a:t>. </a:t>
            </a:r>
          </a:p>
          <a:p>
            <a:endParaRPr lang="ru-RU" sz="1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60649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 smtClean="0"/>
              <a:t>Визначити головну проблему, порушену Лесею Українкою в творі</a:t>
            </a:r>
            <a:r>
              <a:rPr lang="uk-UA" sz="2400" b="1" dirty="0" smtClean="0"/>
              <a:t> </a:t>
            </a:r>
          </a:p>
          <a:p>
            <a:pPr algn="ctr"/>
            <a:endParaRPr lang="uk-UA" sz="2400" dirty="0"/>
          </a:p>
        </p:txBody>
      </p:sp>
      <p:pic>
        <p:nvPicPr>
          <p:cNvPr id="8" name="Рисунок 7" descr="33_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7704856" cy="122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9552" y="342900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i="1" dirty="0" smtClean="0"/>
              <a:t>(«Ніякий гніт, ніяке насильство не може придушити прагнення народу до волі».)</a:t>
            </a:r>
            <a:endParaRPr lang="uk-UA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6660232" cy="51377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b="1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артка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самооцінювання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uk-UA" sz="4000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Напишіть своє прізвище, ім'я.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Поставте оцінку за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диктант «Вгадай з якого твору»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Оцінку за тестову роботу.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Додай бали і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додай ще один,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якщо ти на уроці був активний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1291625"/>
            <a:ext cx="7812360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3200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Домашнє завдання</a:t>
            </a:r>
            <a:endParaRPr lang="uk-UA" sz="3200" dirty="0" smtClean="0">
              <a:solidFill>
                <a:srgbClr val="FFC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uk-UA" sz="32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uk-UA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Прочитати поему </a:t>
            </a:r>
            <a:r>
              <a:rPr lang="uk-UA" sz="32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„Давня</a:t>
            </a:r>
            <a:r>
              <a:rPr lang="uk-UA" sz="3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3200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казка”</a:t>
            </a:r>
            <a:r>
              <a:rPr lang="uk-UA" sz="3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uk-UA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  Скласти план розгортання сюжету поеми</a:t>
            </a:r>
            <a:r>
              <a:rPr lang="uk-UA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lang="uk-UA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9324528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605441"/>
            <a:ext cx="518457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 уроку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з’ясувати основні мотиви, що звучать у творі;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показати учням розуміння Лесею Українкою ролі митця в суспільстві, служіння музі й народові;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розкрити високі моральні риси народного співця.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розвивати асоціативне мислення, вміння висловлювати свою думку, акторські здібності учнів та  навички роботи із літературним матеріалом;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опираючись на аргументи: виховувати чесність, незламність; сприяти формуванню ідеалів справедливості.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27584" y="3188403"/>
            <a:ext cx="6156176" cy="430887"/>
          </a:xfrm>
          <a:prstGeom prst="rect">
            <a:avLst/>
          </a:prstGeom>
          <a:ln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uk-UA" sz="2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347864" y="3378190"/>
            <a:ext cx="4824536" cy="369332"/>
          </a:xfrm>
          <a:prstGeom prst="rect">
            <a:avLst/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086"/>
            <a:ext cx="9324528" cy="6858000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635896" y="3164421"/>
            <a:ext cx="4788024" cy="461665"/>
          </a:xfrm>
          <a:prstGeom prst="rect">
            <a:avLst/>
          </a:prstGeom>
          <a:ln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12080" y="260648"/>
            <a:ext cx="17210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ІІ команда</a:t>
            </a:r>
            <a:endParaRPr kumimoji="0" lang="uk-UA" sz="24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balashov44.narod.ru/FIL-2/portret/Image5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6166"/>
            <a:ext cx="3152775" cy="38766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052736"/>
            <a:ext cx="5688632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«Давня казка» — твір про силу поетичного слова, зокрема про надихаючу й мобілізуючу роль його у визвольній боротьбі, про єдність поета з народом. </a:t>
            </a:r>
            <a:endParaRPr lang="uk-UA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hportal.ru/_ld/292/847300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2164504"/>
            <a:ext cx="54726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2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6672"/>
            <a:ext cx="6534472" cy="612475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Тема: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зображення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боротьби</a:t>
            </a:r>
            <a:r>
              <a:rPr lang="ru-RU" sz="2800" b="1" i="1" dirty="0" smtClean="0">
                <a:solidFill>
                  <a:prstClr val="black"/>
                </a:solidFill>
              </a:rPr>
              <a:t> трудящих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проти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своїх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поневолювачів</a:t>
            </a:r>
            <a:r>
              <a:rPr lang="ru-RU" sz="2800" b="1" i="1" dirty="0" smtClean="0">
                <a:solidFill>
                  <a:prstClr val="black"/>
                </a:solidFill>
              </a:rPr>
              <a:t> та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ролі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і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місця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поета</a:t>
            </a:r>
            <a:r>
              <a:rPr lang="ru-RU" sz="2800" b="1" i="1" dirty="0" smtClean="0">
                <a:solidFill>
                  <a:prstClr val="black"/>
                </a:solidFill>
              </a:rPr>
              <a:t> у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визволенні</a:t>
            </a:r>
            <a:r>
              <a:rPr lang="ru-RU" sz="2800" b="1" i="1" dirty="0" smtClean="0">
                <a:solidFill>
                  <a:prstClr val="black"/>
                </a:solidFill>
              </a:rPr>
              <a:t> народу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від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гніту</a:t>
            </a:r>
            <a:r>
              <a:rPr lang="ru-RU" sz="2800" b="1" i="1" dirty="0" smtClean="0">
                <a:solidFill>
                  <a:prstClr val="black"/>
                </a:solidFill>
              </a:rPr>
              <a:t>.</a:t>
            </a:r>
          </a:p>
          <a:p>
            <a:r>
              <a:rPr lang="ru-RU" sz="2800" b="1" i="1" dirty="0" err="1" smtClean="0">
                <a:solidFill>
                  <a:srgbClr val="FF0000"/>
                </a:solidFill>
              </a:rPr>
              <a:t>Ідея</a:t>
            </a:r>
            <a:r>
              <a:rPr lang="ru-RU" sz="2800" b="1" i="1" dirty="0" smtClean="0">
                <a:solidFill>
                  <a:srgbClr val="FF0000"/>
                </a:solidFill>
              </a:rPr>
              <a:t>: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уславлення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мужності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цілеспрямованості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віри</a:t>
            </a:r>
            <a:r>
              <a:rPr lang="ru-RU" sz="2800" b="1" i="1" dirty="0" smtClean="0">
                <a:solidFill>
                  <a:prstClr val="black"/>
                </a:solidFill>
              </a:rPr>
              <a:t> у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щасливе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життя</a:t>
            </a:r>
            <a:r>
              <a:rPr lang="ru-RU" sz="2800" b="1" i="1" dirty="0" smtClean="0">
                <a:solidFill>
                  <a:prstClr val="black"/>
                </a:solidFill>
              </a:rPr>
              <a:t> (поет);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засудження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жорстокості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жаги</a:t>
            </a:r>
            <a:r>
              <a:rPr lang="ru-RU" sz="2800" b="1" i="1" dirty="0" smtClean="0">
                <a:solidFill>
                  <a:prstClr val="black"/>
                </a:solidFill>
              </a:rPr>
              <a:t> до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збагачення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прагнення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поневолити</a:t>
            </a:r>
            <a:r>
              <a:rPr lang="ru-RU" sz="2800" b="1" i="1" dirty="0" smtClean="0">
                <a:solidFill>
                  <a:prstClr val="black"/>
                </a:solidFill>
              </a:rPr>
              <a:t> народ (</a:t>
            </a:r>
            <a:r>
              <a:rPr lang="ru-RU" sz="2800" b="1" i="1" dirty="0" err="1" smtClean="0">
                <a:solidFill>
                  <a:prstClr val="black"/>
                </a:solidFill>
              </a:rPr>
              <a:t>Бертольдо</a:t>
            </a:r>
            <a:r>
              <a:rPr lang="ru-RU" sz="2800" b="1" i="1" dirty="0" smtClean="0">
                <a:solidFill>
                  <a:prstClr val="black"/>
                </a:solidFill>
              </a:rPr>
              <a:t>).</a:t>
            </a:r>
          </a:p>
          <a:p>
            <a:r>
              <a:rPr lang="ru-RU" sz="2800" b="1" i="1" dirty="0" err="1" smtClean="0">
                <a:solidFill>
                  <a:srgbClr val="FF0000"/>
                </a:solidFill>
              </a:rPr>
              <a:t>Основна</a:t>
            </a:r>
            <a:r>
              <a:rPr lang="ru-RU" sz="2800" b="1" i="1" dirty="0" smtClean="0">
                <a:solidFill>
                  <a:srgbClr val="FF0000"/>
                </a:solidFill>
              </a:rPr>
              <a:t> думка: </a:t>
            </a:r>
            <a:r>
              <a:rPr lang="ru-RU" sz="2800" b="1" i="1" dirty="0" smtClean="0">
                <a:solidFill>
                  <a:prstClr val="black"/>
                </a:solidFill>
              </a:rPr>
              <a:t>у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пошані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народній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завжди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залишаються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ті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хто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захищав</a:t>
            </a:r>
            <a:r>
              <a:rPr lang="ru-RU" sz="2800" b="1" i="1" dirty="0" smtClean="0">
                <a:solidFill>
                  <a:prstClr val="black"/>
                </a:solidFill>
              </a:rPr>
              <a:t>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відстоював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інтереси</a:t>
            </a:r>
            <a:r>
              <a:rPr lang="ru-RU" sz="2800" b="1" i="1" dirty="0" smtClean="0">
                <a:solidFill>
                  <a:prstClr val="black"/>
                </a:solidFill>
              </a:rPr>
              <a:t> простого люду,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жертвуючи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своїм</a:t>
            </a:r>
            <a:r>
              <a:rPr lang="ru-RU" sz="2800" b="1" i="1" dirty="0" smtClean="0">
                <a:solidFill>
                  <a:prstClr val="black"/>
                </a:solidFill>
              </a:rPr>
              <a:t> </a:t>
            </a:r>
            <a:r>
              <a:rPr lang="ru-RU" sz="2800" b="1" i="1" dirty="0" err="1" smtClean="0">
                <a:solidFill>
                  <a:prstClr val="black"/>
                </a:solidFill>
              </a:rPr>
              <a:t>життям</a:t>
            </a:r>
            <a:r>
              <a:rPr lang="ru-RU" sz="2800" b="1" i="1" dirty="0" smtClean="0">
                <a:solidFill>
                  <a:prstClr val="black"/>
                </a:solidFill>
              </a:rPr>
              <a:t>.</a:t>
            </a:r>
            <a:endParaRPr lang="ru-RU" sz="2800" b="1" i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720</Words>
  <Application>Microsoft Office PowerPoint</Application>
  <PresentationFormat>Экран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Vasya</cp:lastModifiedBy>
  <cp:revision>23</cp:revision>
  <dcterms:created xsi:type="dcterms:W3CDTF">2014-12-03T17:08:17Z</dcterms:created>
  <dcterms:modified xsi:type="dcterms:W3CDTF">2016-10-19T14:04:44Z</dcterms:modified>
</cp:coreProperties>
</file>