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24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76" r:id="rId2"/>
    <p:sldId id="290" r:id="rId3"/>
    <p:sldId id="292" r:id="rId4"/>
    <p:sldId id="308" r:id="rId5"/>
    <p:sldId id="343" r:id="rId6"/>
    <p:sldId id="309" r:id="rId7"/>
    <p:sldId id="325" r:id="rId8"/>
    <p:sldId id="329" r:id="rId9"/>
    <p:sldId id="328" r:id="rId10"/>
    <p:sldId id="327" r:id="rId11"/>
    <p:sldId id="344" r:id="rId12"/>
    <p:sldId id="326" r:id="rId13"/>
    <p:sldId id="330" r:id="rId14"/>
    <p:sldId id="331" r:id="rId15"/>
    <p:sldId id="332" r:id="rId16"/>
    <p:sldId id="333" r:id="rId17"/>
    <p:sldId id="334" r:id="rId18"/>
    <p:sldId id="338" r:id="rId19"/>
    <p:sldId id="335" r:id="rId20"/>
    <p:sldId id="336" r:id="rId21"/>
    <p:sldId id="337" r:id="rId22"/>
    <p:sldId id="342" r:id="rId23"/>
    <p:sldId id="339" r:id="rId24"/>
    <p:sldId id="285" r:id="rId25"/>
  </p:sldIdLst>
  <p:sldSz cx="9144000" cy="5715000" type="screen16x1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Помірний стиль 2 –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Стиль із теми 1 –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AF606853-7671-496A-8E4F-DF71F8EC918B}" styleName="Темний стиль 1 –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73" autoAdjust="0"/>
    <p:restoredTop sz="94660"/>
  </p:normalViewPr>
  <p:slideViewPr>
    <p:cSldViewPr>
      <p:cViewPr>
        <p:scale>
          <a:sx n="98" d="100"/>
          <a:sy n="98" d="100"/>
        </p:scale>
        <p:origin x="-492" y="-18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E1CB7B-411B-4483-9ACC-5ECA539F63C0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45DD2344-AD35-4B61-AEA6-2E8511975049}">
      <dgm:prSet phldrT="[Текст]"/>
      <dgm:spPr/>
      <dgm:t>
        <a:bodyPr/>
        <a:lstStyle/>
        <a:p>
          <a:r>
            <a:rPr lang="ru-RU" dirty="0" err="1" smtClean="0"/>
            <a:t>Математизувати</a:t>
          </a:r>
          <a:r>
            <a:rPr lang="ru-RU" dirty="0" smtClean="0"/>
            <a:t> </a:t>
          </a:r>
          <a:r>
            <a:rPr lang="ru-RU" dirty="0" err="1" smtClean="0"/>
            <a:t>задачну</a:t>
          </a:r>
          <a:r>
            <a:rPr lang="ru-RU" dirty="0" smtClean="0"/>
            <a:t> </a:t>
          </a:r>
          <a:r>
            <a:rPr lang="ru-RU" dirty="0" err="1" smtClean="0"/>
            <a:t>ситуацію</a:t>
          </a:r>
          <a:r>
            <a:rPr lang="ru-RU" dirty="0" smtClean="0"/>
            <a:t> (</a:t>
          </a:r>
          <a:r>
            <a:rPr lang="ru-RU" dirty="0" err="1" smtClean="0"/>
            <a:t>тобто</a:t>
          </a:r>
          <a:r>
            <a:rPr lang="ru-RU" dirty="0" smtClean="0"/>
            <a:t> </a:t>
          </a:r>
          <a:r>
            <a:rPr lang="ru-RU" dirty="0" err="1" smtClean="0"/>
            <a:t>переводити</a:t>
          </a:r>
          <a:r>
            <a:rPr lang="ru-RU" dirty="0" smtClean="0"/>
            <a:t> задачу </a:t>
          </a:r>
          <a:r>
            <a:rPr lang="ru-RU" dirty="0" err="1" smtClean="0"/>
            <a:t>виробничу</a:t>
          </a:r>
          <a:r>
            <a:rPr lang="ru-RU" dirty="0" smtClean="0"/>
            <a:t>, </a:t>
          </a:r>
          <a:r>
            <a:rPr lang="ru-RU" dirty="0" err="1" smtClean="0"/>
            <a:t>побутову</a:t>
          </a:r>
          <a:r>
            <a:rPr lang="ru-RU" dirty="0" smtClean="0"/>
            <a:t>, </a:t>
          </a:r>
          <a:r>
            <a:rPr lang="ru-RU" dirty="0" err="1" smtClean="0"/>
            <a:t>економічну</a:t>
          </a:r>
          <a:r>
            <a:rPr lang="ru-RU" dirty="0" smtClean="0"/>
            <a:t> та </a:t>
          </a:r>
          <a:r>
            <a:rPr lang="ru-RU" dirty="0" err="1" smtClean="0"/>
            <a:t>інші</a:t>
          </a:r>
          <a:r>
            <a:rPr lang="ru-RU" dirty="0" smtClean="0"/>
            <a:t> на </a:t>
          </a:r>
          <a:r>
            <a:rPr lang="ru-RU" dirty="0" err="1" smtClean="0"/>
            <a:t>мову</a:t>
          </a:r>
          <a:r>
            <a:rPr lang="ru-RU" dirty="0" smtClean="0"/>
            <a:t> математики);</a:t>
          </a:r>
          <a:endParaRPr lang="uk-UA" dirty="0"/>
        </a:p>
      </dgm:t>
    </dgm:pt>
    <dgm:pt modelId="{03EE619E-1D08-4687-B678-25697D205F04}" type="parTrans" cxnId="{0F8DC8A9-5228-45F2-BB67-14992141D72E}">
      <dgm:prSet/>
      <dgm:spPr/>
      <dgm:t>
        <a:bodyPr/>
        <a:lstStyle/>
        <a:p>
          <a:endParaRPr lang="uk-UA"/>
        </a:p>
      </dgm:t>
    </dgm:pt>
    <dgm:pt modelId="{4F240023-B893-47DF-B17A-C235140B95A8}" type="sibTrans" cxnId="{0F8DC8A9-5228-45F2-BB67-14992141D72E}">
      <dgm:prSet/>
      <dgm:spPr/>
      <dgm:t>
        <a:bodyPr/>
        <a:lstStyle/>
        <a:p>
          <a:endParaRPr lang="uk-UA"/>
        </a:p>
      </dgm:t>
    </dgm:pt>
    <dgm:pt modelId="{F0C5B41F-7565-4511-91C9-DA1C0C3FE557}">
      <dgm:prSet phldrT="[Текст]"/>
      <dgm:spPr/>
      <dgm:t>
        <a:bodyPr/>
        <a:lstStyle/>
        <a:p>
          <a:r>
            <a:rPr lang="uk-UA" dirty="0" smtClean="0"/>
            <a:t>Вибирати необхідні величини з їх різноманітної кількості, або здійснювати варіативний пошук даних, яких не вистачає для розв’язання задачі;</a:t>
          </a:r>
          <a:endParaRPr lang="uk-UA" dirty="0"/>
        </a:p>
      </dgm:t>
    </dgm:pt>
    <dgm:pt modelId="{7B23E709-940A-42B9-AD9C-3EC03C4E49A7}" type="parTrans" cxnId="{D4AF6748-0725-4E7F-95E0-E5C2FA7AE900}">
      <dgm:prSet/>
      <dgm:spPr/>
      <dgm:t>
        <a:bodyPr/>
        <a:lstStyle/>
        <a:p>
          <a:endParaRPr lang="uk-UA"/>
        </a:p>
      </dgm:t>
    </dgm:pt>
    <dgm:pt modelId="{0530D5E0-6861-4731-B868-0A7C8B5469FD}" type="sibTrans" cxnId="{D4AF6748-0725-4E7F-95E0-E5C2FA7AE900}">
      <dgm:prSet/>
      <dgm:spPr/>
      <dgm:t>
        <a:bodyPr/>
        <a:lstStyle/>
        <a:p>
          <a:endParaRPr lang="uk-UA"/>
        </a:p>
      </dgm:t>
    </dgm:pt>
    <dgm:pt modelId="{3768C7A0-034B-4ED0-B357-A1D8F035F1B3}">
      <dgm:prSet phldrT="[Текст]"/>
      <dgm:spPr/>
      <dgm:t>
        <a:bodyPr/>
        <a:lstStyle/>
        <a:p>
          <a:r>
            <a:rPr lang="uk-UA" dirty="0" smtClean="0"/>
            <a:t>Розв’язувати отриману математичну задачу;</a:t>
          </a:r>
          <a:endParaRPr lang="uk-UA" dirty="0"/>
        </a:p>
      </dgm:t>
    </dgm:pt>
    <dgm:pt modelId="{403FF323-7BC9-45D2-82A7-76AF1573D581}" type="parTrans" cxnId="{0F8FBE1D-5B56-4916-AEAC-9F8ACD81B236}">
      <dgm:prSet/>
      <dgm:spPr/>
      <dgm:t>
        <a:bodyPr/>
        <a:lstStyle/>
        <a:p>
          <a:endParaRPr lang="uk-UA"/>
        </a:p>
      </dgm:t>
    </dgm:pt>
    <dgm:pt modelId="{A51E882D-E190-4507-9785-63FCFD3C6BB4}" type="sibTrans" cxnId="{0F8FBE1D-5B56-4916-AEAC-9F8ACD81B236}">
      <dgm:prSet/>
      <dgm:spPr/>
      <dgm:t>
        <a:bodyPr/>
        <a:lstStyle/>
        <a:p>
          <a:endParaRPr lang="uk-UA"/>
        </a:p>
      </dgm:t>
    </dgm:pt>
    <dgm:pt modelId="{BEB9C1DD-FD71-4201-A187-CC3F71873769}">
      <dgm:prSet phldrT="[Текст]"/>
      <dgm:spPr/>
      <dgm:t>
        <a:bodyPr/>
        <a:lstStyle/>
        <a:p>
          <a:r>
            <a:rPr lang="ru-RU" dirty="0" err="1" smtClean="0"/>
            <a:t>Аналізувати</a:t>
          </a:r>
          <a:r>
            <a:rPr lang="ru-RU" dirty="0" smtClean="0"/>
            <a:t> </a:t>
          </a:r>
          <a:r>
            <a:rPr lang="ru-RU" dirty="0" err="1" smtClean="0"/>
            <a:t>знайдені</a:t>
          </a:r>
          <a:r>
            <a:rPr lang="ru-RU" dirty="0" smtClean="0"/>
            <a:t> </a:t>
          </a:r>
          <a:r>
            <a:rPr lang="ru-RU" dirty="0" err="1" smtClean="0"/>
            <a:t>розв’язки</a:t>
          </a:r>
          <a:r>
            <a:rPr lang="ru-RU" dirty="0" smtClean="0"/>
            <a:t>, </a:t>
          </a:r>
          <a:r>
            <a:rPr lang="ru-RU" dirty="0" err="1" smtClean="0"/>
            <a:t>порівнювати</a:t>
          </a:r>
          <a:r>
            <a:rPr lang="ru-RU" dirty="0" smtClean="0"/>
            <a:t> </a:t>
          </a:r>
          <a:r>
            <a:rPr lang="ru-RU" dirty="0" err="1" smtClean="0"/>
            <a:t>їх</a:t>
          </a:r>
          <a:r>
            <a:rPr lang="ru-RU" dirty="0" smtClean="0"/>
            <a:t>, </a:t>
          </a:r>
          <a:r>
            <a:rPr lang="ru-RU" dirty="0" err="1" smtClean="0"/>
            <a:t>вибирати</a:t>
          </a:r>
          <a:r>
            <a:rPr lang="ru-RU" dirty="0" smtClean="0"/>
            <a:t> </a:t>
          </a:r>
          <a:r>
            <a:rPr lang="ru-RU" dirty="0" err="1" smtClean="0"/>
            <a:t>найбільш</a:t>
          </a:r>
          <a:r>
            <a:rPr lang="ru-RU" dirty="0" smtClean="0"/>
            <a:t> </a:t>
          </a:r>
          <a:r>
            <a:rPr lang="ru-RU" dirty="0" err="1" smtClean="0"/>
            <a:t>раціональний</a:t>
          </a:r>
          <a:r>
            <a:rPr lang="ru-RU" dirty="0" smtClean="0"/>
            <a:t>;</a:t>
          </a:r>
          <a:endParaRPr lang="uk-UA" dirty="0"/>
        </a:p>
      </dgm:t>
    </dgm:pt>
    <dgm:pt modelId="{12FA3591-4AB6-4F53-8BE7-6F1A78308643}" type="parTrans" cxnId="{392DA019-5B78-435D-987D-14FD594D2D82}">
      <dgm:prSet/>
      <dgm:spPr/>
      <dgm:t>
        <a:bodyPr/>
        <a:lstStyle/>
        <a:p>
          <a:endParaRPr lang="uk-UA"/>
        </a:p>
      </dgm:t>
    </dgm:pt>
    <dgm:pt modelId="{7C358724-94C8-4B3A-8CB3-7D949CFCCDFF}" type="sibTrans" cxnId="{392DA019-5B78-435D-987D-14FD594D2D82}">
      <dgm:prSet/>
      <dgm:spPr/>
      <dgm:t>
        <a:bodyPr/>
        <a:lstStyle/>
        <a:p>
          <a:endParaRPr lang="uk-UA"/>
        </a:p>
      </dgm:t>
    </dgm:pt>
    <dgm:pt modelId="{6CE171D3-7E79-484A-B95B-F55397EA3FE7}">
      <dgm:prSet phldrT="[Текст]"/>
      <dgm:spPr/>
      <dgm:t>
        <a:bodyPr/>
        <a:lstStyle/>
        <a:p>
          <a:r>
            <a:rPr lang="uk-UA" dirty="0" err="1" smtClean="0"/>
            <a:t>Розматиматизовувати</a:t>
          </a:r>
          <a:r>
            <a:rPr lang="uk-UA" dirty="0" smtClean="0"/>
            <a:t> ситуацію (тобто переводити отриману відповідь на мову виробничої, побутової, економічної та іншої практики).</a:t>
          </a:r>
          <a:endParaRPr lang="uk-UA" dirty="0"/>
        </a:p>
      </dgm:t>
    </dgm:pt>
    <dgm:pt modelId="{BEFF6BD9-4BC0-41EE-A50F-3939F0E6DA82}" type="parTrans" cxnId="{7FF1F999-E6B0-4334-B38B-49CB3C082F64}">
      <dgm:prSet/>
      <dgm:spPr/>
      <dgm:t>
        <a:bodyPr/>
        <a:lstStyle/>
        <a:p>
          <a:endParaRPr lang="uk-UA"/>
        </a:p>
      </dgm:t>
    </dgm:pt>
    <dgm:pt modelId="{EB6738A5-E9F4-448B-B6B6-0FA99DD4ABF2}" type="sibTrans" cxnId="{7FF1F999-E6B0-4334-B38B-49CB3C082F64}">
      <dgm:prSet/>
      <dgm:spPr/>
      <dgm:t>
        <a:bodyPr/>
        <a:lstStyle/>
        <a:p>
          <a:endParaRPr lang="uk-UA"/>
        </a:p>
      </dgm:t>
    </dgm:pt>
    <dgm:pt modelId="{3073E1D6-1F63-4E11-8CC2-FD3F1AF27D82}" type="pres">
      <dgm:prSet presAssocID="{B3E1CB7B-411B-4483-9ACC-5ECA539F63C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BA9F1311-F24F-42A0-9A67-41D2D614458A}" type="pres">
      <dgm:prSet presAssocID="{B3E1CB7B-411B-4483-9ACC-5ECA539F63C0}" presName="dummyMaxCanvas" presStyleCnt="0">
        <dgm:presLayoutVars/>
      </dgm:prSet>
      <dgm:spPr/>
    </dgm:pt>
    <dgm:pt modelId="{793C4180-7BF6-488B-B403-D26EC1707CC2}" type="pres">
      <dgm:prSet presAssocID="{B3E1CB7B-411B-4483-9ACC-5ECA539F63C0}" presName="FiveNodes_1" presStyleLbl="node1" presStyleIdx="0" presStyleCnt="5" custLinFactNeighborX="-3092" custLinFactNeighborY="-5241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8746A30-B8EE-414B-BBA5-277FD5D87471}" type="pres">
      <dgm:prSet presAssocID="{B3E1CB7B-411B-4483-9ACC-5ECA539F63C0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9B1E74C-D01E-4B0F-9185-EC29EFA2F20D}" type="pres">
      <dgm:prSet presAssocID="{B3E1CB7B-411B-4483-9ACC-5ECA539F63C0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310D439-59B7-4622-B194-EC3D9949ED3C}" type="pres">
      <dgm:prSet presAssocID="{B3E1CB7B-411B-4483-9ACC-5ECA539F63C0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1761B8E-0C78-4876-85F3-E11B94F78CF5}" type="pres">
      <dgm:prSet presAssocID="{B3E1CB7B-411B-4483-9ACC-5ECA539F63C0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AE3B86F-4493-4B49-A046-73F6DF46BC09}" type="pres">
      <dgm:prSet presAssocID="{B3E1CB7B-411B-4483-9ACC-5ECA539F63C0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9C9D200-8554-4D60-A14F-5A6D47BED0F0}" type="pres">
      <dgm:prSet presAssocID="{B3E1CB7B-411B-4483-9ACC-5ECA539F63C0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023CE21-6302-4268-9052-04336ACBB81F}" type="pres">
      <dgm:prSet presAssocID="{B3E1CB7B-411B-4483-9ACC-5ECA539F63C0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8C2195B-6D1C-418A-AF46-AE9D30A48F70}" type="pres">
      <dgm:prSet presAssocID="{B3E1CB7B-411B-4483-9ACC-5ECA539F63C0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E506116-3872-440E-91D3-41467BE25F2B}" type="pres">
      <dgm:prSet presAssocID="{B3E1CB7B-411B-4483-9ACC-5ECA539F63C0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181F77D-8987-4E9B-A1E1-FD99097DB789}" type="pres">
      <dgm:prSet presAssocID="{B3E1CB7B-411B-4483-9ACC-5ECA539F63C0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AD7B088-4433-4C41-A9DB-FBA80BC31F1A}" type="pres">
      <dgm:prSet presAssocID="{B3E1CB7B-411B-4483-9ACC-5ECA539F63C0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3FAC8D7-06AA-4D87-8561-C160FD9DCC4C}" type="pres">
      <dgm:prSet presAssocID="{B3E1CB7B-411B-4483-9ACC-5ECA539F63C0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4764BA1-3825-4EF6-B2AF-CF7B0DC5C7D4}" type="pres">
      <dgm:prSet presAssocID="{B3E1CB7B-411B-4483-9ACC-5ECA539F63C0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1F592DC6-63AC-4527-AF1A-1780B08A64D7}" type="presOf" srcId="{A51E882D-E190-4507-9785-63FCFD3C6BB4}" destId="{3023CE21-6302-4268-9052-04336ACBB81F}" srcOrd="0" destOrd="0" presId="urn:microsoft.com/office/officeart/2005/8/layout/vProcess5"/>
    <dgm:cxn modelId="{D1D5A6FB-4088-4D24-A5B9-719767EEEEA7}" type="presOf" srcId="{3768C7A0-034B-4ED0-B357-A1D8F035F1B3}" destId="{39B1E74C-D01E-4B0F-9185-EC29EFA2F20D}" srcOrd="0" destOrd="0" presId="urn:microsoft.com/office/officeart/2005/8/layout/vProcess5"/>
    <dgm:cxn modelId="{8A2DC6A3-99DE-4718-A698-80A400932FCB}" type="presOf" srcId="{4F240023-B893-47DF-B17A-C235140B95A8}" destId="{6AE3B86F-4493-4B49-A046-73F6DF46BC09}" srcOrd="0" destOrd="0" presId="urn:microsoft.com/office/officeart/2005/8/layout/vProcess5"/>
    <dgm:cxn modelId="{9DDF9EAA-46C0-483A-ADE1-83CE4FE5A171}" type="presOf" srcId="{B3E1CB7B-411B-4483-9ACC-5ECA539F63C0}" destId="{3073E1D6-1F63-4E11-8CC2-FD3F1AF27D82}" srcOrd="0" destOrd="0" presId="urn:microsoft.com/office/officeart/2005/8/layout/vProcess5"/>
    <dgm:cxn modelId="{BF10BC01-94CB-4C00-B238-062A946DD116}" type="presOf" srcId="{6CE171D3-7E79-484A-B95B-F55397EA3FE7}" destId="{71761B8E-0C78-4876-85F3-E11B94F78CF5}" srcOrd="0" destOrd="0" presId="urn:microsoft.com/office/officeart/2005/8/layout/vProcess5"/>
    <dgm:cxn modelId="{B26C963A-9E6F-440B-87EA-429B019745F5}" type="presOf" srcId="{3768C7A0-034B-4ED0-B357-A1D8F035F1B3}" destId="{8AD7B088-4433-4C41-A9DB-FBA80BC31F1A}" srcOrd="1" destOrd="0" presId="urn:microsoft.com/office/officeart/2005/8/layout/vProcess5"/>
    <dgm:cxn modelId="{30335D25-1857-4285-9605-6E79B5C29D34}" type="presOf" srcId="{45DD2344-AD35-4B61-AEA6-2E8511975049}" destId="{793C4180-7BF6-488B-B403-D26EC1707CC2}" srcOrd="0" destOrd="0" presId="urn:microsoft.com/office/officeart/2005/8/layout/vProcess5"/>
    <dgm:cxn modelId="{0F8FBE1D-5B56-4916-AEAC-9F8ACD81B236}" srcId="{B3E1CB7B-411B-4483-9ACC-5ECA539F63C0}" destId="{3768C7A0-034B-4ED0-B357-A1D8F035F1B3}" srcOrd="2" destOrd="0" parTransId="{403FF323-7BC9-45D2-82A7-76AF1573D581}" sibTransId="{A51E882D-E190-4507-9785-63FCFD3C6BB4}"/>
    <dgm:cxn modelId="{BB94AB3A-C9BB-4314-B3E5-3DFAB870A6D8}" type="presOf" srcId="{6CE171D3-7E79-484A-B95B-F55397EA3FE7}" destId="{54764BA1-3825-4EF6-B2AF-CF7B0DC5C7D4}" srcOrd="1" destOrd="0" presId="urn:microsoft.com/office/officeart/2005/8/layout/vProcess5"/>
    <dgm:cxn modelId="{4B2F366C-0DB5-4894-8D7B-F48EE5A6E2D1}" type="presOf" srcId="{F0C5B41F-7565-4511-91C9-DA1C0C3FE557}" destId="{5181F77D-8987-4E9B-A1E1-FD99097DB789}" srcOrd="1" destOrd="0" presId="urn:microsoft.com/office/officeart/2005/8/layout/vProcess5"/>
    <dgm:cxn modelId="{B77D0408-57C2-4121-BEB8-8EF88E1ABEC9}" type="presOf" srcId="{F0C5B41F-7565-4511-91C9-DA1C0C3FE557}" destId="{68746A30-B8EE-414B-BBA5-277FD5D87471}" srcOrd="0" destOrd="0" presId="urn:microsoft.com/office/officeart/2005/8/layout/vProcess5"/>
    <dgm:cxn modelId="{397401C0-FE4F-47BF-A526-96197A2C9513}" type="presOf" srcId="{7C358724-94C8-4B3A-8CB3-7D949CFCCDFF}" destId="{18C2195B-6D1C-418A-AF46-AE9D30A48F70}" srcOrd="0" destOrd="0" presId="urn:microsoft.com/office/officeart/2005/8/layout/vProcess5"/>
    <dgm:cxn modelId="{392DA019-5B78-435D-987D-14FD594D2D82}" srcId="{B3E1CB7B-411B-4483-9ACC-5ECA539F63C0}" destId="{BEB9C1DD-FD71-4201-A187-CC3F71873769}" srcOrd="3" destOrd="0" parTransId="{12FA3591-4AB6-4F53-8BE7-6F1A78308643}" sibTransId="{7C358724-94C8-4B3A-8CB3-7D949CFCCDFF}"/>
    <dgm:cxn modelId="{D4AF6748-0725-4E7F-95E0-E5C2FA7AE900}" srcId="{B3E1CB7B-411B-4483-9ACC-5ECA539F63C0}" destId="{F0C5B41F-7565-4511-91C9-DA1C0C3FE557}" srcOrd="1" destOrd="0" parTransId="{7B23E709-940A-42B9-AD9C-3EC03C4E49A7}" sibTransId="{0530D5E0-6861-4731-B868-0A7C8B5469FD}"/>
    <dgm:cxn modelId="{7FF1F999-E6B0-4334-B38B-49CB3C082F64}" srcId="{B3E1CB7B-411B-4483-9ACC-5ECA539F63C0}" destId="{6CE171D3-7E79-484A-B95B-F55397EA3FE7}" srcOrd="4" destOrd="0" parTransId="{BEFF6BD9-4BC0-41EE-A50F-3939F0E6DA82}" sibTransId="{EB6738A5-E9F4-448B-B6B6-0FA99DD4ABF2}"/>
    <dgm:cxn modelId="{B4D6BE8A-588A-41AF-8D05-0CE319953AD7}" type="presOf" srcId="{45DD2344-AD35-4B61-AEA6-2E8511975049}" destId="{3E506116-3872-440E-91D3-41467BE25F2B}" srcOrd="1" destOrd="0" presId="urn:microsoft.com/office/officeart/2005/8/layout/vProcess5"/>
    <dgm:cxn modelId="{2C5E423C-6290-470D-9DF5-67437C64658E}" type="presOf" srcId="{BEB9C1DD-FD71-4201-A187-CC3F71873769}" destId="{83FAC8D7-06AA-4D87-8561-C160FD9DCC4C}" srcOrd="1" destOrd="0" presId="urn:microsoft.com/office/officeart/2005/8/layout/vProcess5"/>
    <dgm:cxn modelId="{1C82EC81-F870-4E92-82AB-818C8E83B36C}" type="presOf" srcId="{0530D5E0-6861-4731-B868-0A7C8B5469FD}" destId="{69C9D200-8554-4D60-A14F-5A6D47BED0F0}" srcOrd="0" destOrd="0" presId="urn:microsoft.com/office/officeart/2005/8/layout/vProcess5"/>
    <dgm:cxn modelId="{C6A520FE-D6EC-4D3B-B1CA-480E55DCAEDC}" type="presOf" srcId="{BEB9C1DD-FD71-4201-A187-CC3F71873769}" destId="{F310D439-59B7-4622-B194-EC3D9949ED3C}" srcOrd="0" destOrd="0" presId="urn:microsoft.com/office/officeart/2005/8/layout/vProcess5"/>
    <dgm:cxn modelId="{0F8DC8A9-5228-45F2-BB67-14992141D72E}" srcId="{B3E1CB7B-411B-4483-9ACC-5ECA539F63C0}" destId="{45DD2344-AD35-4B61-AEA6-2E8511975049}" srcOrd="0" destOrd="0" parTransId="{03EE619E-1D08-4687-B678-25697D205F04}" sibTransId="{4F240023-B893-47DF-B17A-C235140B95A8}"/>
    <dgm:cxn modelId="{A7313E4D-363C-4FF6-AB7E-8A33D33996A6}" type="presParOf" srcId="{3073E1D6-1F63-4E11-8CC2-FD3F1AF27D82}" destId="{BA9F1311-F24F-42A0-9A67-41D2D614458A}" srcOrd="0" destOrd="0" presId="urn:microsoft.com/office/officeart/2005/8/layout/vProcess5"/>
    <dgm:cxn modelId="{0C975944-D417-4FF0-8229-ECB3F5EB38B1}" type="presParOf" srcId="{3073E1D6-1F63-4E11-8CC2-FD3F1AF27D82}" destId="{793C4180-7BF6-488B-B403-D26EC1707CC2}" srcOrd="1" destOrd="0" presId="urn:microsoft.com/office/officeart/2005/8/layout/vProcess5"/>
    <dgm:cxn modelId="{AC36017C-E1CE-40A8-BE12-B12C1737645B}" type="presParOf" srcId="{3073E1D6-1F63-4E11-8CC2-FD3F1AF27D82}" destId="{68746A30-B8EE-414B-BBA5-277FD5D87471}" srcOrd="2" destOrd="0" presId="urn:microsoft.com/office/officeart/2005/8/layout/vProcess5"/>
    <dgm:cxn modelId="{8027BFD9-B186-4C34-ADAA-BC0E4EC9BDB7}" type="presParOf" srcId="{3073E1D6-1F63-4E11-8CC2-FD3F1AF27D82}" destId="{39B1E74C-D01E-4B0F-9185-EC29EFA2F20D}" srcOrd="3" destOrd="0" presId="urn:microsoft.com/office/officeart/2005/8/layout/vProcess5"/>
    <dgm:cxn modelId="{0E5DC7F6-98B1-4B49-BCCB-F8874C77390F}" type="presParOf" srcId="{3073E1D6-1F63-4E11-8CC2-FD3F1AF27D82}" destId="{F310D439-59B7-4622-B194-EC3D9949ED3C}" srcOrd="4" destOrd="0" presId="urn:microsoft.com/office/officeart/2005/8/layout/vProcess5"/>
    <dgm:cxn modelId="{1233C89A-2915-4B3C-A301-C7C58D7F8C30}" type="presParOf" srcId="{3073E1D6-1F63-4E11-8CC2-FD3F1AF27D82}" destId="{71761B8E-0C78-4876-85F3-E11B94F78CF5}" srcOrd="5" destOrd="0" presId="urn:microsoft.com/office/officeart/2005/8/layout/vProcess5"/>
    <dgm:cxn modelId="{22892F5B-953E-4011-973B-CE525542F4D2}" type="presParOf" srcId="{3073E1D6-1F63-4E11-8CC2-FD3F1AF27D82}" destId="{6AE3B86F-4493-4B49-A046-73F6DF46BC09}" srcOrd="6" destOrd="0" presId="urn:microsoft.com/office/officeart/2005/8/layout/vProcess5"/>
    <dgm:cxn modelId="{3B43A9C3-AEC9-41A9-AA54-BC933F352D35}" type="presParOf" srcId="{3073E1D6-1F63-4E11-8CC2-FD3F1AF27D82}" destId="{69C9D200-8554-4D60-A14F-5A6D47BED0F0}" srcOrd="7" destOrd="0" presId="urn:microsoft.com/office/officeart/2005/8/layout/vProcess5"/>
    <dgm:cxn modelId="{831A0883-5A69-493F-AA00-56010A63960D}" type="presParOf" srcId="{3073E1D6-1F63-4E11-8CC2-FD3F1AF27D82}" destId="{3023CE21-6302-4268-9052-04336ACBB81F}" srcOrd="8" destOrd="0" presId="urn:microsoft.com/office/officeart/2005/8/layout/vProcess5"/>
    <dgm:cxn modelId="{5A23F94A-7135-4F50-9564-76AE741660CC}" type="presParOf" srcId="{3073E1D6-1F63-4E11-8CC2-FD3F1AF27D82}" destId="{18C2195B-6D1C-418A-AF46-AE9D30A48F70}" srcOrd="9" destOrd="0" presId="urn:microsoft.com/office/officeart/2005/8/layout/vProcess5"/>
    <dgm:cxn modelId="{694D6770-C621-4C6D-BD46-13950FDC1E4F}" type="presParOf" srcId="{3073E1D6-1F63-4E11-8CC2-FD3F1AF27D82}" destId="{3E506116-3872-440E-91D3-41467BE25F2B}" srcOrd="10" destOrd="0" presId="urn:microsoft.com/office/officeart/2005/8/layout/vProcess5"/>
    <dgm:cxn modelId="{14ECB6F4-7697-47D4-B545-4A6229B57FC0}" type="presParOf" srcId="{3073E1D6-1F63-4E11-8CC2-FD3F1AF27D82}" destId="{5181F77D-8987-4E9B-A1E1-FD99097DB789}" srcOrd="11" destOrd="0" presId="urn:microsoft.com/office/officeart/2005/8/layout/vProcess5"/>
    <dgm:cxn modelId="{DD4E0C31-C30F-45B6-940F-C518F6E29018}" type="presParOf" srcId="{3073E1D6-1F63-4E11-8CC2-FD3F1AF27D82}" destId="{8AD7B088-4433-4C41-A9DB-FBA80BC31F1A}" srcOrd="12" destOrd="0" presId="urn:microsoft.com/office/officeart/2005/8/layout/vProcess5"/>
    <dgm:cxn modelId="{11653F18-EEA6-4132-A823-1B6B0E5B89AF}" type="presParOf" srcId="{3073E1D6-1F63-4E11-8CC2-FD3F1AF27D82}" destId="{83FAC8D7-06AA-4D87-8561-C160FD9DCC4C}" srcOrd="13" destOrd="0" presId="urn:microsoft.com/office/officeart/2005/8/layout/vProcess5"/>
    <dgm:cxn modelId="{183A5AD1-01BE-4393-B021-534C0AA2027D}" type="presParOf" srcId="{3073E1D6-1F63-4E11-8CC2-FD3F1AF27D82}" destId="{54764BA1-3825-4EF6-B2AF-CF7B0DC5C7D4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3C4180-7BF6-488B-B403-D26EC1707CC2}">
      <dsp:nvSpPr>
        <dsp:cNvPr id="0" name=""/>
        <dsp:cNvSpPr/>
      </dsp:nvSpPr>
      <dsp:spPr>
        <a:xfrm>
          <a:off x="0" y="0"/>
          <a:ext cx="6875323" cy="6739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/>
            <a:t>Математизувати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задачну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ситуацію</a:t>
          </a:r>
          <a:r>
            <a:rPr lang="ru-RU" sz="1400" kern="1200" dirty="0" smtClean="0"/>
            <a:t> (</a:t>
          </a:r>
          <a:r>
            <a:rPr lang="ru-RU" sz="1400" kern="1200" dirty="0" err="1" smtClean="0"/>
            <a:t>тобто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переводити</a:t>
          </a:r>
          <a:r>
            <a:rPr lang="ru-RU" sz="1400" kern="1200" dirty="0" smtClean="0"/>
            <a:t> задачу </a:t>
          </a:r>
          <a:r>
            <a:rPr lang="ru-RU" sz="1400" kern="1200" dirty="0" err="1" smtClean="0"/>
            <a:t>виробничу</a:t>
          </a:r>
          <a:r>
            <a:rPr lang="ru-RU" sz="1400" kern="1200" dirty="0" smtClean="0"/>
            <a:t>, </a:t>
          </a:r>
          <a:r>
            <a:rPr lang="ru-RU" sz="1400" kern="1200" dirty="0" err="1" smtClean="0"/>
            <a:t>побутову</a:t>
          </a:r>
          <a:r>
            <a:rPr lang="ru-RU" sz="1400" kern="1200" dirty="0" smtClean="0"/>
            <a:t>, </a:t>
          </a:r>
          <a:r>
            <a:rPr lang="ru-RU" sz="1400" kern="1200" dirty="0" err="1" smtClean="0"/>
            <a:t>економічну</a:t>
          </a:r>
          <a:r>
            <a:rPr lang="ru-RU" sz="1400" kern="1200" dirty="0" smtClean="0"/>
            <a:t> та </a:t>
          </a:r>
          <a:r>
            <a:rPr lang="ru-RU" sz="1400" kern="1200" dirty="0" err="1" smtClean="0"/>
            <a:t>інші</a:t>
          </a:r>
          <a:r>
            <a:rPr lang="ru-RU" sz="1400" kern="1200" dirty="0" smtClean="0"/>
            <a:t> на </a:t>
          </a:r>
          <a:r>
            <a:rPr lang="ru-RU" sz="1400" kern="1200" dirty="0" err="1" smtClean="0"/>
            <a:t>мову</a:t>
          </a:r>
          <a:r>
            <a:rPr lang="ru-RU" sz="1400" kern="1200" dirty="0" smtClean="0"/>
            <a:t> математики);</a:t>
          </a:r>
          <a:endParaRPr lang="uk-UA" sz="1400" kern="1200" dirty="0"/>
        </a:p>
      </dsp:txBody>
      <dsp:txXfrm>
        <a:off x="19741" y="19741"/>
        <a:ext cx="6069172" cy="634512"/>
      </dsp:txXfrm>
    </dsp:sp>
    <dsp:sp modelId="{68746A30-B8EE-414B-BBA5-277FD5D87471}">
      <dsp:nvSpPr>
        <dsp:cNvPr id="0" name=""/>
        <dsp:cNvSpPr/>
      </dsp:nvSpPr>
      <dsp:spPr>
        <a:xfrm>
          <a:off x="513417" y="767605"/>
          <a:ext cx="6875323" cy="6739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Вибирати необхідні величини з їх різноманітної кількості, або здійснювати варіативний пошук даних, яких не вистачає для розв’язання задачі;</a:t>
          </a:r>
          <a:endParaRPr lang="uk-UA" sz="1400" kern="1200" dirty="0"/>
        </a:p>
      </dsp:txBody>
      <dsp:txXfrm>
        <a:off x="533158" y="787346"/>
        <a:ext cx="5884328" cy="634512"/>
      </dsp:txXfrm>
    </dsp:sp>
    <dsp:sp modelId="{39B1E74C-D01E-4B0F-9185-EC29EFA2F20D}">
      <dsp:nvSpPr>
        <dsp:cNvPr id="0" name=""/>
        <dsp:cNvSpPr/>
      </dsp:nvSpPr>
      <dsp:spPr>
        <a:xfrm>
          <a:off x="1026834" y="1535210"/>
          <a:ext cx="6875323" cy="6739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Розв’язувати отриману математичну задачу;</a:t>
          </a:r>
          <a:endParaRPr lang="uk-UA" sz="1400" kern="1200" dirty="0"/>
        </a:p>
      </dsp:txBody>
      <dsp:txXfrm>
        <a:off x="1046575" y="1554951"/>
        <a:ext cx="5884328" cy="634512"/>
      </dsp:txXfrm>
    </dsp:sp>
    <dsp:sp modelId="{F310D439-59B7-4622-B194-EC3D9949ED3C}">
      <dsp:nvSpPr>
        <dsp:cNvPr id="0" name=""/>
        <dsp:cNvSpPr/>
      </dsp:nvSpPr>
      <dsp:spPr>
        <a:xfrm>
          <a:off x="1540251" y="2302815"/>
          <a:ext cx="6875323" cy="6739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/>
            <a:t>Аналізувати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знайдені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розв’язки</a:t>
          </a:r>
          <a:r>
            <a:rPr lang="ru-RU" sz="1400" kern="1200" dirty="0" smtClean="0"/>
            <a:t>, </a:t>
          </a:r>
          <a:r>
            <a:rPr lang="ru-RU" sz="1400" kern="1200" dirty="0" err="1" smtClean="0"/>
            <a:t>порівнювати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їх</a:t>
          </a:r>
          <a:r>
            <a:rPr lang="ru-RU" sz="1400" kern="1200" dirty="0" smtClean="0"/>
            <a:t>, </a:t>
          </a:r>
          <a:r>
            <a:rPr lang="ru-RU" sz="1400" kern="1200" dirty="0" err="1" smtClean="0"/>
            <a:t>вибирати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найбільш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раціональний</a:t>
          </a:r>
          <a:r>
            <a:rPr lang="ru-RU" sz="1400" kern="1200" dirty="0" smtClean="0"/>
            <a:t>;</a:t>
          </a:r>
          <a:endParaRPr lang="uk-UA" sz="1400" kern="1200" dirty="0"/>
        </a:p>
      </dsp:txBody>
      <dsp:txXfrm>
        <a:off x="1559992" y="2322556"/>
        <a:ext cx="5884328" cy="634512"/>
      </dsp:txXfrm>
    </dsp:sp>
    <dsp:sp modelId="{71761B8E-0C78-4876-85F3-E11B94F78CF5}">
      <dsp:nvSpPr>
        <dsp:cNvPr id="0" name=""/>
        <dsp:cNvSpPr/>
      </dsp:nvSpPr>
      <dsp:spPr>
        <a:xfrm>
          <a:off x="2053668" y="3070421"/>
          <a:ext cx="6875323" cy="6739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err="1" smtClean="0"/>
            <a:t>Розматиматизовувати</a:t>
          </a:r>
          <a:r>
            <a:rPr lang="uk-UA" sz="1400" kern="1200" dirty="0" smtClean="0"/>
            <a:t> ситуацію (тобто переводити отриману відповідь на мову виробничої, побутової, економічної та іншої практики).</a:t>
          </a:r>
          <a:endParaRPr lang="uk-UA" sz="1400" kern="1200" dirty="0"/>
        </a:p>
      </dsp:txBody>
      <dsp:txXfrm>
        <a:off x="2073409" y="3090162"/>
        <a:ext cx="5884328" cy="634512"/>
      </dsp:txXfrm>
    </dsp:sp>
    <dsp:sp modelId="{6AE3B86F-4493-4B49-A046-73F6DF46BC09}">
      <dsp:nvSpPr>
        <dsp:cNvPr id="0" name=""/>
        <dsp:cNvSpPr/>
      </dsp:nvSpPr>
      <dsp:spPr>
        <a:xfrm>
          <a:off x="6437227" y="492390"/>
          <a:ext cx="438096" cy="43809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900" kern="1200"/>
        </a:p>
      </dsp:txBody>
      <dsp:txXfrm>
        <a:off x="6535799" y="492390"/>
        <a:ext cx="240952" cy="329667"/>
      </dsp:txXfrm>
    </dsp:sp>
    <dsp:sp modelId="{69C9D200-8554-4D60-A14F-5A6D47BED0F0}">
      <dsp:nvSpPr>
        <dsp:cNvPr id="0" name=""/>
        <dsp:cNvSpPr/>
      </dsp:nvSpPr>
      <dsp:spPr>
        <a:xfrm>
          <a:off x="6950644" y="1259995"/>
          <a:ext cx="438096" cy="43809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900" kern="1200"/>
        </a:p>
      </dsp:txBody>
      <dsp:txXfrm>
        <a:off x="7049216" y="1259995"/>
        <a:ext cx="240952" cy="329667"/>
      </dsp:txXfrm>
    </dsp:sp>
    <dsp:sp modelId="{3023CE21-6302-4268-9052-04336ACBB81F}">
      <dsp:nvSpPr>
        <dsp:cNvPr id="0" name=""/>
        <dsp:cNvSpPr/>
      </dsp:nvSpPr>
      <dsp:spPr>
        <a:xfrm>
          <a:off x="7464061" y="2016368"/>
          <a:ext cx="438096" cy="43809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900" kern="1200"/>
        </a:p>
      </dsp:txBody>
      <dsp:txXfrm>
        <a:off x="7562633" y="2016368"/>
        <a:ext cx="240952" cy="329667"/>
      </dsp:txXfrm>
    </dsp:sp>
    <dsp:sp modelId="{18C2195B-6D1C-418A-AF46-AE9D30A48F70}">
      <dsp:nvSpPr>
        <dsp:cNvPr id="0" name=""/>
        <dsp:cNvSpPr/>
      </dsp:nvSpPr>
      <dsp:spPr>
        <a:xfrm>
          <a:off x="7977478" y="2791462"/>
          <a:ext cx="438096" cy="43809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900" kern="1200"/>
        </a:p>
      </dsp:txBody>
      <dsp:txXfrm>
        <a:off x="8076050" y="2791462"/>
        <a:ext cx="240952" cy="3296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8096BE-559C-415C-9BE0-FA4754DBD1C0}" type="datetimeFigureOut">
              <a:rPr lang="uk-UA" smtClean="0"/>
              <a:pPr/>
              <a:t>18.11.2018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E60060-C1A6-4B8F-A7BD-C152A95351B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3126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5656-DE55-4FA0-ABCB-98F00BFBC353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8F486-7C5A-4FA0-AD68-62523698EE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203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5656-DE55-4FA0-ABCB-98F00BFBC353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8F486-7C5A-4FA0-AD68-62523698EE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337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5656-DE55-4FA0-ABCB-98F00BFBC353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8F486-7C5A-4FA0-AD68-62523698EE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424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5656-DE55-4FA0-ABCB-98F00BFBC353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8F486-7C5A-4FA0-AD68-62523698EE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177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5656-DE55-4FA0-ABCB-98F00BFBC353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8F486-7C5A-4FA0-AD68-62523698EE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466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5656-DE55-4FA0-ABCB-98F00BFBC353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8F486-7C5A-4FA0-AD68-62523698EE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952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5656-DE55-4FA0-ABCB-98F00BFBC353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8F486-7C5A-4FA0-AD68-62523698EE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073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5656-DE55-4FA0-ABCB-98F00BFBC353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8F486-7C5A-4FA0-AD68-62523698EE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191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5656-DE55-4FA0-ABCB-98F00BFBC353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8F486-7C5A-4FA0-AD68-62523698EE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891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5656-DE55-4FA0-ABCB-98F00BFBC353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8F486-7C5A-4FA0-AD68-62523698EE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348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5656-DE55-4FA0-ABCB-98F00BFBC353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8F486-7C5A-4FA0-AD68-62523698EE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932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25656-DE55-4FA0-ABCB-98F00BFBC353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8F486-7C5A-4FA0-AD68-62523698EE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706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27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25.jpeg"/><Relationship Id="rId4" Type="http://schemas.openxmlformats.org/officeDocument/2006/relationships/image" Target="../media/image24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:\Фото\Фото01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>
            <p:custDataLst>
              <p:tags r:id="rId1"/>
            </p:custDataLst>
          </p:nvPr>
        </p:nvSpPr>
        <p:spPr bwMode="auto">
          <a:xfrm>
            <a:off x="4528276" y="4125011"/>
            <a:ext cx="4615724" cy="1561356"/>
          </a:xfrm>
          <a:prstGeom prst="roundRect">
            <a:avLst/>
          </a:prstGeom>
          <a:gradFill flip="none" rotWithShape="1">
            <a:gsLst>
              <a:gs pos="100000">
                <a:schemeClr val="accent6">
                  <a:lumMod val="67000"/>
                  <a:alpha val="0"/>
                </a:schemeClr>
              </a:gs>
              <a:gs pos="33000">
                <a:schemeClr val="accent6">
                  <a:lumMod val="97000"/>
                  <a:lumOff val="3000"/>
                </a:schemeClr>
              </a:gs>
              <a:gs pos="33000">
                <a:srgbClr val="79B64F"/>
              </a:gs>
              <a:gs pos="6000">
                <a:schemeClr val="accent6">
                  <a:lumMod val="60000"/>
                  <a:lumOff val="40000"/>
                </a:schemeClr>
              </a:gs>
            </a:gsLst>
            <a:lin ang="18900000" scaled="1"/>
            <a:tileRect/>
          </a:gradFill>
          <a:ln>
            <a:headEnd type="none" w="med" len="med"/>
            <a:tailEnd type="none" w="med" len="me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КОМПЕТЕНТНІСНО ЗОРІЄНТОВАНІ ЗАДАЧІ </a:t>
            </a:r>
            <a:r>
              <a:rPr lang="uk-UA" sz="1400" b="1" dirty="0">
                <a:solidFill>
                  <a:schemeClr val="bg1"/>
                </a:solidFill>
              </a:rPr>
              <a:t/>
            </a:r>
            <a:br>
              <a:rPr lang="uk-UA" sz="1400" b="1" dirty="0">
                <a:solidFill>
                  <a:schemeClr val="bg1"/>
                </a:solidFill>
              </a:rPr>
            </a:br>
            <a:r>
              <a:rPr lang="uk-UA" sz="1400" b="1" dirty="0">
                <a:solidFill>
                  <a:schemeClr val="bg1"/>
                </a:solidFill>
              </a:rPr>
              <a:t>У ПОЧАТКОВІЙ ШКОЛІ </a:t>
            </a:r>
            <a:br>
              <a:rPr lang="uk-UA" sz="1400" b="1" dirty="0">
                <a:solidFill>
                  <a:schemeClr val="bg1"/>
                </a:solidFill>
              </a:rPr>
            </a:br>
            <a:r>
              <a:rPr lang="uk-UA" sz="1400" dirty="0" smtClean="0">
                <a:solidFill>
                  <a:schemeClr val="bg1"/>
                </a:solidFill>
              </a:rPr>
              <a:t>(МАТЕМАТИКА, 1-Й КЛАС)</a:t>
            </a:r>
          </a:p>
          <a:p>
            <a:pPr algn="ctr"/>
            <a:endParaRPr lang="uk-UA" sz="1400" dirty="0" smtClean="0">
              <a:solidFill>
                <a:schemeClr val="tx1"/>
              </a:solidFill>
            </a:endParaRPr>
          </a:p>
          <a:p>
            <a:pPr algn="r">
              <a:lnSpc>
                <a:spcPct val="150000"/>
              </a:lnSpc>
            </a:pPr>
            <a:r>
              <a:rPr lang="uk-UA" sz="1400" dirty="0" smtClean="0">
                <a:solidFill>
                  <a:schemeClr val="bg1"/>
                </a:solidFill>
              </a:rPr>
              <a:t>ЖАДАН О. Ю.</a:t>
            </a:r>
          </a:p>
          <a:p>
            <a:pPr algn="r"/>
            <a:r>
              <a:rPr lang="uk-UA" sz="1400" dirty="0" smtClean="0">
                <a:solidFill>
                  <a:schemeClr val="bg1"/>
                </a:solidFill>
              </a:rPr>
              <a:t> УЧИТЕЛЬ ГЛОБИНСЬКОЇ ГІМНАЗІЇ №1</a:t>
            </a:r>
            <a:endParaRPr lang="ru-RU" sz="1400" dirty="0" smtClean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endParaRPr lang="ru-R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96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94828"/>
            <a:ext cx="9343493" cy="321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3608" y="475537"/>
            <a:ext cx="7272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Задача </a:t>
            </a:r>
            <a:r>
              <a:rPr lang="ru-RU" dirty="0" smtClean="0"/>
              <a:t>5. </a:t>
            </a:r>
            <a:r>
              <a:rPr lang="ru-RU" dirty="0" err="1"/>
              <a:t>Назви</a:t>
            </a:r>
            <a:r>
              <a:rPr lang="ru-RU" dirty="0"/>
              <a:t> </a:t>
            </a:r>
            <a:r>
              <a:rPr lang="ru-RU" dirty="0" err="1"/>
              <a:t>номери</a:t>
            </a:r>
            <a:r>
              <a:rPr lang="ru-RU" dirty="0"/>
              <a:t> </a:t>
            </a:r>
            <a:r>
              <a:rPr lang="ru-RU" dirty="0" err="1"/>
              <a:t>фігур</a:t>
            </a:r>
            <a:r>
              <a:rPr lang="ru-RU" dirty="0"/>
              <a:t>,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скласти</a:t>
            </a:r>
            <a:r>
              <a:rPr lang="ru-RU" dirty="0" smtClean="0"/>
              <a:t> квадрат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985292"/>
            <a:ext cx="7776865" cy="3015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473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203" y="-105555"/>
            <a:ext cx="9345613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41101" y="904005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Задача </a:t>
            </a:r>
            <a:r>
              <a:rPr lang="ru-RU" sz="2400" b="1" dirty="0"/>
              <a:t>з </a:t>
            </a:r>
            <a:r>
              <a:rPr lang="ru-RU" sz="2400" b="1" dirty="0" err="1"/>
              <a:t>неповними</a:t>
            </a:r>
            <a:r>
              <a:rPr lang="ru-RU" sz="2400" b="1" dirty="0"/>
              <a:t> </a:t>
            </a:r>
            <a:r>
              <a:rPr lang="ru-RU" sz="2400" b="1" dirty="0" err="1"/>
              <a:t>даними</a:t>
            </a:r>
            <a:r>
              <a:rPr lang="ru-RU" sz="2400" dirty="0"/>
              <a:t>, яку </a:t>
            </a:r>
            <a:r>
              <a:rPr lang="ru-RU" sz="2400" dirty="0" err="1"/>
              <a:t>мають</a:t>
            </a:r>
            <a:r>
              <a:rPr lang="ru-RU" sz="2400" dirty="0"/>
              <a:t> </a:t>
            </a:r>
            <a:r>
              <a:rPr lang="ru-RU" sz="2400" dirty="0" err="1"/>
              <a:t>доповнити</a:t>
            </a:r>
            <a:r>
              <a:rPr lang="ru-RU" sz="2400" dirty="0"/>
              <a:t> </a:t>
            </a:r>
            <a:r>
              <a:rPr lang="ru-RU" sz="2400" dirty="0" err="1"/>
              <a:t>учні</a:t>
            </a:r>
            <a:r>
              <a:rPr lang="ru-RU" sz="2400" dirty="0"/>
              <a:t> на </a:t>
            </a:r>
            <a:r>
              <a:rPr lang="ru-RU" sz="2400" dirty="0" err="1"/>
              <a:t>основі</a:t>
            </a:r>
            <a:r>
              <a:rPr lang="ru-RU" sz="2400" dirty="0"/>
              <a:t> </a:t>
            </a:r>
            <a:r>
              <a:rPr lang="ru-RU" sz="2400" dirty="0" err="1" smtClean="0"/>
              <a:t>свого</a:t>
            </a:r>
            <a:r>
              <a:rPr lang="ru-RU" sz="2400" dirty="0" smtClean="0"/>
              <a:t> </a:t>
            </a:r>
            <a:r>
              <a:rPr lang="ru-RU" sz="2400" dirty="0" err="1"/>
              <a:t>життєвого</a:t>
            </a:r>
            <a:r>
              <a:rPr lang="ru-RU" sz="2400" dirty="0"/>
              <a:t> </a:t>
            </a:r>
            <a:r>
              <a:rPr lang="ru-RU" sz="2400" dirty="0" err="1"/>
              <a:t>досвіду</a:t>
            </a:r>
            <a:r>
              <a:rPr lang="ru-RU" sz="2400" dirty="0"/>
              <a:t>, й </a:t>
            </a:r>
            <a:r>
              <a:rPr lang="ru-RU" sz="2400" dirty="0" err="1"/>
              <a:t>така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дає</a:t>
            </a:r>
            <a:r>
              <a:rPr lang="ru-RU" sz="2400" dirty="0"/>
              <a:t> </a:t>
            </a:r>
            <a:r>
              <a:rPr lang="ru-RU" sz="2400" dirty="0" err="1"/>
              <a:t>змогу</a:t>
            </a:r>
            <a:r>
              <a:rPr lang="ru-RU" sz="2400" dirty="0"/>
              <a:t> </a:t>
            </a:r>
            <a:r>
              <a:rPr lang="ru-RU" sz="2400" dirty="0" err="1"/>
              <a:t>перевірити</a:t>
            </a:r>
            <a:r>
              <a:rPr lang="ru-RU" sz="2400" dirty="0"/>
              <a:t> </a:t>
            </a:r>
            <a:r>
              <a:rPr lang="ru-RU" sz="2400" dirty="0" err="1"/>
              <a:t>різноманітні</a:t>
            </a:r>
            <a:r>
              <a:rPr lang="ru-RU" sz="2400" dirty="0"/>
              <a:t> </a:t>
            </a:r>
            <a:r>
              <a:rPr lang="ru-RU" sz="2400" dirty="0" err="1" smtClean="0"/>
              <a:t>уміння</a:t>
            </a:r>
            <a:r>
              <a:rPr lang="ru-RU" sz="2400" dirty="0" smtClean="0"/>
              <a:t> </a:t>
            </a:r>
            <a:r>
              <a:rPr lang="ru-RU" sz="2400" dirty="0" err="1"/>
              <a:t>працювати</a:t>
            </a:r>
            <a:r>
              <a:rPr lang="ru-RU" sz="2400" dirty="0"/>
              <a:t> з </a:t>
            </a:r>
            <a:r>
              <a:rPr lang="ru-RU" sz="2400" dirty="0" err="1"/>
              <a:t>інформацією</a:t>
            </a:r>
            <a:r>
              <a:rPr lang="ru-RU" sz="2400" dirty="0"/>
              <a:t> предметного </a:t>
            </a:r>
            <a:r>
              <a:rPr lang="ru-RU" sz="2400" dirty="0" err="1"/>
              <a:t>змісту</a:t>
            </a:r>
            <a:r>
              <a:rPr lang="ru-RU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75726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79844"/>
            <a:ext cx="835292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ІІ. </a:t>
            </a:r>
            <a:r>
              <a:rPr lang="ru-RU" sz="2400" b="1" dirty="0" err="1"/>
              <a:t>Задачі</a:t>
            </a:r>
            <a:r>
              <a:rPr lang="ru-RU" sz="2400" b="1" dirty="0"/>
              <a:t> </a:t>
            </a:r>
            <a:r>
              <a:rPr lang="ru-RU" sz="2400" b="1" dirty="0" err="1"/>
              <a:t>із</a:t>
            </a:r>
            <a:r>
              <a:rPr lang="ru-RU" sz="2400" b="1" dirty="0"/>
              <a:t> </a:t>
            </a:r>
            <a:r>
              <a:rPr lang="ru-RU" sz="2400" b="1" dirty="0" err="1"/>
              <a:t>недостатніми</a:t>
            </a:r>
            <a:r>
              <a:rPr lang="ru-RU" sz="2400" b="1" dirty="0"/>
              <a:t> </a:t>
            </a:r>
            <a:r>
              <a:rPr lang="ru-RU" sz="2400" b="1" dirty="0" err="1"/>
              <a:t>даними</a:t>
            </a:r>
            <a:endParaRPr lang="ru-RU" sz="2400" b="1" dirty="0"/>
          </a:p>
          <a:p>
            <a:r>
              <a:rPr lang="ru-RU" b="1" dirty="0" smtClean="0"/>
              <a:t>      Задача </a:t>
            </a:r>
            <a:r>
              <a:rPr lang="ru-RU" b="1" dirty="0"/>
              <a:t>1. </a:t>
            </a:r>
            <a:r>
              <a:rPr lang="ru-RU" dirty="0"/>
              <a:t>Бабуся </a:t>
            </a:r>
            <a:r>
              <a:rPr lang="ru-RU" dirty="0" err="1"/>
              <a:t>приїхала</a:t>
            </a:r>
            <a:r>
              <a:rPr lang="ru-RU" dirty="0"/>
              <a:t> у </a:t>
            </a:r>
            <a:r>
              <a:rPr lang="ru-RU" dirty="0" err="1"/>
              <a:t>гості</a:t>
            </a:r>
            <a:r>
              <a:rPr lang="ru-RU" dirty="0"/>
              <a:t> до внука на 10 </a:t>
            </a:r>
            <a:r>
              <a:rPr lang="ru-RU" dirty="0" err="1"/>
              <a:t>днів</a:t>
            </a:r>
            <a:r>
              <a:rPr lang="ru-RU" dirty="0"/>
              <a:t>. На </a:t>
            </a:r>
            <a:r>
              <a:rPr lang="ru-RU" dirty="0" err="1"/>
              <a:t>скільки</a:t>
            </a:r>
            <a:r>
              <a:rPr lang="ru-RU" dirty="0"/>
              <a:t> </a:t>
            </a:r>
          </a:p>
          <a:p>
            <a:r>
              <a:rPr lang="ru-RU" dirty="0" err="1"/>
              <a:t>днів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у </a:t>
            </a:r>
            <a:r>
              <a:rPr lang="ru-RU" dirty="0" err="1"/>
              <a:t>тижні</a:t>
            </a:r>
            <a:r>
              <a:rPr lang="ru-RU" dirty="0"/>
              <a:t>, бабуся </a:t>
            </a:r>
            <a:r>
              <a:rPr lang="ru-RU" dirty="0" err="1"/>
              <a:t>була</a:t>
            </a:r>
            <a:r>
              <a:rPr lang="ru-RU" dirty="0"/>
              <a:t> у гостях?</a:t>
            </a:r>
          </a:p>
          <a:p>
            <a:r>
              <a:rPr lang="ru-RU" b="1" dirty="0" smtClean="0"/>
              <a:t>      Задача </a:t>
            </a:r>
            <a:r>
              <a:rPr lang="ru-RU" b="1" dirty="0"/>
              <a:t>2. </a:t>
            </a:r>
            <a:r>
              <a:rPr lang="ru-RU" dirty="0"/>
              <a:t>Петро ходить на </a:t>
            </a:r>
            <a:r>
              <a:rPr lang="ru-RU" dirty="0" err="1"/>
              <a:t>спортивні</a:t>
            </a:r>
            <a:r>
              <a:rPr lang="ru-RU" dirty="0"/>
              <a:t> </a:t>
            </a:r>
            <a:r>
              <a:rPr lang="ru-RU" dirty="0" err="1"/>
              <a:t>тренування</a:t>
            </a:r>
            <a:r>
              <a:rPr lang="ru-RU" dirty="0"/>
              <a:t> </a:t>
            </a:r>
            <a:r>
              <a:rPr lang="ru-RU" dirty="0" err="1"/>
              <a:t>тричі</a:t>
            </a:r>
            <a:r>
              <a:rPr lang="ru-RU" dirty="0"/>
              <a:t> на </a:t>
            </a:r>
            <a:r>
              <a:rPr lang="ru-RU" dirty="0" err="1"/>
              <a:t>тиждень</a:t>
            </a:r>
            <a:r>
              <a:rPr lang="ru-RU" dirty="0"/>
              <a:t>. </a:t>
            </a:r>
          </a:p>
          <a:p>
            <a:r>
              <a:rPr lang="ru-RU" dirty="0" err="1"/>
              <a:t>Скільки</a:t>
            </a:r>
            <a:r>
              <a:rPr lang="ru-RU" dirty="0"/>
              <a:t> </a:t>
            </a:r>
            <a:r>
              <a:rPr lang="ru-RU" dirty="0" err="1"/>
              <a:t>днів</a:t>
            </a:r>
            <a:r>
              <a:rPr lang="ru-RU" dirty="0"/>
              <a:t> </a:t>
            </a:r>
            <a:r>
              <a:rPr lang="ru-RU" dirty="0" err="1"/>
              <a:t>тижня</a:t>
            </a:r>
            <a:r>
              <a:rPr lang="ru-RU" dirty="0"/>
              <a:t>, </a:t>
            </a:r>
            <a:r>
              <a:rPr lang="ru-RU" dirty="0" err="1"/>
              <a:t>вільних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тренувань</a:t>
            </a:r>
            <a:r>
              <a:rPr lang="ru-RU" dirty="0"/>
              <a:t>, є у хлопчика? В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дні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</a:p>
          <a:p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відвідувати</a:t>
            </a:r>
            <a:r>
              <a:rPr lang="ru-RU" dirty="0"/>
              <a:t> </a:t>
            </a:r>
            <a:r>
              <a:rPr lang="ru-RU" dirty="0" err="1"/>
              <a:t>гурток</a:t>
            </a:r>
            <a:r>
              <a:rPr lang="ru-RU" dirty="0"/>
              <a:t> </a:t>
            </a:r>
            <a:r>
              <a:rPr lang="ru-RU" dirty="0" err="1"/>
              <a:t>малювання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не </a:t>
            </a:r>
            <a:r>
              <a:rPr lang="ru-RU" dirty="0" err="1"/>
              <a:t>збігалося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заняттям</a:t>
            </a:r>
            <a:r>
              <a:rPr lang="ru-RU" dirty="0"/>
              <a:t> </a:t>
            </a:r>
          </a:p>
          <a:p>
            <a:r>
              <a:rPr lang="ru-RU" dirty="0"/>
              <a:t>спортом?</a:t>
            </a:r>
          </a:p>
          <a:p>
            <a:r>
              <a:rPr lang="ru-RU" b="1" dirty="0" smtClean="0"/>
              <a:t>     Задача </a:t>
            </a:r>
            <a:r>
              <a:rPr lang="ru-RU" b="1" dirty="0"/>
              <a:t>3. </a:t>
            </a:r>
            <a:r>
              <a:rPr lang="ru-RU" dirty="0" err="1"/>
              <a:t>Людині</a:t>
            </a:r>
            <a:r>
              <a:rPr lang="ru-RU" dirty="0"/>
              <a:t> для </a:t>
            </a:r>
            <a:r>
              <a:rPr lang="ru-RU" dirty="0" err="1"/>
              <a:t>здоров’я</a:t>
            </a:r>
            <a:r>
              <a:rPr lang="ru-RU" dirty="0"/>
              <a:t> </a:t>
            </a:r>
            <a:r>
              <a:rPr lang="ru-RU" dirty="0" err="1"/>
              <a:t>потрібно</a:t>
            </a:r>
            <a:r>
              <a:rPr lang="ru-RU" dirty="0"/>
              <a:t> за день </a:t>
            </a:r>
            <a:r>
              <a:rPr lang="ru-RU" dirty="0" err="1"/>
              <a:t>випити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2 л </a:t>
            </a:r>
          </a:p>
          <a:p>
            <a:r>
              <a:rPr lang="ru-RU" dirty="0"/>
              <a:t>води. </a:t>
            </a:r>
            <a:r>
              <a:rPr lang="ru-RU" dirty="0" err="1"/>
              <a:t>Скільки</a:t>
            </a:r>
            <a:r>
              <a:rPr lang="ru-RU" dirty="0"/>
              <a:t> води </a:t>
            </a:r>
            <a:r>
              <a:rPr lang="ru-RU" dirty="0" err="1"/>
              <a:t>людині</a:t>
            </a:r>
            <a:r>
              <a:rPr lang="ru-RU" dirty="0"/>
              <a:t> треба </a:t>
            </a:r>
            <a:r>
              <a:rPr lang="ru-RU" dirty="0" err="1"/>
              <a:t>спожити</a:t>
            </a:r>
            <a:r>
              <a:rPr lang="ru-RU" dirty="0"/>
              <a:t> за </a:t>
            </a:r>
            <a:r>
              <a:rPr lang="ru-RU" dirty="0" err="1"/>
              <a:t>тиждень</a:t>
            </a:r>
            <a:r>
              <a:rPr lang="ru-RU" dirty="0"/>
              <a:t>?</a:t>
            </a:r>
          </a:p>
          <a:p>
            <a:r>
              <a:rPr lang="ru-RU" b="1" dirty="0" smtClean="0"/>
              <a:t>     Задача </a:t>
            </a:r>
            <a:r>
              <a:rPr lang="ru-RU" b="1" dirty="0"/>
              <a:t>4. </a:t>
            </a:r>
            <a:r>
              <a:rPr lang="ru-RU" dirty="0"/>
              <a:t>Мама </a:t>
            </a:r>
            <a:r>
              <a:rPr lang="ru-RU" dirty="0" err="1"/>
              <a:t>щодня</a:t>
            </a:r>
            <a:r>
              <a:rPr lang="ru-RU" dirty="0"/>
              <a:t> </a:t>
            </a:r>
            <a:r>
              <a:rPr lang="ru-RU" dirty="0" err="1"/>
              <a:t>купує</a:t>
            </a:r>
            <a:r>
              <a:rPr lang="ru-RU" dirty="0"/>
              <a:t> 1 л молока. </a:t>
            </a:r>
            <a:r>
              <a:rPr lang="ru-RU" dirty="0" err="1"/>
              <a:t>Скільки</a:t>
            </a:r>
            <a:r>
              <a:rPr lang="ru-RU" dirty="0"/>
              <a:t> молока </a:t>
            </a:r>
            <a:r>
              <a:rPr lang="ru-RU" dirty="0" err="1"/>
              <a:t>купує</a:t>
            </a:r>
            <a:r>
              <a:rPr lang="ru-RU" dirty="0"/>
              <a:t> </a:t>
            </a:r>
          </a:p>
          <a:p>
            <a:r>
              <a:rPr lang="ru-RU" dirty="0"/>
              <a:t>мама за </a:t>
            </a:r>
            <a:r>
              <a:rPr lang="ru-RU" dirty="0" err="1"/>
              <a:t>тиждень</a:t>
            </a:r>
            <a:r>
              <a:rPr lang="ru-RU" dirty="0"/>
              <a:t>?</a:t>
            </a:r>
            <a:endParaRPr lang="uk-UA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94828"/>
            <a:ext cx="9343493" cy="321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71845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013" y="-111813"/>
            <a:ext cx="9345613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51784" y="301066"/>
            <a:ext cx="6768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Задача 5. </a:t>
            </a:r>
            <a:r>
              <a:rPr lang="ru-RU" dirty="0" err="1"/>
              <a:t>Скільки</a:t>
            </a:r>
            <a:r>
              <a:rPr lang="ru-RU" dirty="0"/>
              <a:t> </a:t>
            </a:r>
            <a:r>
              <a:rPr lang="ru-RU" dirty="0" err="1"/>
              <a:t>рибок</a:t>
            </a:r>
            <a:r>
              <a:rPr lang="ru-RU" dirty="0"/>
              <a:t> у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акваріумах</a:t>
            </a:r>
            <a:r>
              <a:rPr lang="ru-RU" dirty="0"/>
              <a:t>? </a:t>
            </a:r>
            <a:r>
              <a:rPr lang="ru-RU" dirty="0" err="1"/>
              <a:t>Що</a:t>
            </a:r>
            <a:r>
              <a:rPr lang="ru-RU" dirty="0"/>
              <a:t> треба </a:t>
            </a:r>
            <a:r>
              <a:rPr lang="ru-RU" dirty="0" err="1"/>
              <a:t>зробити</a:t>
            </a:r>
            <a:r>
              <a:rPr lang="ru-RU" dirty="0"/>
              <a:t>, </a:t>
            </a:r>
            <a:r>
              <a:rPr lang="ru-RU" dirty="0" err="1"/>
              <a:t>аби</a:t>
            </a:r>
            <a:r>
              <a:rPr lang="ru-RU" dirty="0"/>
              <a:t> </a:t>
            </a:r>
          </a:p>
          <a:p>
            <a:r>
              <a:rPr lang="ru-RU" dirty="0" err="1"/>
              <a:t>їх</a:t>
            </a:r>
            <a:r>
              <a:rPr lang="ru-RU" dirty="0"/>
              <a:t> стало </a:t>
            </a:r>
            <a:r>
              <a:rPr lang="ru-RU" dirty="0" err="1"/>
              <a:t>порівну</a:t>
            </a:r>
            <a:r>
              <a:rPr lang="ru-RU" dirty="0"/>
              <a:t>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3429195"/>
            <a:ext cx="40337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Задача 6. </a:t>
            </a:r>
            <a:r>
              <a:rPr lang="ru-RU" dirty="0" err="1"/>
              <a:t>Тварина</a:t>
            </a:r>
            <a:r>
              <a:rPr lang="ru-RU" dirty="0"/>
              <a:t> </a:t>
            </a:r>
            <a:r>
              <a:rPr lang="ru-RU" dirty="0" err="1"/>
              <a:t>лінивець</a:t>
            </a:r>
            <a:r>
              <a:rPr lang="ru-RU" dirty="0"/>
              <a:t> за </a:t>
            </a:r>
            <a:r>
              <a:rPr lang="ru-RU" dirty="0" err="1"/>
              <a:t>добу</a:t>
            </a:r>
            <a:r>
              <a:rPr lang="ru-RU" dirty="0"/>
              <a:t> </a:t>
            </a:r>
          </a:p>
          <a:p>
            <a:r>
              <a:rPr lang="ru-RU" dirty="0"/>
              <a:t>спить 14 годин. </a:t>
            </a:r>
            <a:r>
              <a:rPr lang="ru-RU" dirty="0" err="1"/>
              <a:t>Скільки</a:t>
            </a:r>
            <a:r>
              <a:rPr lang="ru-RU" dirty="0"/>
              <a:t> годин на </a:t>
            </a:r>
            <a:r>
              <a:rPr lang="ru-RU" dirty="0" err="1"/>
              <a:t>добу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 smtClean="0"/>
              <a:t>веде</a:t>
            </a:r>
            <a:r>
              <a:rPr lang="ru-RU" dirty="0" smtClean="0"/>
              <a:t> </a:t>
            </a:r>
            <a:r>
              <a:rPr lang="ru-RU" dirty="0" err="1"/>
              <a:t>активний</a:t>
            </a:r>
            <a:r>
              <a:rPr lang="ru-RU" dirty="0"/>
              <a:t> </a:t>
            </a:r>
            <a:r>
              <a:rPr lang="ru-RU" dirty="0" err="1"/>
              <a:t>спосіб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47397"/>
            <a:ext cx="3864560" cy="22543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947397"/>
            <a:ext cx="3321720" cy="21602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060" y="3436890"/>
            <a:ext cx="3672408" cy="206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2374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013" y="-94828"/>
            <a:ext cx="9345613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265212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Задача 7</a:t>
            </a:r>
            <a:r>
              <a:rPr lang="ru-RU" dirty="0"/>
              <a:t>. У хлопчика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стрічка</a:t>
            </a:r>
            <a:r>
              <a:rPr lang="ru-RU" dirty="0"/>
              <a:t> </a:t>
            </a:r>
            <a:r>
              <a:rPr lang="ru-RU" dirty="0" err="1"/>
              <a:t>завдовжки</a:t>
            </a:r>
            <a:r>
              <a:rPr lang="ru-RU" dirty="0"/>
              <a:t> 1 м.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 smtClean="0"/>
              <a:t>відрізав</a:t>
            </a:r>
            <a:r>
              <a:rPr lang="ru-RU" dirty="0" smtClean="0"/>
              <a:t> 4 </a:t>
            </a:r>
            <a:r>
              <a:rPr lang="ru-RU" dirty="0" err="1"/>
              <a:t>дм</a:t>
            </a:r>
            <a:r>
              <a:rPr lang="ru-RU" dirty="0"/>
              <a:t> </a:t>
            </a:r>
            <a:r>
              <a:rPr lang="ru-RU" dirty="0" err="1"/>
              <a:t>стрічки</a:t>
            </a:r>
            <a:r>
              <a:rPr lang="ru-RU" dirty="0"/>
              <a:t>. </a:t>
            </a:r>
            <a:r>
              <a:rPr lang="ru-RU" dirty="0" err="1"/>
              <a:t>Скільки</a:t>
            </a:r>
            <a:r>
              <a:rPr lang="ru-RU" dirty="0"/>
              <a:t> </a:t>
            </a:r>
            <a:r>
              <a:rPr lang="ru-RU" dirty="0" err="1"/>
              <a:t>сантиметрів</a:t>
            </a:r>
            <a:r>
              <a:rPr lang="ru-RU" dirty="0"/>
              <a:t> </a:t>
            </a:r>
            <a:r>
              <a:rPr lang="ru-RU" dirty="0" err="1"/>
              <a:t>стрічки</a:t>
            </a:r>
            <a:r>
              <a:rPr lang="ru-RU" dirty="0"/>
              <a:t> у </a:t>
            </a:r>
            <a:r>
              <a:rPr lang="ru-RU" dirty="0" err="1"/>
              <a:t>нього</a:t>
            </a:r>
            <a:r>
              <a:rPr lang="ru-RU" dirty="0"/>
              <a:t> </a:t>
            </a:r>
            <a:r>
              <a:rPr lang="ru-RU" dirty="0" err="1"/>
              <a:t>залишилося</a:t>
            </a:r>
            <a:r>
              <a:rPr lang="ru-RU" dirty="0"/>
              <a:t>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75048" y="911543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Задача 8. </a:t>
            </a:r>
            <a:r>
              <a:rPr lang="ru-RU" dirty="0" err="1"/>
              <a:t>Світловий</a:t>
            </a:r>
            <a:r>
              <a:rPr lang="ru-RU" dirty="0"/>
              <a:t> день у </a:t>
            </a:r>
            <a:r>
              <a:rPr lang="ru-RU" dirty="0" err="1"/>
              <a:t>травні</a:t>
            </a:r>
            <a:r>
              <a:rPr lang="ru-RU" dirty="0"/>
              <a:t> </a:t>
            </a:r>
            <a:r>
              <a:rPr lang="ru-RU" dirty="0" err="1"/>
              <a:t>триває</a:t>
            </a:r>
            <a:r>
              <a:rPr lang="ru-RU" dirty="0"/>
              <a:t> 14 годин. </a:t>
            </a:r>
            <a:r>
              <a:rPr lang="ru-RU" dirty="0" err="1"/>
              <a:t>Скільки</a:t>
            </a:r>
            <a:r>
              <a:rPr lang="ru-RU" dirty="0"/>
              <a:t> </a:t>
            </a:r>
            <a:r>
              <a:rPr lang="ru-RU" dirty="0" smtClean="0"/>
              <a:t>годин на </a:t>
            </a:r>
            <a:r>
              <a:rPr lang="ru-RU" dirty="0" err="1"/>
              <a:t>добу</a:t>
            </a:r>
            <a:r>
              <a:rPr lang="ru-RU" dirty="0"/>
              <a:t> </a:t>
            </a:r>
            <a:r>
              <a:rPr lang="ru-RU" dirty="0" err="1"/>
              <a:t>триває</a:t>
            </a:r>
            <a:r>
              <a:rPr lang="ru-RU" dirty="0"/>
              <a:t> </a:t>
            </a:r>
            <a:r>
              <a:rPr lang="ru-RU" dirty="0" err="1"/>
              <a:t>травнева</a:t>
            </a:r>
            <a:r>
              <a:rPr lang="ru-RU" dirty="0"/>
              <a:t> </a:t>
            </a:r>
            <a:r>
              <a:rPr lang="ru-RU" dirty="0" err="1"/>
              <a:t>ніч</a:t>
            </a:r>
            <a:r>
              <a:rPr lang="ru-RU" dirty="0"/>
              <a:t>?</a:t>
            </a:r>
          </a:p>
          <a:p>
            <a:r>
              <a:rPr lang="ru-RU" b="1" dirty="0"/>
              <a:t>Задача 9. </a:t>
            </a:r>
            <a:r>
              <a:rPr lang="ru-RU" dirty="0"/>
              <a:t>Коала </a:t>
            </a:r>
            <a:r>
              <a:rPr lang="ru-RU" dirty="0" err="1"/>
              <a:t>рухається</a:t>
            </a:r>
            <a:r>
              <a:rPr lang="ru-RU" dirty="0"/>
              <a:t> за </a:t>
            </a:r>
            <a:r>
              <a:rPr lang="ru-RU" dirty="0" err="1"/>
              <a:t>добу</a:t>
            </a:r>
            <a:r>
              <a:rPr lang="ru-RU" dirty="0"/>
              <a:t> 6 годин. </a:t>
            </a:r>
            <a:r>
              <a:rPr lang="ru-RU" dirty="0" err="1"/>
              <a:t>Скільки</a:t>
            </a:r>
            <a:r>
              <a:rPr lang="ru-RU" dirty="0"/>
              <a:t> часу коала </a:t>
            </a:r>
            <a:r>
              <a:rPr lang="ru-RU" dirty="0" err="1" smtClean="0"/>
              <a:t>нерухомий</a:t>
            </a:r>
            <a:r>
              <a:rPr lang="ru-RU" dirty="0"/>
              <a:t>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883709"/>
            <a:ext cx="4968552" cy="336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263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803" y="-117488"/>
            <a:ext cx="9345613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9834" y="213355"/>
            <a:ext cx="88569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/>
              <a:t>ІІІ. Задачі, які мають кілька варіантів </a:t>
            </a:r>
            <a:r>
              <a:rPr lang="uk-UA" dirty="0" smtClean="0"/>
              <a:t>правильних </a:t>
            </a:r>
            <a:r>
              <a:rPr lang="uk-UA" dirty="0"/>
              <a:t>відповідей</a:t>
            </a:r>
          </a:p>
          <a:p>
            <a:r>
              <a:rPr lang="uk-UA" b="1" dirty="0"/>
              <a:t>Задача 1. </a:t>
            </a:r>
            <a:r>
              <a:rPr lang="uk-UA" dirty="0"/>
              <a:t>Даринка в неділю прокинулася о 7 годині, о 8 годині </a:t>
            </a:r>
            <a:r>
              <a:rPr lang="uk-UA" dirty="0" smtClean="0"/>
              <a:t>дівчинка </a:t>
            </a:r>
            <a:r>
              <a:rPr lang="uk-UA" dirty="0"/>
              <a:t>збирається снідати. Що вона встигне подивитися по </a:t>
            </a:r>
            <a:r>
              <a:rPr lang="uk-UA" dirty="0" smtClean="0"/>
              <a:t>телевізору</a:t>
            </a:r>
            <a:r>
              <a:rPr lang="uk-UA" dirty="0"/>
              <a:t>, якщо її улюблений мультфільм триває 2 години, а музична </a:t>
            </a:r>
            <a:r>
              <a:rPr lang="uk-UA" dirty="0" smtClean="0"/>
              <a:t>передача </a:t>
            </a:r>
            <a:r>
              <a:rPr lang="uk-UA" dirty="0"/>
              <a:t>— 1 годину?</a:t>
            </a:r>
          </a:p>
          <a:p>
            <a:r>
              <a:rPr lang="uk-UA" b="1" dirty="0"/>
              <a:t>Задача 2. </a:t>
            </a:r>
            <a:r>
              <a:rPr lang="uk-UA" dirty="0"/>
              <a:t>Довжина стрічки 4 дм. Які завширшки таблиці можна </a:t>
            </a:r>
            <a:r>
              <a:rPr lang="uk-UA" dirty="0" smtClean="0"/>
              <a:t>підвісити </a:t>
            </a:r>
            <a:r>
              <a:rPr lang="uk-UA" dirty="0"/>
              <a:t>на цю стрічку: 35 см, 15 </a:t>
            </a:r>
            <a:r>
              <a:rPr lang="uk-UA" dirty="0" err="1"/>
              <a:t>см</a:t>
            </a:r>
            <a:r>
              <a:rPr lang="uk-UA" dirty="0"/>
              <a:t>, 55 </a:t>
            </a:r>
            <a:r>
              <a:rPr lang="uk-UA" dirty="0" err="1" smtClean="0"/>
              <a:t>см</a:t>
            </a:r>
            <a:r>
              <a:rPr lang="uk-UA" dirty="0" smtClean="0"/>
              <a:t>? </a:t>
            </a:r>
          </a:p>
          <a:p>
            <a:r>
              <a:rPr lang="uk-UA" dirty="0" smtClean="0"/>
              <a:t>Довжина </a:t>
            </a:r>
            <a:r>
              <a:rPr lang="uk-UA" dirty="0"/>
              <a:t>планки 4 дм. Які завширшки таблиці можна прикріпити </a:t>
            </a:r>
          </a:p>
          <a:p>
            <a:r>
              <a:rPr lang="uk-UA" dirty="0"/>
              <a:t>на цю планку: 35 см, 15 </a:t>
            </a:r>
            <a:r>
              <a:rPr lang="uk-UA" dirty="0" err="1"/>
              <a:t>см</a:t>
            </a:r>
            <a:r>
              <a:rPr lang="uk-UA" dirty="0"/>
              <a:t>, 55 </a:t>
            </a:r>
            <a:r>
              <a:rPr lang="uk-UA" dirty="0" err="1"/>
              <a:t>см</a:t>
            </a:r>
            <a:r>
              <a:rPr lang="uk-UA" dirty="0"/>
              <a:t>?</a:t>
            </a:r>
          </a:p>
          <a:p>
            <a:r>
              <a:rPr lang="uk-UA" b="1" dirty="0"/>
              <a:t>Задача 3. </a:t>
            </a:r>
            <a:r>
              <a:rPr lang="uk-UA" dirty="0"/>
              <a:t>У мами крільчихи є 5 кроленят. На сніданок мама принесла </a:t>
            </a:r>
            <a:r>
              <a:rPr lang="uk-UA" dirty="0" smtClean="0"/>
              <a:t>8 </a:t>
            </a:r>
            <a:r>
              <a:rPr lang="uk-UA" dirty="0"/>
              <a:t>морквинок. Як вона може поділити моркву між кроленятами?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042166"/>
            <a:ext cx="3816424" cy="22636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075677"/>
            <a:ext cx="2196584" cy="21965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721" y="3042166"/>
            <a:ext cx="2196584" cy="219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7855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013" y="-55631"/>
            <a:ext cx="9345613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92413" y="252811"/>
            <a:ext cx="84048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Задача </a:t>
            </a:r>
            <a:r>
              <a:rPr lang="ru-RU" b="1" dirty="0" smtClean="0"/>
              <a:t>4. </a:t>
            </a:r>
            <a:r>
              <a:rPr lang="ru-RU" dirty="0"/>
              <a:t>Юля, Катя та Настя </a:t>
            </a:r>
            <a:r>
              <a:rPr lang="ru-RU" dirty="0" err="1"/>
              <a:t>накреслили</a:t>
            </a:r>
            <a:r>
              <a:rPr lang="ru-RU" dirty="0"/>
              <a:t> </a:t>
            </a:r>
            <a:r>
              <a:rPr lang="ru-RU" dirty="0" err="1"/>
              <a:t>прямокутник</a:t>
            </a:r>
            <a:r>
              <a:rPr lang="ru-RU" dirty="0"/>
              <a:t>, квадрат</a:t>
            </a:r>
            <a:r>
              <a:rPr lang="ru-RU" dirty="0" smtClean="0"/>
              <a:t>, коло </a:t>
            </a:r>
            <a:r>
              <a:rPr lang="ru-RU" dirty="0"/>
              <a:t>і </a:t>
            </a:r>
            <a:r>
              <a:rPr lang="ru-RU" dirty="0" err="1"/>
              <a:t>трикутник</a:t>
            </a:r>
            <a:r>
              <a:rPr lang="ru-RU" dirty="0"/>
              <a:t>. Настя </a:t>
            </a:r>
            <a:r>
              <a:rPr lang="ru-RU" dirty="0" err="1"/>
              <a:t>накреслила</a:t>
            </a:r>
            <a:r>
              <a:rPr lang="ru-RU" dirty="0"/>
              <a:t> </a:t>
            </a:r>
            <a:r>
              <a:rPr lang="ru-RU" dirty="0" err="1"/>
              <a:t>трикутник</a:t>
            </a:r>
            <a:r>
              <a:rPr lang="ru-RU" dirty="0"/>
              <a:t>.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фігури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накреслити</a:t>
            </a:r>
            <a:r>
              <a:rPr lang="ru-RU" dirty="0" smtClean="0"/>
              <a:t> </a:t>
            </a:r>
            <a:r>
              <a:rPr lang="ru-RU" dirty="0"/>
              <a:t>Юля і Катя?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32373" y="1211058"/>
            <a:ext cx="72008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1303540" y="1186791"/>
            <a:ext cx="1008112" cy="7346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Овал 4"/>
          <p:cNvSpPr/>
          <p:nvPr/>
        </p:nvSpPr>
        <p:spPr>
          <a:xfrm>
            <a:off x="2465512" y="1194051"/>
            <a:ext cx="792088" cy="7200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угольник 5"/>
          <p:cNvSpPr/>
          <p:nvPr/>
        </p:nvSpPr>
        <p:spPr>
          <a:xfrm>
            <a:off x="4664046" y="1186791"/>
            <a:ext cx="1132090" cy="7346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>
            <a:off x="3347864" y="1201316"/>
            <a:ext cx="1152128" cy="7200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6129880" y="1186791"/>
            <a:ext cx="1060704" cy="73460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угольник 8"/>
          <p:cNvSpPr/>
          <p:nvPr/>
        </p:nvSpPr>
        <p:spPr>
          <a:xfrm>
            <a:off x="7308304" y="1186789"/>
            <a:ext cx="1132090" cy="7346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угольник 9"/>
          <p:cNvSpPr/>
          <p:nvPr/>
        </p:nvSpPr>
        <p:spPr>
          <a:xfrm>
            <a:off x="171408" y="2065412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Задача </a:t>
            </a:r>
            <a:r>
              <a:rPr lang="ru-RU" b="1" dirty="0" smtClean="0"/>
              <a:t>4. </a:t>
            </a:r>
            <a:r>
              <a:rPr lang="ru-RU" dirty="0"/>
              <a:t>Петрик </a:t>
            </a:r>
            <a:r>
              <a:rPr lang="ru-RU" dirty="0" err="1"/>
              <a:t>знайшов</a:t>
            </a:r>
            <a:r>
              <a:rPr lang="ru-RU" dirty="0"/>
              <a:t> на </a:t>
            </a:r>
            <a:r>
              <a:rPr lang="ru-RU" dirty="0" err="1"/>
              <a:t>морі</a:t>
            </a:r>
            <a:r>
              <a:rPr lang="ru-RU" dirty="0"/>
              <a:t> 18 </a:t>
            </a:r>
            <a:r>
              <a:rPr lang="ru-RU" dirty="0" err="1"/>
              <a:t>красивих</a:t>
            </a:r>
            <a:r>
              <a:rPr lang="ru-RU" dirty="0"/>
              <a:t> </a:t>
            </a:r>
            <a:r>
              <a:rPr lang="ru-RU" dirty="0" err="1"/>
              <a:t>камінчиків</a:t>
            </a:r>
            <a:r>
              <a:rPr lang="ru-RU" dirty="0"/>
              <a:t> та </a:t>
            </a:r>
            <a:r>
              <a:rPr lang="ru-RU" dirty="0" err="1"/>
              <a:t>розклав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/>
              <a:t>у </a:t>
            </a:r>
            <a:r>
              <a:rPr lang="ru-RU" dirty="0" smtClean="0"/>
              <a:t>3 коробочки</a:t>
            </a:r>
            <a:r>
              <a:rPr lang="ru-RU" dirty="0"/>
              <a:t>. По </a:t>
            </a:r>
            <a:r>
              <a:rPr lang="ru-RU" dirty="0" err="1"/>
              <a:t>скільки</a:t>
            </a:r>
            <a:r>
              <a:rPr lang="ru-RU" dirty="0"/>
              <a:t> </a:t>
            </a:r>
            <a:r>
              <a:rPr lang="ru-RU" dirty="0" err="1"/>
              <a:t>камінчиків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 у </a:t>
            </a:r>
            <a:r>
              <a:rPr lang="ru-RU" dirty="0" err="1"/>
              <a:t>кожній</a:t>
            </a:r>
            <a:r>
              <a:rPr lang="ru-RU" dirty="0"/>
              <a:t> </a:t>
            </a:r>
            <a:r>
              <a:rPr lang="ru-RU" dirty="0" err="1"/>
              <a:t>коробочці</a:t>
            </a:r>
            <a:r>
              <a:rPr lang="ru-RU" dirty="0"/>
              <a:t>?</a:t>
            </a:r>
            <a:endParaRPr lang="uk-UA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28575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Задача </a:t>
            </a:r>
            <a:r>
              <a:rPr lang="ru-RU" b="1" dirty="0" smtClean="0"/>
              <a:t>5. </a:t>
            </a:r>
            <a:r>
              <a:rPr lang="ru-RU" dirty="0" err="1"/>
              <a:t>Квочка</a:t>
            </a:r>
            <a:r>
              <a:rPr lang="ru-RU" dirty="0"/>
              <a:t> </a:t>
            </a:r>
            <a:r>
              <a:rPr lang="ru-RU" dirty="0" err="1"/>
              <a:t>висиділа</a:t>
            </a:r>
            <a:r>
              <a:rPr lang="ru-RU" dirty="0"/>
              <a:t> 15 курчат. </a:t>
            </a:r>
            <a:r>
              <a:rPr lang="ru-RU" dirty="0" err="1"/>
              <a:t>Серед</a:t>
            </a:r>
            <a:r>
              <a:rPr lang="ru-RU" dirty="0"/>
              <a:t> них </a:t>
            </a:r>
            <a:r>
              <a:rPr lang="ru-RU" dirty="0" err="1"/>
              <a:t>жовті</a:t>
            </a:r>
            <a:r>
              <a:rPr lang="ru-RU" dirty="0"/>
              <a:t>, </a:t>
            </a:r>
            <a:r>
              <a:rPr lang="ru-RU" dirty="0" err="1"/>
              <a:t>сірі</a:t>
            </a:r>
            <a:r>
              <a:rPr lang="ru-RU" dirty="0"/>
              <a:t> й </a:t>
            </a:r>
            <a:r>
              <a:rPr lang="ru-RU" dirty="0" err="1"/>
              <a:t>чорні</a:t>
            </a:r>
            <a:r>
              <a:rPr lang="ru-RU" dirty="0"/>
              <a:t>. </a:t>
            </a:r>
          </a:p>
          <a:p>
            <a:r>
              <a:rPr lang="ru-RU" dirty="0" err="1"/>
              <a:t>Скільки</a:t>
            </a:r>
            <a:r>
              <a:rPr lang="ru-RU" dirty="0"/>
              <a:t> курчат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кольору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 у </a:t>
            </a:r>
            <a:r>
              <a:rPr lang="ru-RU" dirty="0" err="1"/>
              <a:t>квочки</a:t>
            </a:r>
            <a:r>
              <a:rPr lang="ru-RU" dirty="0"/>
              <a:t>?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369" y="2711743"/>
            <a:ext cx="3003016" cy="2848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4222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013" y="-33986"/>
            <a:ext cx="9345613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08507" y="265044"/>
            <a:ext cx="87895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Задача 10. Володя купив наклейки за 80 </a:t>
            </a:r>
            <a:r>
              <a:rPr lang="ru-RU" dirty="0" err="1"/>
              <a:t>копійок</a:t>
            </a:r>
            <a:r>
              <a:rPr lang="ru-RU" dirty="0"/>
              <a:t>. </a:t>
            </a:r>
            <a:r>
              <a:rPr lang="ru-RU" dirty="0" err="1"/>
              <a:t>Якими</a:t>
            </a:r>
            <a:r>
              <a:rPr lang="ru-RU" dirty="0"/>
              <a:t> </a:t>
            </a:r>
            <a:r>
              <a:rPr lang="ru-RU" dirty="0" smtClean="0"/>
              <a:t>монетами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розрахуватися</a:t>
            </a:r>
            <a:r>
              <a:rPr lang="ru-RU" dirty="0"/>
              <a:t> за покупку?</a:t>
            </a:r>
          </a:p>
        </p:txBody>
      </p:sp>
      <p:sp>
        <p:nvSpPr>
          <p:cNvPr id="14" name="Овал 13"/>
          <p:cNvSpPr/>
          <p:nvPr/>
        </p:nvSpPr>
        <p:spPr>
          <a:xfrm>
            <a:off x="4998861" y="1272678"/>
            <a:ext cx="792088" cy="73574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10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3565933" y="1086305"/>
            <a:ext cx="792088" cy="73574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25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2728392" y="1037883"/>
            <a:ext cx="792088" cy="73574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50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1661592" y="1038753"/>
            <a:ext cx="792088" cy="73574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50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3215312" y="1774500"/>
            <a:ext cx="792088" cy="73574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25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467544" y="1057300"/>
            <a:ext cx="792088" cy="73574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25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185428" y="2163245"/>
            <a:ext cx="936104" cy="73574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5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4139952" y="1834794"/>
            <a:ext cx="792088" cy="73574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10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4299216" y="712309"/>
            <a:ext cx="792088" cy="73574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10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5777483" y="911375"/>
            <a:ext cx="792088" cy="73574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10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7668344" y="1087985"/>
            <a:ext cx="792088" cy="73574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10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6774160" y="1097629"/>
            <a:ext cx="792088" cy="73574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10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1121532" y="1773629"/>
            <a:ext cx="936104" cy="73574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5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2189853" y="1773630"/>
            <a:ext cx="936104" cy="73574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5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6060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366" y="-94828"/>
            <a:ext cx="9345613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35696" y="244364"/>
            <a:ext cx="64305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/>
              <a:t>ІV. </a:t>
            </a:r>
            <a:r>
              <a:rPr lang="ru-RU" sz="3200" dirty="0" err="1"/>
              <a:t>Задачі</a:t>
            </a:r>
            <a:r>
              <a:rPr lang="ru-RU" sz="3200" dirty="0"/>
              <a:t> </a:t>
            </a:r>
            <a:r>
              <a:rPr lang="ru-RU" sz="3200" dirty="0" err="1"/>
              <a:t>із</a:t>
            </a:r>
            <a:r>
              <a:rPr lang="ru-RU" sz="3200" dirty="0"/>
              <a:t> </a:t>
            </a:r>
            <a:r>
              <a:rPr lang="ru-RU" sz="3200" dirty="0" err="1"/>
              <a:t>суперечливими</a:t>
            </a:r>
            <a:r>
              <a:rPr lang="ru-RU" sz="3200" dirty="0"/>
              <a:t> </a:t>
            </a:r>
            <a:r>
              <a:rPr lang="ru-RU" sz="3200" dirty="0" err="1"/>
              <a:t>даними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099398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Задачі</a:t>
            </a:r>
            <a:r>
              <a:rPr lang="ru-RU" sz="2400" dirty="0" smtClean="0"/>
              <a:t> </a:t>
            </a:r>
            <a:r>
              <a:rPr lang="ru-RU" sz="2400" dirty="0" err="1"/>
              <a:t>зі</a:t>
            </a:r>
            <a:r>
              <a:rPr lang="ru-RU" sz="2400" dirty="0"/>
              <a:t> </a:t>
            </a:r>
            <a:r>
              <a:rPr lang="ru-RU" sz="2400" dirty="0" err="1"/>
              <a:t>суперечливою</a:t>
            </a:r>
            <a:r>
              <a:rPr lang="ru-RU" sz="2400" dirty="0"/>
              <a:t> </a:t>
            </a:r>
            <a:r>
              <a:rPr lang="ru-RU" sz="2400" dirty="0" err="1"/>
              <a:t>умовою</a:t>
            </a:r>
            <a:r>
              <a:rPr lang="ru-RU" sz="2400" dirty="0"/>
              <a:t> – </a:t>
            </a:r>
            <a:r>
              <a:rPr lang="ru-RU" sz="2400" dirty="0" err="1"/>
              <a:t>задачі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містять</a:t>
            </a:r>
            <a:r>
              <a:rPr lang="ru-RU" sz="2400" dirty="0"/>
              <a:t> в </a:t>
            </a:r>
            <a:r>
              <a:rPr lang="ru-RU" sz="2400" dirty="0" err="1"/>
              <a:t>умові</a:t>
            </a:r>
            <a:r>
              <a:rPr lang="ru-RU" sz="2400" dirty="0"/>
              <a:t> </a:t>
            </a:r>
            <a:r>
              <a:rPr lang="ru-RU" sz="2400" dirty="0" err="1"/>
              <a:t>протиріччя</a:t>
            </a:r>
            <a:r>
              <a:rPr lang="ru-RU" sz="2400" dirty="0"/>
              <a:t> </a:t>
            </a:r>
            <a:r>
              <a:rPr lang="ru-RU" sz="2400" dirty="0" err="1"/>
              <a:t>між</a:t>
            </a:r>
            <a:r>
              <a:rPr lang="ru-RU" sz="2400" dirty="0"/>
              <a:t> </a:t>
            </a:r>
            <a:r>
              <a:rPr lang="ru-RU" sz="2400" dirty="0" err="1"/>
              <a:t>даними</a:t>
            </a:r>
            <a:r>
              <a:rPr lang="ru-RU" sz="2400" dirty="0"/>
              <a:t>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6248961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366" y="-94828"/>
            <a:ext cx="9345613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82777" y="409228"/>
            <a:ext cx="835292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Задача </a:t>
            </a:r>
            <a:r>
              <a:rPr lang="ru-RU" b="1" dirty="0"/>
              <a:t>1. </a:t>
            </a:r>
            <a:r>
              <a:rPr lang="ru-RU" dirty="0" err="1"/>
              <a:t>Славко</a:t>
            </a:r>
            <a:r>
              <a:rPr lang="ru-RU" dirty="0"/>
              <a:t> </a:t>
            </a:r>
            <a:r>
              <a:rPr lang="ru-RU" dirty="0" err="1"/>
              <a:t>прийшов</a:t>
            </a:r>
            <a:r>
              <a:rPr lang="ru-RU" dirty="0"/>
              <a:t> </a:t>
            </a:r>
            <a:r>
              <a:rPr lang="ru-RU" dirty="0" err="1"/>
              <a:t>додому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школи</a:t>
            </a:r>
            <a:r>
              <a:rPr lang="ru-RU" dirty="0"/>
              <a:t> о 15.00 </a:t>
            </a:r>
            <a:r>
              <a:rPr lang="ru-RU" dirty="0" err="1"/>
              <a:t>годині</a:t>
            </a:r>
            <a:r>
              <a:rPr lang="ru-RU" dirty="0"/>
              <a:t>, </a:t>
            </a:r>
            <a:r>
              <a:rPr lang="ru-RU" dirty="0" smtClean="0"/>
              <a:t>а </a:t>
            </a:r>
            <a:r>
              <a:rPr lang="ru-RU" dirty="0"/>
              <a:t>о 20.00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лягає</a:t>
            </a:r>
            <a:r>
              <a:rPr lang="ru-RU" dirty="0"/>
              <a:t> </a:t>
            </a:r>
            <a:r>
              <a:rPr lang="ru-RU" dirty="0" err="1"/>
              <a:t>спати</a:t>
            </a:r>
            <a:r>
              <a:rPr lang="ru-RU" dirty="0"/>
              <a:t>.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Славко</a:t>
            </a:r>
            <a:r>
              <a:rPr lang="ru-RU" dirty="0"/>
              <a:t> </a:t>
            </a:r>
            <a:r>
              <a:rPr lang="ru-RU" dirty="0" err="1"/>
              <a:t>встигне</a:t>
            </a:r>
            <a:r>
              <a:rPr lang="ru-RU" dirty="0"/>
              <a:t> </a:t>
            </a:r>
            <a:r>
              <a:rPr lang="ru-RU" dirty="0" err="1"/>
              <a:t>зробити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домашнього</a:t>
            </a:r>
            <a:r>
              <a:rPr lang="ru-RU" dirty="0" smtClean="0"/>
              <a:t> </a:t>
            </a:r>
            <a:r>
              <a:rPr lang="ru-RU" dirty="0" err="1"/>
              <a:t>завдання</a:t>
            </a:r>
            <a:r>
              <a:rPr lang="ru-RU" dirty="0"/>
              <a:t> та </a:t>
            </a:r>
            <a:r>
              <a:rPr lang="ru-RU" dirty="0" err="1"/>
              <a:t>читання</a:t>
            </a:r>
            <a:r>
              <a:rPr lang="ru-RU" dirty="0"/>
              <a:t> книжки </a:t>
            </a:r>
            <a:r>
              <a:rPr lang="ru-RU" dirty="0" err="1"/>
              <a:t>обов’язкове</a:t>
            </a:r>
            <a:r>
              <a:rPr lang="ru-RU" dirty="0"/>
              <a:t> в </a:t>
            </a:r>
            <a:r>
              <a:rPr lang="ru-RU" dirty="0" err="1"/>
              <a:t>розпорядку</a:t>
            </a:r>
            <a:r>
              <a:rPr lang="ru-RU" dirty="0"/>
              <a:t> </a:t>
            </a:r>
            <a:r>
              <a:rPr lang="ru-RU" dirty="0" smtClean="0"/>
              <a:t>дня </a:t>
            </a:r>
            <a:r>
              <a:rPr lang="ru-RU" dirty="0" err="1"/>
              <a:t>учня</a:t>
            </a:r>
            <a:r>
              <a:rPr lang="ru-RU" dirty="0"/>
              <a:t>?</a:t>
            </a:r>
          </a:p>
          <a:p>
            <a:r>
              <a:rPr lang="ru-RU" dirty="0" smtClean="0"/>
              <a:t>         </a:t>
            </a:r>
            <a:r>
              <a:rPr lang="ru-RU" i="1" dirty="0" err="1" smtClean="0"/>
              <a:t>Домашнє</a:t>
            </a:r>
            <a:r>
              <a:rPr lang="ru-RU" i="1" dirty="0" smtClean="0"/>
              <a:t> </a:t>
            </a:r>
            <a:r>
              <a:rPr lang="ru-RU" i="1" dirty="0" err="1"/>
              <a:t>завдання</a:t>
            </a:r>
            <a:r>
              <a:rPr lang="ru-RU" i="1" dirty="0"/>
              <a:t> — 2 </a:t>
            </a:r>
            <a:r>
              <a:rPr lang="ru-RU" i="1" dirty="0" err="1"/>
              <a:t>години</a:t>
            </a:r>
            <a:r>
              <a:rPr lang="ru-RU" i="1" dirty="0"/>
              <a:t>.</a:t>
            </a:r>
          </a:p>
          <a:p>
            <a:r>
              <a:rPr lang="ru-RU" i="1" dirty="0" smtClean="0"/>
              <a:t>         </a:t>
            </a:r>
            <a:r>
              <a:rPr lang="ru-RU" i="1" dirty="0" err="1" smtClean="0"/>
              <a:t>Читання</a:t>
            </a:r>
            <a:r>
              <a:rPr lang="ru-RU" i="1" dirty="0" smtClean="0"/>
              <a:t> </a:t>
            </a:r>
            <a:r>
              <a:rPr lang="ru-RU" i="1" dirty="0"/>
              <a:t>— 2 </a:t>
            </a:r>
            <a:r>
              <a:rPr lang="ru-RU" i="1" dirty="0" err="1"/>
              <a:t>години</a:t>
            </a:r>
            <a:r>
              <a:rPr lang="ru-RU" i="1" dirty="0"/>
              <a:t>  .</a:t>
            </a:r>
          </a:p>
          <a:p>
            <a:r>
              <a:rPr lang="ru-RU" i="1" dirty="0" smtClean="0"/>
              <a:t>         </a:t>
            </a:r>
            <a:r>
              <a:rPr lang="ru-RU" i="1" dirty="0" err="1" smtClean="0"/>
              <a:t>Прибирання</a:t>
            </a:r>
            <a:r>
              <a:rPr lang="ru-RU" i="1" dirty="0" smtClean="0"/>
              <a:t> </a:t>
            </a:r>
            <a:r>
              <a:rPr lang="ru-RU" i="1" dirty="0"/>
              <a:t>— 1 година.</a:t>
            </a:r>
          </a:p>
          <a:p>
            <a:r>
              <a:rPr lang="ru-RU" i="1" dirty="0" smtClean="0"/>
              <a:t>         </a:t>
            </a:r>
            <a:r>
              <a:rPr lang="ru-RU" i="1" dirty="0" err="1" smtClean="0"/>
              <a:t>Мультфільм</a:t>
            </a:r>
            <a:r>
              <a:rPr lang="ru-RU" i="1" dirty="0" smtClean="0"/>
              <a:t> </a:t>
            </a:r>
            <a:r>
              <a:rPr lang="ru-RU" i="1" dirty="0"/>
              <a:t>— 1 година.</a:t>
            </a:r>
          </a:p>
          <a:p>
            <a:r>
              <a:rPr lang="ru-RU" i="1" dirty="0" smtClean="0"/>
              <a:t>         </a:t>
            </a:r>
            <a:r>
              <a:rPr lang="ru-RU" i="1" dirty="0" err="1" smtClean="0"/>
              <a:t>Малювання</a:t>
            </a:r>
            <a:r>
              <a:rPr lang="ru-RU" i="1" dirty="0" smtClean="0"/>
              <a:t> </a:t>
            </a:r>
            <a:r>
              <a:rPr lang="ru-RU" i="1" dirty="0"/>
              <a:t>— 1 година.</a:t>
            </a:r>
          </a:p>
          <a:p>
            <a:r>
              <a:rPr lang="ru-RU" i="1" dirty="0" smtClean="0"/>
              <a:t>         </a:t>
            </a:r>
            <a:r>
              <a:rPr lang="ru-RU" i="1" dirty="0" err="1" smtClean="0"/>
              <a:t>Допомога</a:t>
            </a:r>
            <a:r>
              <a:rPr lang="ru-RU" i="1" dirty="0" smtClean="0"/>
              <a:t> </a:t>
            </a:r>
            <a:r>
              <a:rPr lang="ru-RU" i="1" dirty="0" err="1"/>
              <a:t>татові</a:t>
            </a:r>
            <a:r>
              <a:rPr lang="ru-RU" i="1" dirty="0"/>
              <a:t> — 1 година. </a:t>
            </a:r>
            <a:endParaRPr lang="ru-RU" i="1" dirty="0" smtClean="0"/>
          </a:p>
          <a:p>
            <a:endParaRPr lang="ru-RU" i="1" dirty="0" smtClean="0"/>
          </a:p>
          <a:p>
            <a:r>
              <a:rPr lang="ru-RU" b="1" i="1" dirty="0" smtClean="0"/>
              <a:t>Задача 2. </a:t>
            </a:r>
            <a:r>
              <a:rPr lang="ru-RU" i="1" dirty="0" smtClean="0"/>
              <a:t>Жирафа</a:t>
            </a:r>
            <a:r>
              <a:rPr lang="ru-RU" i="1" dirty="0"/>
              <a:t>, крокодил і бегемот жили в </a:t>
            </a:r>
            <a:r>
              <a:rPr lang="ru-RU" i="1" dirty="0" err="1"/>
              <a:t>різнокольорових</a:t>
            </a:r>
            <a:r>
              <a:rPr lang="ru-RU" i="1" dirty="0"/>
              <a:t> </a:t>
            </a:r>
          </a:p>
          <a:p>
            <a:r>
              <a:rPr lang="ru-RU" i="1" dirty="0" err="1"/>
              <a:t>будиночках</a:t>
            </a:r>
            <a:r>
              <a:rPr lang="ru-RU" i="1" dirty="0"/>
              <a:t>. Жирафа </a:t>
            </a:r>
            <a:r>
              <a:rPr lang="ru-RU" i="1" dirty="0" err="1"/>
              <a:t>вибрала</a:t>
            </a:r>
            <a:r>
              <a:rPr lang="ru-RU" i="1" dirty="0"/>
              <a:t> </a:t>
            </a:r>
            <a:r>
              <a:rPr lang="ru-RU" i="1" dirty="0" err="1"/>
              <a:t>собі</a:t>
            </a:r>
            <a:r>
              <a:rPr lang="ru-RU" i="1" dirty="0"/>
              <a:t> не </a:t>
            </a:r>
            <a:r>
              <a:rPr lang="ru-RU" i="1" dirty="0" err="1"/>
              <a:t>синій</a:t>
            </a:r>
            <a:r>
              <a:rPr lang="ru-RU" i="1" dirty="0"/>
              <a:t> і не </a:t>
            </a:r>
            <a:r>
              <a:rPr lang="ru-RU" i="1" dirty="0" err="1"/>
              <a:t>зелений</a:t>
            </a:r>
            <a:r>
              <a:rPr lang="ru-RU" i="1" dirty="0"/>
              <a:t> </a:t>
            </a:r>
            <a:r>
              <a:rPr lang="ru-RU" i="1" dirty="0" err="1"/>
              <a:t>будиночок</a:t>
            </a:r>
            <a:r>
              <a:rPr lang="ru-RU" i="1" dirty="0"/>
              <a:t>, </a:t>
            </a:r>
          </a:p>
          <a:p>
            <a:r>
              <a:rPr lang="ru-RU" i="1" dirty="0"/>
              <a:t>бегемот </a:t>
            </a:r>
            <a:r>
              <a:rPr lang="ru-RU" i="1" dirty="0" err="1"/>
              <a:t>вибрав</a:t>
            </a:r>
            <a:r>
              <a:rPr lang="ru-RU" i="1" dirty="0"/>
              <a:t> не </a:t>
            </a:r>
            <a:r>
              <a:rPr lang="ru-RU" i="1" dirty="0" err="1"/>
              <a:t>синій</a:t>
            </a:r>
            <a:r>
              <a:rPr lang="ru-RU" i="1" dirty="0"/>
              <a:t> і не </a:t>
            </a:r>
            <a:r>
              <a:rPr lang="ru-RU" i="1" dirty="0" err="1"/>
              <a:t>жовтий</a:t>
            </a:r>
            <a:r>
              <a:rPr lang="ru-RU" i="1" dirty="0"/>
              <a:t>. </a:t>
            </a:r>
            <a:r>
              <a:rPr lang="ru-RU" i="1" dirty="0" err="1"/>
              <a:t>Якого</a:t>
            </a:r>
            <a:r>
              <a:rPr lang="ru-RU" i="1" dirty="0"/>
              <a:t> </a:t>
            </a:r>
            <a:r>
              <a:rPr lang="ru-RU" i="1" dirty="0" err="1"/>
              <a:t>кольору</a:t>
            </a:r>
            <a:r>
              <a:rPr lang="ru-RU" i="1" dirty="0"/>
              <a:t> </a:t>
            </a:r>
            <a:r>
              <a:rPr lang="ru-RU" i="1" dirty="0" err="1"/>
              <a:t>будиночки</a:t>
            </a:r>
            <a:r>
              <a:rPr lang="ru-RU" i="1" dirty="0"/>
              <a:t> </a:t>
            </a:r>
            <a:r>
              <a:rPr lang="ru-RU" i="1" dirty="0" err="1"/>
              <a:t>вибрали</a:t>
            </a:r>
            <a:r>
              <a:rPr lang="ru-RU" i="1" dirty="0"/>
              <a:t> </a:t>
            </a:r>
          </a:p>
          <a:p>
            <a:r>
              <a:rPr lang="ru-RU" i="1" dirty="0" err="1"/>
              <a:t>собі</a:t>
            </a:r>
            <a:r>
              <a:rPr lang="ru-RU" i="1" dirty="0"/>
              <a:t> </a:t>
            </a:r>
            <a:r>
              <a:rPr lang="ru-RU" i="1" dirty="0" err="1"/>
              <a:t>тваринки</a:t>
            </a:r>
            <a:r>
              <a:rPr lang="ru-RU" i="1" dirty="0"/>
              <a:t>?</a:t>
            </a:r>
          </a:p>
          <a:p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497167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7304"/>
            <a:ext cx="9144000" cy="5305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26" y="769268"/>
            <a:ext cx="8550695" cy="49457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Компетентнісний</a:t>
            </a:r>
            <a:r>
              <a:rPr lang="uk-UA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підхід: суть і особливості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b="1" dirty="0">
                <a:solidFill>
                  <a:schemeClr val="accent6">
                    <a:lumMod val="75000"/>
                  </a:schemeClr>
                </a:solidFill>
              </a:rPr>
              <a:t>Компетентність</a:t>
            </a:r>
            <a:r>
              <a:rPr lang="uk-UA" dirty="0"/>
              <a:t> – це не просто новий термін, який позначає старі поняття.  Це нова категорія</a:t>
            </a:r>
            <a:r>
              <a:rPr lang="uk-UA" dirty="0" smtClean="0"/>
              <a:t>.</a:t>
            </a:r>
            <a:endParaRPr lang="uk-UA" dirty="0"/>
          </a:p>
        </p:txBody>
      </p:sp>
      <p:grpSp>
        <p:nvGrpSpPr>
          <p:cNvPr id="9" name="Групувати 8"/>
          <p:cNvGrpSpPr/>
          <p:nvPr/>
        </p:nvGrpSpPr>
        <p:grpSpPr>
          <a:xfrm>
            <a:off x="0" y="0"/>
            <a:ext cx="9148972" cy="3092631"/>
            <a:chOff x="0" y="0"/>
            <a:chExt cx="9148972" cy="3092631"/>
          </a:xfrm>
        </p:grpSpPr>
        <p:grpSp>
          <p:nvGrpSpPr>
            <p:cNvPr id="10" name="Групувати 9"/>
            <p:cNvGrpSpPr/>
            <p:nvPr/>
          </p:nvGrpSpPr>
          <p:grpSpPr>
            <a:xfrm>
              <a:off x="0" y="0"/>
              <a:ext cx="1259632" cy="3001516"/>
              <a:chOff x="0" y="0"/>
              <a:chExt cx="1259632" cy="3001516"/>
            </a:xfrm>
          </p:grpSpPr>
          <p:sp>
            <p:nvSpPr>
              <p:cNvPr id="13" name="Прямокутний трикутник 12"/>
              <p:cNvSpPr/>
              <p:nvPr/>
            </p:nvSpPr>
            <p:spPr>
              <a:xfrm rot="5400000">
                <a:off x="-1194978" y="1194978"/>
                <a:ext cx="3001516" cy="611560"/>
              </a:xfrm>
              <a:prstGeom prst="rtTriangl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4" name="Прямокутний трикутник 13"/>
              <p:cNvSpPr/>
              <p:nvPr/>
            </p:nvSpPr>
            <p:spPr>
              <a:xfrm rot="5400000">
                <a:off x="137170" y="-137170"/>
                <a:ext cx="985292" cy="1259632"/>
              </a:xfrm>
              <a:prstGeom prst="rtTriangl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1" name="Рівнобедрений трикутник 10"/>
            <p:cNvSpPr/>
            <p:nvPr/>
          </p:nvSpPr>
          <p:spPr>
            <a:xfrm rot="10800000">
              <a:off x="1115616" y="0"/>
              <a:ext cx="8033356" cy="223752"/>
            </a:xfrm>
            <a:prstGeom prst="triangl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2" name="Прямокутний трикутник 11"/>
            <p:cNvSpPr/>
            <p:nvPr/>
          </p:nvSpPr>
          <p:spPr>
            <a:xfrm rot="16200000" flipH="1">
              <a:off x="7471925" y="1420557"/>
              <a:ext cx="3092631" cy="251518"/>
            </a:xfrm>
            <a:prstGeom prst="rt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</p:spTree>
    <p:extLst>
      <p:ext uri="{BB962C8B-B14F-4D97-AF65-F5344CB8AC3E}">
        <p14:creationId xmlns:p14="http://schemas.microsoft.com/office/powerpoint/2010/main" val="216644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366" y="-94828"/>
            <a:ext cx="9345613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44757" y="263450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Задача </a:t>
            </a:r>
            <a:r>
              <a:rPr lang="ru-RU" dirty="0" smtClean="0"/>
              <a:t>3. </a:t>
            </a:r>
            <a:r>
              <a:rPr lang="ru-RU" dirty="0" err="1"/>
              <a:t>Оленка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20 </a:t>
            </a:r>
            <a:r>
              <a:rPr lang="ru-RU" dirty="0" err="1"/>
              <a:t>гривень</a:t>
            </a:r>
            <a:r>
              <a:rPr lang="ru-RU" dirty="0"/>
              <a:t>, а </a:t>
            </a:r>
            <a:r>
              <a:rPr lang="ru-RU" dirty="0" err="1"/>
              <a:t>Світланка</a:t>
            </a:r>
            <a:r>
              <a:rPr lang="ru-RU" dirty="0"/>
              <a:t> — 30 </a:t>
            </a:r>
            <a:r>
              <a:rPr lang="ru-RU" dirty="0" err="1"/>
              <a:t>гривень</a:t>
            </a:r>
            <a:r>
              <a:rPr lang="ru-RU" dirty="0"/>
              <a:t>.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 smtClean="0"/>
              <a:t>товари</a:t>
            </a:r>
            <a:r>
              <a:rPr lang="ru-RU" dirty="0" smtClean="0"/>
              <a:t> </a:t>
            </a:r>
            <a:r>
              <a:rPr lang="ru-RU" dirty="0"/>
              <a:t>вони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купити</a:t>
            </a:r>
            <a:r>
              <a:rPr lang="ru-RU" dirty="0"/>
              <a:t> разом?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09" y="988647"/>
            <a:ext cx="2016224" cy="258490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833" y="909781"/>
            <a:ext cx="2438428" cy="27398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432" y="3573549"/>
            <a:ext cx="1838872" cy="181895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81" y="3649588"/>
            <a:ext cx="1314450" cy="16668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343" y="3937620"/>
            <a:ext cx="1670894" cy="123640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708920" y="767527"/>
            <a:ext cx="854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25грн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484784" y="3464922"/>
            <a:ext cx="854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15грн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924161" y="594873"/>
            <a:ext cx="854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10грн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965504" y="3196063"/>
            <a:ext cx="854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25грн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788024" y="3568288"/>
            <a:ext cx="854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15грн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07649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366" y="-94828"/>
            <a:ext cx="9345613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337220"/>
            <a:ext cx="842493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Задача 5. </a:t>
            </a:r>
            <a:r>
              <a:rPr lang="uk-UA" dirty="0"/>
              <a:t>Дівчинка приготувала на сніданок канапки. У неї був </a:t>
            </a:r>
            <a:r>
              <a:rPr lang="uk-UA" dirty="0" smtClean="0"/>
              <a:t>шматок </a:t>
            </a:r>
            <a:r>
              <a:rPr lang="uk-UA" dirty="0"/>
              <a:t>сиру, шинки та ковбаси. Для мами донька зробила канапку </a:t>
            </a:r>
            <a:r>
              <a:rPr lang="uk-UA" dirty="0" smtClean="0"/>
              <a:t>не </a:t>
            </a:r>
            <a:r>
              <a:rPr lang="uk-UA" dirty="0"/>
              <a:t>з шинкою і не з ковбасою, для тата — не з сиром і не з ковбасою. </a:t>
            </a:r>
            <a:r>
              <a:rPr lang="uk-UA" dirty="0" smtClean="0"/>
              <a:t>Яким </a:t>
            </a:r>
            <a:r>
              <a:rPr lang="uk-UA" dirty="0"/>
              <a:t>бутербродами поснідала родина?</a:t>
            </a:r>
          </a:p>
          <a:p>
            <a:r>
              <a:rPr lang="uk-UA" b="1" dirty="0"/>
              <a:t>Задача 6. </a:t>
            </a:r>
            <a:r>
              <a:rPr lang="uk-UA" dirty="0"/>
              <a:t>Олег, Віктор, Степан, Наталя, Оксана і Марійка відвідують </a:t>
            </a:r>
            <a:r>
              <a:rPr lang="uk-UA" dirty="0" smtClean="0"/>
              <a:t>гурток </a:t>
            </a:r>
            <a:r>
              <a:rPr lang="uk-UA" dirty="0"/>
              <a:t>бальних танців. Віктор танцює не з Оксаною і не з Наталею, </a:t>
            </a:r>
            <a:r>
              <a:rPr lang="uk-UA" dirty="0" smtClean="0"/>
              <a:t>Олег </a:t>
            </a:r>
            <a:r>
              <a:rPr lang="uk-UA" dirty="0"/>
              <a:t>— не з Оксаною і не з Марічкою. Хто з ким танцює в парі?</a:t>
            </a:r>
          </a:p>
          <a:p>
            <a:r>
              <a:rPr lang="uk-UA" b="1" dirty="0"/>
              <a:t>Задача 7. </a:t>
            </a:r>
            <a:r>
              <a:rPr lang="uk-UA" dirty="0"/>
              <a:t>Олег, Віктор, Степан, Сергійко, Наталя, Оксана, Оленка </a:t>
            </a:r>
            <a:r>
              <a:rPr lang="uk-UA" dirty="0" smtClean="0"/>
              <a:t>й </a:t>
            </a:r>
            <a:r>
              <a:rPr lang="uk-UA" dirty="0"/>
              <a:t>Марійка відвідують гурток бальних танців. Віктор танцює у парі </a:t>
            </a:r>
            <a:r>
              <a:rPr lang="uk-UA" dirty="0" smtClean="0"/>
              <a:t>з </a:t>
            </a:r>
            <a:r>
              <a:rPr lang="uk-UA" dirty="0"/>
              <a:t>Марійкою. У яких парах можуть танцювати інші діти?</a:t>
            </a:r>
          </a:p>
          <a:p>
            <a:r>
              <a:rPr lang="uk-UA" b="1" dirty="0"/>
              <a:t>Задача 8. </a:t>
            </a:r>
            <a:r>
              <a:rPr lang="uk-UA" dirty="0"/>
              <a:t>Мама купила трьом дітям 5 яблук, 5 груш і 5 бананів. </a:t>
            </a:r>
            <a:r>
              <a:rPr lang="uk-UA" dirty="0" smtClean="0"/>
              <a:t>Кожна </a:t>
            </a:r>
            <a:r>
              <a:rPr lang="uk-UA" dirty="0"/>
              <a:t>дитина взяла собі по 3 фрукти. Які фрукти могли вибрати діти? </a:t>
            </a:r>
            <a:r>
              <a:rPr lang="uk-UA" dirty="0" smtClean="0"/>
              <a:t>Назви </a:t>
            </a:r>
            <a:r>
              <a:rPr lang="uk-UA" dirty="0"/>
              <a:t>можливі варіанти.</a:t>
            </a:r>
          </a:p>
          <a:p>
            <a:r>
              <a:rPr lang="uk-UA" b="1" dirty="0"/>
              <a:t>Задача 9. </a:t>
            </a:r>
            <a:r>
              <a:rPr lang="uk-UA" dirty="0"/>
              <a:t>Синій і жовтий метелики прилетіли на галявину, де росли </a:t>
            </a:r>
            <a:r>
              <a:rPr lang="uk-UA" dirty="0" smtClean="0"/>
              <a:t>ромашка</a:t>
            </a:r>
            <a:r>
              <a:rPr lang="uk-UA" dirty="0"/>
              <a:t>, кульбабка, мак і волошка. На яку квітку зможе сісти кожен </a:t>
            </a:r>
            <a:r>
              <a:rPr lang="uk-UA" dirty="0" smtClean="0"/>
              <a:t>із </a:t>
            </a:r>
            <a:r>
              <a:rPr lang="uk-UA" dirty="0"/>
              <a:t>них, не обираючи квітку свого кольору?</a:t>
            </a:r>
          </a:p>
          <a:p>
            <a:r>
              <a:rPr lang="uk-UA" b="1" dirty="0"/>
              <a:t>Задача 10. </a:t>
            </a:r>
            <a:r>
              <a:rPr lang="uk-UA" dirty="0"/>
              <a:t>У бабусі 2 банки: в одну вміщається 3 літри рідини, </a:t>
            </a:r>
            <a:r>
              <a:rPr lang="uk-UA" dirty="0" smtClean="0"/>
              <a:t> а </a:t>
            </a:r>
            <a:r>
              <a:rPr lang="uk-UA" dirty="0"/>
              <a:t>в другу — 5 літрів. Як можна налити у глечик 4 літри молока за </a:t>
            </a:r>
            <a:r>
              <a:rPr lang="uk-UA" dirty="0" smtClean="0"/>
              <a:t>допомогою </a:t>
            </a:r>
            <a:r>
              <a:rPr lang="uk-UA" dirty="0"/>
              <a:t>цих банок?</a:t>
            </a:r>
          </a:p>
          <a:p>
            <a:r>
              <a:rPr lang="uk-UA" b="1" dirty="0"/>
              <a:t>Задача 11. </a:t>
            </a:r>
            <a:r>
              <a:rPr lang="uk-UA" dirty="0"/>
              <a:t>Як зручніше зважити 6 кг картоплі, якщо є гирі на 5 кг </a:t>
            </a:r>
          </a:p>
          <a:p>
            <a:r>
              <a:rPr lang="uk-UA" dirty="0"/>
              <a:t>та на 2 кг?</a:t>
            </a:r>
          </a:p>
        </p:txBody>
      </p:sp>
    </p:spTree>
    <p:extLst>
      <p:ext uri="{BB962C8B-B14F-4D97-AF65-F5344CB8AC3E}">
        <p14:creationId xmlns:p14="http://schemas.microsoft.com/office/powerpoint/2010/main" val="13186104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366" y="-94828"/>
            <a:ext cx="9345613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600" y="227656"/>
            <a:ext cx="7632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Задача 4. На </a:t>
            </a:r>
            <a:r>
              <a:rPr lang="ru-RU" dirty="0" err="1"/>
              <a:t>галявинку</a:t>
            </a:r>
            <a:r>
              <a:rPr lang="ru-RU" dirty="0"/>
              <a:t> </a:t>
            </a:r>
            <a:r>
              <a:rPr lang="ru-RU" dirty="0" err="1"/>
              <a:t>прилетіли</a:t>
            </a:r>
            <a:r>
              <a:rPr lang="ru-RU" dirty="0"/>
              <a:t> Сонечко, </a:t>
            </a:r>
            <a:r>
              <a:rPr lang="ru-RU" dirty="0" err="1"/>
              <a:t>Бджілка</a:t>
            </a:r>
            <a:r>
              <a:rPr lang="ru-RU" dirty="0"/>
              <a:t> і </a:t>
            </a:r>
            <a:r>
              <a:rPr lang="ru-RU" dirty="0" err="1"/>
              <a:t>Метелик</a:t>
            </a:r>
            <a:r>
              <a:rPr lang="ru-RU" dirty="0"/>
              <a:t>. </a:t>
            </a:r>
            <a:r>
              <a:rPr lang="ru-RU" dirty="0" smtClean="0"/>
              <a:t> Сонечко </a:t>
            </a:r>
            <a:r>
              <a:rPr lang="ru-RU" dirty="0" err="1"/>
              <a:t>сіло</a:t>
            </a:r>
            <a:r>
              <a:rPr lang="ru-RU" dirty="0"/>
              <a:t> не на </a:t>
            </a:r>
            <a:r>
              <a:rPr lang="ru-RU" dirty="0" err="1"/>
              <a:t>квіточку</a:t>
            </a:r>
            <a:r>
              <a:rPr lang="ru-RU" dirty="0"/>
              <a:t> і не на </a:t>
            </a:r>
            <a:r>
              <a:rPr lang="ru-RU" dirty="0" err="1"/>
              <a:t>листочок</a:t>
            </a:r>
            <a:r>
              <a:rPr lang="ru-RU" dirty="0"/>
              <a:t>, </a:t>
            </a:r>
            <a:r>
              <a:rPr lang="ru-RU" dirty="0" err="1"/>
              <a:t>Бджілка</a:t>
            </a:r>
            <a:r>
              <a:rPr lang="ru-RU" dirty="0"/>
              <a:t> — не на </a:t>
            </a:r>
            <a:r>
              <a:rPr lang="ru-RU" dirty="0" err="1"/>
              <a:t>грибочок</a:t>
            </a:r>
            <a:r>
              <a:rPr lang="ru-RU" dirty="0"/>
              <a:t> </a:t>
            </a:r>
            <a:r>
              <a:rPr lang="ru-RU" dirty="0" smtClean="0"/>
              <a:t> і </a:t>
            </a:r>
            <a:r>
              <a:rPr lang="ru-RU" dirty="0"/>
              <a:t>не на </a:t>
            </a:r>
            <a:r>
              <a:rPr lang="ru-RU" dirty="0" err="1"/>
              <a:t>листочок</a:t>
            </a:r>
            <a:r>
              <a:rPr lang="ru-RU" dirty="0"/>
              <a:t>. На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сіла</a:t>
            </a:r>
            <a:r>
              <a:rPr lang="ru-RU" dirty="0"/>
              <a:t> </a:t>
            </a:r>
            <a:r>
              <a:rPr lang="ru-RU" dirty="0" err="1"/>
              <a:t>кожна</a:t>
            </a:r>
            <a:r>
              <a:rPr lang="ru-RU" dirty="0"/>
              <a:t> </a:t>
            </a:r>
            <a:r>
              <a:rPr lang="ru-RU" dirty="0" err="1"/>
              <a:t>комашка</a:t>
            </a:r>
            <a:r>
              <a:rPr lang="ru-RU" dirty="0"/>
              <a:t>?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45332"/>
            <a:ext cx="2010982" cy="16333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120904"/>
            <a:ext cx="1800200" cy="16417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044525"/>
            <a:ext cx="2160240" cy="17181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577580"/>
            <a:ext cx="1985797" cy="14893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455" y="3569735"/>
            <a:ext cx="2081808" cy="14780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308" y="3550346"/>
            <a:ext cx="1944216" cy="1478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4025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366" y="-94828"/>
            <a:ext cx="9345613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733842"/>
            <a:ext cx="856895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/>
              <a:t>      </a:t>
            </a:r>
            <a:r>
              <a:rPr lang="uk-UA" sz="2800" b="1" dirty="0" err="1" smtClean="0"/>
              <a:t>Компетентнісно</a:t>
            </a:r>
            <a:r>
              <a:rPr lang="uk-UA" sz="2800" b="1" dirty="0" smtClean="0"/>
              <a:t> </a:t>
            </a:r>
            <a:r>
              <a:rPr lang="uk-UA" sz="2800" b="1" dirty="0"/>
              <a:t>зорієнтовані задачі </a:t>
            </a:r>
            <a:r>
              <a:rPr lang="uk-UA" sz="2400" dirty="0"/>
              <a:t>відповідають найвищому </a:t>
            </a:r>
            <a:r>
              <a:rPr lang="uk-UA" sz="2400" dirty="0" smtClean="0"/>
              <a:t>рівню </a:t>
            </a:r>
            <a:r>
              <a:rPr lang="uk-UA" sz="2400" dirty="0"/>
              <a:t>засвоєння навчального матеріалу — застосування навчального </a:t>
            </a:r>
            <a:r>
              <a:rPr lang="uk-UA" sz="2400" dirty="0" smtClean="0"/>
              <a:t>досвіду </a:t>
            </a:r>
            <a:r>
              <a:rPr lang="uk-UA" sz="2400" dirty="0"/>
              <a:t>в змінених умовах. У зв’язку з цим їх доцільно </a:t>
            </a:r>
            <a:r>
              <a:rPr lang="uk-UA" sz="2400" dirty="0" smtClean="0"/>
              <a:t>використовувати </a:t>
            </a:r>
            <a:r>
              <a:rPr lang="uk-UA" sz="2400" dirty="0"/>
              <a:t>на завершальному етапі вивчення теми (в межах одного уроку </a:t>
            </a:r>
            <a:r>
              <a:rPr lang="uk-UA" sz="2400" dirty="0" smtClean="0"/>
              <a:t>чи </a:t>
            </a:r>
            <a:r>
              <a:rPr lang="uk-UA" sz="2400" dirty="0"/>
              <a:t>кількох взаємопов’язаних уроків) або на етапі контролю навчальних </a:t>
            </a:r>
          </a:p>
          <a:p>
            <a:r>
              <a:rPr lang="uk-UA" sz="2400" dirty="0"/>
              <a:t>досягнень учнів. Таким чином, </a:t>
            </a:r>
            <a:r>
              <a:rPr lang="uk-UA" sz="2400" dirty="0" err="1"/>
              <a:t>компетентнісно</a:t>
            </a:r>
            <a:r>
              <a:rPr lang="uk-UA" sz="2400" dirty="0"/>
              <a:t> зорієнтовані задачі </a:t>
            </a:r>
            <a:r>
              <a:rPr lang="uk-UA" sz="2400" dirty="0" smtClean="0"/>
              <a:t>можуть </a:t>
            </a:r>
            <a:r>
              <a:rPr lang="uk-UA" sz="2400" dirty="0"/>
              <a:t>виконувати відповідно формувальну, </a:t>
            </a:r>
            <a:r>
              <a:rPr lang="uk-UA" sz="2400" dirty="0" err="1"/>
              <a:t>узагальнювальну</a:t>
            </a:r>
            <a:r>
              <a:rPr lang="uk-UA" sz="2400" dirty="0"/>
              <a:t> або </a:t>
            </a:r>
            <a:r>
              <a:rPr lang="uk-UA" sz="2400" dirty="0" err="1" smtClean="0"/>
              <a:t>контролювальну</a:t>
            </a:r>
            <a:r>
              <a:rPr lang="uk-UA" sz="2400" dirty="0" smtClean="0"/>
              <a:t> </a:t>
            </a:r>
            <a:r>
              <a:rPr lang="uk-UA" sz="2400" dirty="0"/>
              <a:t>функції.</a:t>
            </a:r>
          </a:p>
        </p:txBody>
      </p:sp>
    </p:spTree>
    <p:extLst>
      <p:ext uri="{BB962C8B-B14F-4D97-AF65-F5344CB8AC3E}">
        <p14:creationId xmlns:p14="http://schemas.microsoft.com/office/powerpoint/2010/main" val="12048528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63702"/>
            <a:ext cx="9144000" cy="530516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30957" y="917416"/>
            <a:ext cx="7886700" cy="37402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uk-UA" dirty="0"/>
          </a:p>
        </p:txBody>
      </p:sp>
      <p:grpSp>
        <p:nvGrpSpPr>
          <p:cNvPr id="8" name="Групувати 7"/>
          <p:cNvGrpSpPr/>
          <p:nvPr/>
        </p:nvGrpSpPr>
        <p:grpSpPr>
          <a:xfrm>
            <a:off x="0" y="0"/>
            <a:ext cx="9148972" cy="3092631"/>
            <a:chOff x="0" y="0"/>
            <a:chExt cx="9148972" cy="3092631"/>
          </a:xfrm>
        </p:grpSpPr>
        <p:grpSp>
          <p:nvGrpSpPr>
            <p:cNvPr id="9" name="Групувати 8"/>
            <p:cNvGrpSpPr/>
            <p:nvPr/>
          </p:nvGrpSpPr>
          <p:grpSpPr>
            <a:xfrm>
              <a:off x="0" y="0"/>
              <a:ext cx="1259632" cy="3001516"/>
              <a:chOff x="0" y="0"/>
              <a:chExt cx="1259632" cy="3001516"/>
            </a:xfrm>
          </p:grpSpPr>
          <p:sp>
            <p:nvSpPr>
              <p:cNvPr id="12" name="Прямокутний трикутник 11"/>
              <p:cNvSpPr/>
              <p:nvPr/>
            </p:nvSpPr>
            <p:spPr>
              <a:xfrm rot="5400000">
                <a:off x="-1194978" y="1194978"/>
                <a:ext cx="3001516" cy="611560"/>
              </a:xfrm>
              <a:prstGeom prst="rtTriangl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3" name="Прямокутний трикутник 12"/>
              <p:cNvSpPr/>
              <p:nvPr/>
            </p:nvSpPr>
            <p:spPr>
              <a:xfrm rot="5400000">
                <a:off x="137170" y="-137170"/>
                <a:ext cx="985292" cy="1259632"/>
              </a:xfrm>
              <a:prstGeom prst="rtTriangl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0" name="Рівнобедрений трикутник 9"/>
            <p:cNvSpPr/>
            <p:nvPr/>
          </p:nvSpPr>
          <p:spPr>
            <a:xfrm rot="10800000">
              <a:off x="1115616" y="0"/>
              <a:ext cx="8033356" cy="223752"/>
            </a:xfrm>
            <a:prstGeom prst="triangl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1" name="Прямокутний трикутник 10"/>
            <p:cNvSpPr/>
            <p:nvPr/>
          </p:nvSpPr>
          <p:spPr>
            <a:xfrm rot="16200000" flipH="1">
              <a:off x="7471925" y="1420557"/>
              <a:ext cx="3092631" cy="251518"/>
            </a:xfrm>
            <a:prstGeom prst="rt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694219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366" y="-94828"/>
            <a:ext cx="9345613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391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uk-UA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Компетентність – це результат </a:t>
            </a:r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освіти</a:t>
            </a:r>
            <a:endParaRPr lang="uk-UA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/>
              <a:t>З позицій </a:t>
            </a:r>
            <a:r>
              <a:rPr lang="uk-UA" dirty="0" err="1"/>
              <a:t>компетентнісного</a:t>
            </a:r>
            <a:r>
              <a:rPr lang="uk-UA" dirty="0"/>
              <a:t> підходу </a:t>
            </a:r>
            <a:r>
              <a:rPr lang="uk-UA" b="1" dirty="0"/>
              <a:t>безпосереднім результатом освітньої діяльності</a:t>
            </a:r>
            <a:r>
              <a:rPr lang="uk-UA" dirty="0"/>
              <a:t> є формування ключових </a:t>
            </a:r>
            <a:r>
              <a:rPr lang="uk-UA" dirty="0" err="1"/>
              <a:t>компетентностей</a:t>
            </a:r>
            <a:r>
              <a:rPr lang="uk-UA" dirty="0"/>
              <a:t>. </a:t>
            </a:r>
          </a:p>
          <a:p>
            <a:pPr lvl="0"/>
            <a:r>
              <a:rPr lang="uk-UA" dirty="0"/>
              <a:t>Ключові компетентності стосовно шкільної освіти – це здатність учнів самостійно діяти у невизначеній ситуації при вирішення актуальних для них проблем. </a:t>
            </a:r>
          </a:p>
          <a:p>
            <a:pPr lvl="0"/>
            <a:r>
              <a:rPr lang="uk-UA" dirty="0"/>
              <a:t>Компетентність – це вміння застосовувати знання та навики у незнайомій життєвій ситуації.  </a:t>
            </a:r>
          </a:p>
          <a:p>
            <a:pPr lvl="0"/>
            <a:r>
              <a:rPr lang="uk-UA" dirty="0"/>
              <a:t>Компетентність – це вміння вирішувати нові життєві проблеми. </a:t>
            </a:r>
          </a:p>
          <a:p>
            <a:pPr lvl="0"/>
            <a:r>
              <a:rPr lang="uk-UA" dirty="0"/>
              <a:t>Компетентність – це вміння адаптувати у нинішньому світі, який стрімко змінюється.  </a:t>
            </a:r>
          </a:p>
        </p:txBody>
      </p:sp>
      <p:grpSp>
        <p:nvGrpSpPr>
          <p:cNvPr id="6" name="Групувати 5"/>
          <p:cNvGrpSpPr/>
          <p:nvPr/>
        </p:nvGrpSpPr>
        <p:grpSpPr>
          <a:xfrm>
            <a:off x="0" y="0"/>
            <a:ext cx="9148972" cy="3092631"/>
            <a:chOff x="0" y="0"/>
            <a:chExt cx="9148972" cy="3092631"/>
          </a:xfrm>
        </p:grpSpPr>
        <p:grpSp>
          <p:nvGrpSpPr>
            <p:cNvPr id="7" name="Групувати 6"/>
            <p:cNvGrpSpPr/>
            <p:nvPr/>
          </p:nvGrpSpPr>
          <p:grpSpPr>
            <a:xfrm>
              <a:off x="0" y="0"/>
              <a:ext cx="1259632" cy="3001516"/>
              <a:chOff x="0" y="0"/>
              <a:chExt cx="1259632" cy="3001516"/>
            </a:xfrm>
          </p:grpSpPr>
          <p:sp>
            <p:nvSpPr>
              <p:cNvPr id="10" name="Прямокутний трикутник 9"/>
              <p:cNvSpPr/>
              <p:nvPr/>
            </p:nvSpPr>
            <p:spPr>
              <a:xfrm rot="5400000">
                <a:off x="-1194978" y="1194978"/>
                <a:ext cx="3001516" cy="611560"/>
              </a:xfrm>
              <a:prstGeom prst="rtTriangl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1" name="Прямокутний трикутник 10"/>
              <p:cNvSpPr/>
              <p:nvPr/>
            </p:nvSpPr>
            <p:spPr>
              <a:xfrm rot="5400000">
                <a:off x="137170" y="-137170"/>
                <a:ext cx="985292" cy="1259632"/>
              </a:xfrm>
              <a:prstGeom prst="rtTriangl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8" name="Рівнобедрений трикутник 7"/>
            <p:cNvSpPr/>
            <p:nvPr/>
          </p:nvSpPr>
          <p:spPr>
            <a:xfrm rot="10800000">
              <a:off x="1115616" y="0"/>
              <a:ext cx="8033356" cy="223752"/>
            </a:xfrm>
            <a:prstGeom prst="triangl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" name="Прямокутний трикутник 8"/>
            <p:cNvSpPr/>
            <p:nvPr/>
          </p:nvSpPr>
          <p:spPr>
            <a:xfrm rot="16200000" flipH="1">
              <a:off x="7471925" y="1420557"/>
              <a:ext cx="3092631" cy="251518"/>
            </a:xfrm>
            <a:prstGeom prst="rt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</p:spTree>
    <p:extLst>
      <p:ext uri="{BB962C8B-B14F-4D97-AF65-F5344CB8AC3E}">
        <p14:creationId xmlns:p14="http://schemas.microsoft.com/office/powerpoint/2010/main" val="39546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/>
          <p:cNvSpPr/>
          <p:nvPr/>
        </p:nvSpPr>
        <p:spPr>
          <a:xfrm>
            <a:off x="1119188" y="595312"/>
            <a:ext cx="7262813" cy="50276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667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 </a:t>
            </a: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1059657" y="34380"/>
            <a:ext cx="702468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uk-UA" sz="3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Ознаки</a:t>
            </a:r>
          </a:p>
          <a:p>
            <a:pPr algn="ctr" eaLnBrk="0" hangingPunct="0">
              <a:defRPr/>
            </a:pPr>
            <a:r>
              <a:rPr lang="uk-UA" sz="30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компетентнісно</a:t>
            </a:r>
            <a:r>
              <a:rPr lang="uk-UA" sz="3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ru-RU" sz="3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з</a:t>
            </a:r>
            <a:r>
              <a:rPr lang="uk-UA" sz="3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орієнтованих </a:t>
            </a:r>
            <a:r>
              <a:rPr lang="uk-UA" sz="3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задач</a:t>
            </a:r>
            <a:endParaRPr lang="ru-RU" sz="2333" b="1" dirty="0">
              <a:solidFill>
                <a:schemeClr val="accent6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131840" y="2857499"/>
            <a:ext cx="2987972" cy="1250157"/>
          </a:xfrm>
          <a:prstGeom prst="ellipse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solidFill>
                  <a:schemeClr val="bg1"/>
                </a:solidFill>
              </a:rPr>
              <a:t>ознаки </a:t>
            </a:r>
            <a:r>
              <a:rPr lang="uk-UA" b="1" dirty="0" err="1">
                <a:solidFill>
                  <a:schemeClr val="bg1"/>
                </a:solidFill>
              </a:rPr>
              <a:t>компетентнісно</a:t>
            </a:r>
            <a:r>
              <a:rPr lang="uk-UA" b="1" dirty="0">
                <a:solidFill>
                  <a:schemeClr val="bg1"/>
                </a:solidFill>
              </a:rPr>
              <a:t> зорієнтованих задач: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085684" y="1777380"/>
            <a:ext cx="2224255" cy="1199183"/>
          </a:xfrm>
          <a:prstGeom prst="ellipse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dirty="0" err="1"/>
              <a:t>мотивування</a:t>
            </a:r>
            <a:r>
              <a:rPr lang="ru-RU" sz="1500" dirty="0"/>
              <a:t> </a:t>
            </a:r>
            <a:r>
              <a:rPr lang="ru-RU" sz="1500" dirty="0" err="1"/>
              <a:t>учнів</a:t>
            </a:r>
            <a:endParaRPr lang="ru-RU" sz="1500" dirty="0"/>
          </a:p>
        </p:txBody>
      </p:sp>
      <p:sp>
        <p:nvSpPr>
          <p:cNvPr id="11" name="Овал 10"/>
          <p:cNvSpPr/>
          <p:nvPr/>
        </p:nvSpPr>
        <p:spPr>
          <a:xfrm>
            <a:off x="5643562" y="3750468"/>
            <a:ext cx="2528837" cy="1267271"/>
          </a:xfrm>
          <a:prstGeom prst="ellipse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500" dirty="0"/>
              <a:t>усвідомленню учнями практичної значущості</a:t>
            </a:r>
            <a:endParaRPr lang="ru-RU" sz="1500" dirty="0"/>
          </a:p>
        </p:txBody>
      </p:sp>
      <p:sp>
        <p:nvSpPr>
          <p:cNvPr id="12" name="Овал 11"/>
          <p:cNvSpPr/>
          <p:nvPr/>
        </p:nvSpPr>
        <p:spPr>
          <a:xfrm>
            <a:off x="755576" y="3631406"/>
            <a:ext cx="2744862" cy="1386333"/>
          </a:xfrm>
          <a:prstGeom prst="ellipse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dirty="0" err="1"/>
              <a:t>з</a:t>
            </a:r>
            <a:r>
              <a:rPr lang="ru-RU" sz="1500" dirty="0" err="1" smtClean="0"/>
              <a:t>астосування</a:t>
            </a:r>
            <a:r>
              <a:rPr lang="ru-RU" sz="1500" dirty="0" smtClean="0"/>
              <a:t>  </a:t>
            </a:r>
            <a:r>
              <a:rPr lang="ru-RU" sz="1500" dirty="0"/>
              <a:t>проблемно-</a:t>
            </a:r>
            <a:r>
              <a:rPr lang="ru-RU" sz="1500" dirty="0" err="1"/>
              <a:t>пошукових</a:t>
            </a:r>
            <a:r>
              <a:rPr lang="ru-RU" sz="1500" dirty="0"/>
              <a:t> </a:t>
            </a:r>
          </a:p>
          <a:p>
            <a:pPr algn="ctr">
              <a:defRPr/>
            </a:pPr>
            <a:r>
              <a:rPr lang="ru-RU" sz="1500" dirty="0" err="1"/>
              <a:t>методів</a:t>
            </a:r>
            <a:endParaRPr lang="ru-RU" sz="1500" dirty="0"/>
          </a:p>
        </p:txBody>
      </p:sp>
      <p:sp>
        <p:nvSpPr>
          <p:cNvPr id="13" name="Овал 12"/>
          <p:cNvSpPr/>
          <p:nvPr/>
        </p:nvSpPr>
        <p:spPr>
          <a:xfrm>
            <a:off x="5524499" y="1892708"/>
            <a:ext cx="2647899" cy="1131480"/>
          </a:xfrm>
          <a:prstGeom prst="ellipse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500" dirty="0"/>
              <a:t>варіативність розв’язків</a:t>
            </a:r>
            <a:endParaRPr lang="ru-RU" sz="1500" dirty="0"/>
          </a:p>
        </p:txBody>
      </p:sp>
      <p:cxnSp>
        <p:nvCxnSpPr>
          <p:cNvPr id="42" name="Shape 41"/>
          <p:cNvCxnSpPr>
            <a:stCxn id="9" idx="0"/>
            <a:endCxn id="13" idx="2"/>
          </p:cNvCxnSpPr>
          <p:nvPr/>
        </p:nvCxnSpPr>
        <p:spPr>
          <a:xfrm rot="5400000" flipH="1" flipV="1">
            <a:off x="4875637" y="2208638"/>
            <a:ext cx="399051" cy="898673"/>
          </a:xfrm>
          <a:prstGeom prst="curvedConnector2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6" name="Скругленная соединительная линия 45"/>
          <p:cNvCxnSpPr/>
          <p:nvPr/>
        </p:nvCxnSpPr>
        <p:spPr>
          <a:xfrm rot="10800000">
            <a:off x="3321844" y="2559845"/>
            <a:ext cx="1071563" cy="297656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8" name="Shape 47"/>
          <p:cNvCxnSpPr>
            <a:endCxn id="11" idx="3"/>
          </p:cNvCxnSpPr>
          <p:nvPr/>
        </p:nvCxnSpPr>
        <p:spPr>
          <a:xfrm>
            <a:off x="5107782" y="3988594"/>
            <a:ext cx="906120" cy="843557"/>
          </a:xfrm>
          <a:prstGeom prst="curvedConnector4">
            <a:avLst>
              <a:gd name="adj1" fmla="val 29565"/>
              <a:gd name="adj2" fmla="val 127100"/>
            </a:avLst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0" name="Скругленная соединительная линия 49"/>
          <p:cNvCxnSpPr/>
          <p:nvPr/>
        </p:nvCxnSpPr>
        <p:spPr>
          <a:xfrm rot="10800000" flipV="1">
            <a:off x="3262312" y="3988594"/>
            <a:ext cx="1250157" cy="238125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31" name="Групувати 30"/>
          <p:cNvGrpSpPr/>
          <p:nvPr/>
        </p:nvGrpSpPr>
        <p:grpSpPr>
          <a:xfrm>
            <a:off x="-29932" y="0"/>
            <a:ext cx="9148972" cy="3092631"/>
            <a:chOff x="0" y="0"/>
            <a:chExt cx="9148972" cy="3092631"/>
          </a:xfrm>
        </p:grpSpPr>
        <p:grpSp>
          <p:nvGrpSpPr>
            <p:cNvPr id="32" name="Групувати 31"/>
            <p:cNvGrpSpPr/>
            <p:nvPr/>
          </p:nvGrpSpPr>
          <p:grpSpPr>
            <a:xfrm>
              <a:off x="0" y="0"/>
              <a:ext cx="1259632" cy="3001516"/>
              <a:chOff x="0" y="0"/>
              <a:chExt cx="1259632" cy="3001516"/>
            </a:xfrm>
          </p:grpSpPr>
          <p:sp>
            <p:nvSpPr>
              <p:cNvPr id="35" name="Прямокутний трикутник 34"/>
              <p:cNvSpPr/>
              <p:nvPr/>
            </p:nvSpPr>
            <p:spPr>
              <a:xfrm rot="5400000">
                <a:off x="-1194978" y="1194978"/>
                <a:ext cx="3001516" cy="611560"/>
              </a:xfrm>
              <a:prstGeom prst="rtTriangl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6" name="Прямокутний трикутник 35"/>
              <p:cNvSpPr/>
              <p:nvPr/>
            </p:nvSpPr>
            <p:spPr>
              <a:xfrm rot="5400000">
                <a:off x="137170" y="-137170"/>
                <a:ext cx="985292" cy="1259632"/>
              </a:xfrm>
              <a:prstGeom prst="rtTriangl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33" name="Рівнобедрений трикутник 32"/>
            <p:cNvSpPr/>
            <p:nvPr/>
          </p:nvSpPr>
          <p:spPr>
            <a:xfrm rot="10800000">
              <a:off x="1115616" y="0"/>
              <a:ext cx="8033356" cy="223752"/>
            </a:xfrm>
            <a:prstGeom prst="triangl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4" name="Прямокутний трикутник 33"/>
            <p:cNvSpPr/>
            <p:nvPr/>
          </p:nvSpPr>
          <p:spPr>
            <a:xfrm rot="16200000" flipH="1">
              <a:off x="7471925" y="1420557"/>
              <a:ext cx="3092631" cy="251518"/>
            </a:xfrm>
            <a:prstGeom prst="rt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37" name="Овал 36"/>
          <p:cNvSpPr/>
          <p:nvPr/>
        </p:nvSpPr>
        <p:spPr>
          <a:xfrm>
            <a:off x="3259196" y="1511708"/>
            <a:ext cx="2440782" cy="762000"/>
          </a:xfrm>
          <a:prstGeom prst="ellipse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dirty="0" err="1"/>
              <a:t>інтегрування</a:t>
            </a:r>
            <a:r>
              <a:rPr lang="ru-RU" sz="1500" dirty="0"/>
              <a:t> </a:t>
            </a:r>
            <a:r>
              <a:rPr lang="ru-RU" sz="1500" dirty="0" err="1"/>
              <a:t>змісту</a:t>
            </a:r>
            <a:endParaRPr lang="ru-RU" sz="1500" dirty="0"/>
          </a:p>
        </p:txBody>
      </p:sp>
      <p:cxnSp>
        <p:nvCxnSpPr>
          <p:cNvPr id="38" name="Shape 47"/>
          <p:cNvCxnSpPr/>
          <p:nvPr/>
        </p:nvCxnSpPr>
        <p:spPr>
          <a:xfrm rot="5400000" flipH="1" flipV="1">
            <a:off x="4422600" y="2330696"/>
            <a:ext cx="521433" cy="40745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898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34447"/>
            <a:ext cx="9337884" cy="321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кутник 3"/>
          <p:cNvSpPr/>
          <p:nvPr/>
        </p:nvSpPr>
        <p:spPr>
          <a:xfrm>
            <a:off x="1119188" y="247442"/>
            <a:ext cx="7262813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КОМПЕТЕНТНІСНО ЗОРІЄНТОВАНІ </a:t>
            </a:r>
            <a:r>
              <a:rPr lang="ru-RU" sz="1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ЗАДАЧІ</a:t>
            </a:r>
            <a:endParaRPr lang="ru-RU" sz="16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j-ea"/>
              <a:cs typeface="+mj-cs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565413477"/>
              </p:ext>
            </p:extLst>
          </p:nvPr>
        </p:nvGraphicFramePr>
        <p:xfrm>
          <a:off x="200433" y="1970584"/>
          <a:ext cx="8928992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45086" y="1056751"/>
            <a:ext cx="82306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cs typeface="Aharoni" pitchFamily="2" charset="-79"/>
              </a:rPr>
              <a:t>Якщо</a:t>
            </a:r>
            <a:r>
              <a:rPr lang="ru-RU" sz="2000" dirty="0">
                <a:cs typeface="Aharoni" pitchFamily="2" charset="-79"/>
              </a:rPr>
              <a:t> </a:t>
            </a:r>
            <a:r>
              <a:rPr lang="ru-RU" sz="2000" dirty="0" err="1">
                <a:cs typeface="Aharoni" pitchFamily="2" charset="-79"/>
              </a:rPr>
              <a:t>вчитель</a:t>
            </a:r>
            <a:r>
              <a:rPr lang="ru-RU" sz="2000" dirty="0">
                <a:cs typeface="Aharoni" pitchFamily="2" charset="-79"/>
              </a:rPr>
              <a:t> ставить </a:t>
            </a:r>
            <a:r>
              <a:rPr lang="ru-RU" sz="2000" dirty="0" err="1">
                <a:cs typeface="Aharoni" pitchFamily="2" charset="-79"/>
              </a:rPr>
              <a:t>ціль</a:t>
            </a:r>
            <a:r>
              <a:rPr lang="ru-RU" sz="2000" dirty="0">
                <a:cs typeface="Aharoni" pitchFamily="2" charset="-79"/>
              </a:rPr>
              <a:t> </a:t>
            </a:r>
            <a:r>
              <a:rPr lang="ru-RU" sz="2000" dirty="0" err="1">
                <a:cs typeface="Aharoni" pitchFamily="2" charset="-79"/>
              </a:rPr>
              <a:t>навчити</a:t>
            </a:r>
            <a:r>
              <a:rPr lang="ru-RU" sz="2000" dirty="0">
                <a:cs typeface="Aharoni" pitchFamily="2" charset="-79"/>
              </a:rPr>
              <a:t> </a:t>
            </a:r>
            <a:r>
              <a:rPr lang="ru-RU" sz="2000" dirty="0" err="1">
                <a:cs typeface="Aharoni" pitchFamily="2" charset="-79"/>
              </a:rPr>
              <a:t>учнів</a:t>
            </a:r>
            <a:r>
              <a:rPr lang="ru-RU" sz="2000" dirty="0">
                <a:cs typeface="Aharoni" pitchFamily="2" charset="-79"/>
              </a:rPr>
              <a:t> </a:t>
            </a:r>
            <a:r>
              <a:rPr lang="ru-RU" sz="2000" dirty="0" err="1">
                <a:cs typeface="Aharoni" pitchFamily="2" charset="-79"/>
              </a:rPr>
              <a:t>розв’язувати</a:t>
            </a:r>
            <a:r>
              <a:rPr lang="ru-RU" sz="2000" dirty="0">
                <a:cs typeface="Aharoni" pitchFamily="2" charset="-79"/>
              </a:rPr>
              <a:t> </a:t>
            </a:r>
            <a:r>
              <a:rPr lang="ru-RU" sz="2000" dirty="0" err="1">
                <a:cs typeface="Aharoni" pitchFamily="2" charset="-79"/>
              </a:rPr>
              <a:t>задачі</a:t>
            </a:r>
            <a:r>
              <a:rPr lang="ru-RU" sz="2000" dirty="0">
                <a:cs typeface="Aharoni" pitchFamily="2" charset="-79"/>
              </a:rPr>
              <a:t>, то повинен </a:t>
            </a:r>
            <a:r>
              <a:rPr lang="ru-RU" sz="2000" dirty="0" err="1">
                <a:cs typeface="Aharoni" pitchFamily="2" charset="-79"/>
              </a:rPr>
              <a:t>їх</a:t>
            </a:r>
            <a:r>
              <a:rPr lang="ru-RU" sz="2000" dirty="0">
                <a:cs typeface="Aharoni" pitchFamily="2" charset="-79"/>
              </a:rPr>
              <a:t> </a:t>
            </a:r>
            <a:r>
              <a:rPr lang="ru-RU" sz="2000" dirty="0" err="1">
                <a:cs typeface="Aharoni" pitchFamily="2" charset="-79"/>
              </a:rPr>
              <a:t>навчити</a:t>
            </a:r>
            <a:r>
              <a:rPr lang="ru-RU" sz="2000" dirty="0">
                <a:cs typeface="Aharoni" pitchFamily="2" charset="-79"/>
              </a:rPr>
              <a:t>:</a:t>
            </a:r>
            <a:endParaRPr lang="uk-UA" sz="2000" dirty="0"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27014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увати 11"/>
          <p:cNvGrpSpPr/>
          <p:nvPr/>
        </p:nvGrpSpPr>
        <p:grpSpPr>
          <a:xfrm>
            <a:off x="0" y="0"/>
            <a:ext cx="9148972" cy="3092631"/>
            <a:chOff x="0" y="0"/>
            <a:chExt cx="9148972" cy="3092631"/>
          </a:xfrm>
        </p:grpSpPr>
        <p:grpSp>
          <p:nvGrpSpPr>
            <p:cNvPr id="17" name="Групувати 16"/>
            <p:cNvGrpSpPr/>
            <p:nvPr/>
          </p:nvGrpSpPr>
          <p:grpSpPr>
            <a:xfrm>
              <a:off x="0" y="0"/>
              <a:ext cx="1259632" cy="3001516"/>
              <a:chOff x="0" y="0"/>
              <a:chExt cx="1259632" cy="3001516"/>
            </a:xfrm>
          </p:grpSpPr>
          <p:sp>
            <p:nvSpPr>
              <p:cNvPr id="20" name="Прямокутний трикутник 19"/>
              <p:cNvSpPr/>
              <p:nvPr/>
            </p:nvSpPr>
            <p:spPr>
              <a:xfrm rot="5400000">
                <a:off x="-1194978" y="1194978"/>
                <a:ext cx="3001516" cy="611560"/>
              </a:xfrm>
              <a:prstGeom prst="rtTriangl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1" name="Прямокутний трикутник 20"/>
              <p:cNvSpPr/>
              <p:nvPr/>
            </p:nvSpPr>
            <p:spPr>
              <a:xfrm rot="5400000">
                <a:off x="137170" y="-137170"/>
                <a:ext cx="985292" cy="1259632"/>
              </a:xfrm>
              <a:prstGeom prst="rtTriangl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8" name="Рівнобедрений трикутник 17"/>
            <p:cNvSpPr/>
            <p:nvPr/>
          </p:nvSpPr>
          <p:spPr>
            <a:xfrm rot="10800000">
              <a:off x="1115616" y="0"/>
              <a:ext cx="8033356" cy="223752"/>
            </a:xfrm>
            <a:prstGeom prst="triangl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9" name="Прямокутний трикутник 18"/>
            <p:cNvSpPr/>
            <p:nvPr/>
          </p:nvSpPr>
          <p:spPr>
            <a:xfrm rot="16200000" flipH="1">
              <a:off x="7471925" y="1420557"/>
              <a:ext cx="3092631" cy="251518"/>
            </a:xfrm>
            <a:prstGeom prst="rt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718146" y="1084651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Задача </a:t>
            </a:r>
            <a:r>
              <a:rPr lang="ru-RU" dirty="0"/>
              <a:t>1. </a:t>
            </a:r>
            <a:r>
              <a:rPr lang="ru-RU" dirty="0" err="1"/>
              <a:t>Назви</a:t>
            </a:r>
            <a:r>
              <a:rPr lang="ru-RU" dirty="0"/>
              <a:t> </a:t>
            </a:r>
            <a:r>
              <a:rPr lang="ru-RU" dirty="0" err="1"/>
              <a:t>найважчий</a:t>
            </a:r>
            <a:r>
              <a:rPr lang="ru-RU" dirty="0"/>
              <a:t> і </a:t>
            </a:r>
            <a:r>
              <a:rPr lang="ru-RU" dirty="0" err="1"/>
              <a:t>найлегший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зазначених</a:t>
            </a:r>
            <a:r>
              <a:rPr lang="ru-RU" dirty="0"/>
              <a:t> </a:t>
            </a:r>
            <a:r>
              <a:rPr lang="ru-RU" dirty="0" err="1"/>
              <a:t>плодів</a:t>
            </a:r>
            <a:r>
              <a:rPr lang="ru-RU" dirty="0"/>
              <a:t>. </a:t>
            </a:r>
            <a:r>
              <a:rPr lang="ru-RU" dirty="0" err="1"/>
              <a:t>Який</a:t>
            </a:r>
            <a:r>
              <a:rPr lang="ru-RU" dirty="0"/>
              <a:t> </a:t>
            </a:r>
          </a:p>
          <a:p>
            <a:r>
              <a:rPr lang="ru-RU" dirty="0" err="1"/>
              <a:t>із</a:t>
            </a:r>
            <a:r>
              <a:rPr lang="ru-RU" dirty="0"/>
              <a:t> них не росте в </a:t>
            </a:r>
            <a:r>
              <a:rPr lang="ru-RU" dirty="0" err="1"/>
              <a:t>Україні</a:t>
            </a:r>
            <a:r>
              <a:rPr lang="ru-RU" dirty="0"/>
              <a:t>?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48" y="3649588"/>
            <a:ext cx="2074781" cy="136815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239997"/>
            <a:ext cx="2171186" cy="124696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900" y="2140463"/>
            <a:ext cx="1626156" cy="121804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574910"/>
            <a:ext cx="1632394" cy="163239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88" y="2155588"/>
            <a:ext cx="1501499" cy="1080119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5025562" y="3484812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6кг</a:t>
            </a:r>
            <a:endParaRPr lang="uk-UA" dirty="0"/>
          </a:p>
        </p:txBody>
      </p:sp>
      <p:sp>
        <p:nvSpPr>
          <p:cNvPr id="30" name="TextBox 29"/>
          <p:cNvSpPr txBox="1"/>
          <p:nvPr/>
        </p:nvSpPr>
        <p:spPr>
          <a:xfrm>
            <a:off x="2507715" y="3486962"/>
            <a:ext cx="49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10г</a:t>
            </a:r>
            <a:endParaRPr lang="uk-UA" dirty="0"/>
          </a:p>
        </p:txBody>
      </p:sp>
      <p:sp>
        <p:nvSpPr>
          <p:cNvPr id="31" name="TextBox 30"/>
          <p:cNvSpPr txBox="1"/>
          <p:nvPr/>
        </p:nvSpPr>
        <p:spPr>
          <a:xfrm>
            <a:off x="7308304" y="2025989"/>
            <a:ext cx="49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50г</a:t>
            </a:r>
            <a:endParaRPr lang="uk-UA" dirty="0"/>
          </a:p>
        </p:txBody>
      </p:sp>
      <p:sp>
        <p:nvSpPr>
          <p:cNvPr id="32" name="TextBox 31"/>
          <p:cNvSpPr txBox="1"/>
          <p:nvPr/>
        </p:nvSpPr>
        <p:spPr>
          <a:xfrm>
            <a:off x="4876628" y="2139211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100г</a:t>
            </a:r>
            <a:endParaRPr lang="uk-UA" dirty="0"/>
          </a:p>
        </p:txBody>
      </p:sp>
      <p:sp>
        <p:nvSpPr>
          <p:cNvPr id="33" name="TextBox 32"/>
          <p:cNvSpPr txBox="1"/>
          <p:nvPr/>
        </p:nvSpPr>
        <p:spPr>
          <a:xfrm>
            <a:off x="2317474" y="2237847"/>
            <a:ext cx="49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80г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7447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456" y="-94828"/>
            <a:ext cx="9334976" cy="327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9104" y="330609"/>
            <a:ext cx="73104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Задача </a:t>
            </a:r>
            <a:r>
              <a:rPr lang="ru-RU" dirty="0" smtClean="0"/>
              <a:t>2. </a:t>
            </a:r>
            <a:r>
              <a:rPr lang="ru-RU" dirty="0"/>
              <a:t>У </a:t>
            </a:r>
            <a:r>
              <a:rPr lang="ru-RU" dirty="0" err="1"/>
              <a:t>продавця</a:t>
            </a:r>
            <a:r>
              <a:rPr lang="ru-RU" dirty="0"/>
              <a:t> в одному ящику 40 кг </a:t>
            </a:r>
            <a:r>
              <a:rPr lang="ru-RU" dirty="0" err="1"/>
              <a:t>яблук</a:t>
            </a:r>
            <a:r>
              <a:rPr lang="ru-RU" dirty="0"/>
              <a:t>, а в другому </a:t>
            </a:r>
          </a:p>
          <a:p>
            <a:r>
              <a:rPr lang="ru-RU" dirty="0"/>
              <a:t>10 кг груш. </a:t>
            </a:r>
            <a:r>
              <a:rPr lang="ru-RU" dirty="0" err="1"/>
              <a:t>Він</a:t>
            </a:r>
            <a:r>
              <a:rPr lang="ru-RU" dirty="0"/>
              <a:t> продав </a:t>
            </a:r>
            <a:r>
              <a:rPr lang="ru-RU" dirty="0" err="1"/>
              <a:t>лише</a:t>
            </a:r>
            <a:r>
              <a:rPr lang="ru-RU" dirty="0"/>
              <a:t> 2 кг </a:t>
            </a:r>
            <a:r>
              <a:rPr lang="ru-RU" dirty="0" err="1"/>
              <a:t>яблук</a:t>
            </a:r>
            <a:r>
              <a:rPr lang="ru-RU" dirty="0"/>
              <a:t>. </a:t>
            </a:r>
            <a:r>
              <a:rPr lang="ru-RU" dirty="0" err="1"/>
              <a:t>Скільки</a:t>
            </a:r>
            <a:r>
              <a:rPr lang="ru-RU" dirty="0"/>
              <a:t> </a:t>
            </a:r>
            <a:r>
              <a:rPr lang="ru-RU" dirty="0" err="1"/>
              <a:t>кілограмів</a:t>
            </a:r>
            <a:r>
              <a:rPr lang="ru-RU" dirty="0"/>
              <a:t> </a:t>
            </a:r>
            <a:r>
              <a:rPr lang="ru-RU" dirty="0" err="1"/>
              <a:t>фруктів</a:t>
            </a:r>
            <a:r>
              <a:rPr lang="ru-RU" dirty="0"/>
              <a:t> </a:t>
            </a:r>
          </a:p>
          <a:p>
            <a:r>
              <a:rPr lang="ru-RU" dirty="0" err="1"/>
              <a:t>залишилося</a:t>
            </a:r>
            <a:r>
              <a:rPr lang="ru-RU" dirty="0"/>
              <a:t> у </a:t>
            </a:r>
            <a:r>
              <a:rPr lang="ru-RU" dirty="0" err="1"/>
              <a:t>продавця</a:t>
            </a:r>
            <a:r>
              <a:rPr lang="ru-RU" dirty="0"/>
              <a:t>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78571"/>
            <a:ext cx="4032448" cy="291908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328" y="1253939"/>
            <a:ext cx="2664296" cy="297171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870176" y="1009239"/>
            <a:ext cx="629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40кг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074682" y="884607"/>
            <a:ext cx="629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10кг</a:t>
            </a:r>
          </a:p>
        </p:txBody>
      </p:sp>
    </p:spTree>
    <p:extLst>
      <p:ext uri="{BB962C8B-B14F-4D97-AF65-F5344CB8AC3E}">
        <p14:creationId xmlns:p14="http://schemas.microsoft.com/office/powerpoint/2010/main" val="803198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94828"/>
            <a:ext cx="9343493" cy="321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296960"/>
            <a:ext cx="85324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Задача </a:t>
            </a:r>
            <a:r>
              <a:rPr lang="uk-UA" dirty="0" smtClean="0"/>
              <a:t>3. </a:t>
            </a:r>
            <a:r>
              <a:rPr lang="uk-UA" dirty="0"/>
              <a:t>На шкільній клумбі діти </a:t>
            </a:r>
            <a:r>
              <a:rPr lang="uk-UA" dirty="0" smtClean="0"/>
              <a:t>мали </a:t>
            </a:r>
            <a:r>
              <a:rPr lang="uk-UA" dirty="0"/>
              <a:t>посадити 15 рослин. У них </a:t>
            </a:r>
            <a:r>
              <a:rPr lang="uk-UA" dirty="0" smtClean="0"/>
              <a:t>було 5 </a:t>
            </a:r>
            <a:r>
              <a:rPr lang="uk-UA" dirty="0"/>
              <a:t>кущів троянд, 6 кущів чорнобривців, </a:t>
            </a:r>
            <a:r>
              <a:rPr lang="uk-UA" dirty="0" smtClean="0"/>
              <a:t>10 </a:t>
            </a:r>
            <a:r>
              <a:rPr lang="uk-UA" dirty="0"/>
              <a:t>кущів полуниці й 4 кущі нагідок. </a:t>
            </a:r>
            <a:r>
              <a:rPr lang="uk-UA" dirty="0" smtClean="0"/>
              <a:t>Скільки </a:t>
            </a:r>
            <a:r>
              <a:rPr lang="uk-UA" dirty="0"/>
              <a:t>кущів квітів посадили діти?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220290"/>
            <a:ext cx="7920880" cy="439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898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0" y="-94828"/>
            <a:ext cx="9272588" cy="321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87624" y="625252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Задача </a:t>
            </a:r>
            <a:r>
              <a:rPr lang="ru-RU" dirty="0" smtClean="0"/>
              <a:t>4. </a:t>
            </a:r>
            <a:r>
              <a:rPr lang="ru-RU" dirty="0"/>
              <a:t>На </a:t>
            </a:r>
            <a:r>
              <a:rPr lang="ru-RU" dirty="0" err="1"/>
              <a:t>дитячій</a:t>
            </a:r>
            <a:r>
              <a:rPr lang="ru-RU" dirty="0"/>
              <a:t> </a:t>
            </a:r>
            <a:r>
              <a:rPr lang="ru-RU" dirty="0" err="1"/>
              <a:t>каруселі</a:t>
            </a:r>
            <a:r>
              <a:rPr lang="ru-RU" dirty="0"/>
              <a:t> 4 коники, </a:t>
            </a:r>
            <a:r>
              <a:rPr lang="ru-RU" dirty="0" smtClean="0"/>
              <a:t>3 </a:t>
            </a:r>
            <a:r>
              <a:rPr lang="ru-RU" dirty="0" err="1"/>
              <a:t>верблюди</a:t>
            </a:r>
            <a:r>
              <a:rPr lang="ru-RU" dirty="0"/>
              <a:t> і </a:t>
            </a:r>
            <a:r>
              <a:rPr lang="ru-RU" dirty="0" smtClean="0"/>
              <a:t>5 </a:t>
            </a:r>
            <a:r>
              <a:rPr lang="ru-RU" dirty="0" err="1" smtClean="0"/>
              <a:t>лебедів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 smtClean="0"/>
              <a:t>Скільки</a:t>
            </a:r>
            <a:r>
              <a:rPr lang="ru-RU" dirty="0" smtClean="0"/>
              <a:t> </a:t>
            </a:r>
            <a:r>
              <a:rPr lang="ru-RU" dirty="0" err="1"/>
              <a:t>звірів</a:t>
            </a:r>
            <a:r>
              <a:rPr lang="ru-RU" dirty="0"/>
              <a:t> на </a:t>
            </a:r>
            <a:r>
              <a:rPr lang="ru-RU" dirty="0" err="1" smtClean="0"/>
              <a:t>каруселі</a:t>
            </a:r>
            <a:r>
              <a:rPr lang="ru-RU" dirty="0"/>
              <a:t>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271583"/>
            <a:ext cx="6768752" cy="382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0596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0M4RvobZ0ezppHsrmnqEQ"/>
</p:tagLst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2437</TotalTime>
  <Words>1343</Words>
  <Application>Microsoft Office PowerPoint</Application>
  <PresentationFormat>Экран (16:10)</PresentationFormat>
  <Paragraphs>120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Компетентнісний підхід: суть і особливості</vt:lpstr>
      <vt:lpstr>Компетентність – це результат освіти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Computer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матвей</cp:lastModifiedBy>
  <cp:revision>215</cp:revision>
  <dcterms:created xsi:type="dcterms:W3CDTF">2014-02-11T14:18:40Z</dcterms:created>
  <dcterms:modified xsi:type="dcterms:W3CDTF">2018-11-18T15:53:07Z</dcterms:modified>
</cp:coreProperties>
</file>