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24"/>
  </p:notesMasterIdLst>
  <p:sldIdLst>
    <p:sldId id="1237" r:id="rId2"/>
    <p:sldId id="1216" r:id="rId3"/>
    <p:sldId id="1239" r:id="rId4"/>
    <p:sldId id="1223" r:id="rId5"/>
    <p:sldId id="1224" r:id="rId6"/>
    <p:sldId id="1233" r:id="rId7"/>
    <p:sldId id="1225" r:id="rId8"/>
    <p:sldId id="1241" r:id="rId9"/>
    <p:sldId id="1228" r:id="rId10"/>
    <p:sldId id="1229" r:id="rId11"/>
    <p:sldId id="1234" r:id="rId12"/>
    <p:sldId id="1218" r:id="rId13"/>
    <p:sldId id="1219" r:id="rId14"/>
    <p:sldId id="1213" r:id="rId15"/>
    <p:sldId id="1214" r:id="rId16"/>
    <p:sldId id="1242" r:id="rId17"/>
    <p:sldId id="1007" r:id="rId18"/>
    <p:sldId id="1008" r:id="rId19"/>
    <p:sldId id="1166" r:id="rId20"/>
    <p:sldId id="1240" r:id="rId21"/>
    <p:sldId id="1181" r:id="rId22"/>
    <p:sldId id="1238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ацаєнко Сергій" initials="МС" lastIdx="2" clrIdx="0">
    <p:extLst>
      <p:ext uri="{19B8F6BF-5375-455C-9EA6-DF929625EA0E}">
        <p15:presenceInfo xmlns="" xmlns:p15="http://schemas.microsoft.com/office/powerpoint/2012/main" userId="1a9c3d308a22d43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4726"/>
    <a:srgbClr val="E4917C"/>
    <a:srgbClr val="CC00FF"/>
    <a:srgbClr val="FFFF00"/>
    <a:srgbClr val="7030A0"/>
    <a:srgbClr val="660066"/>
    <a:srgbClr val="000000"/>
    <a:srgbClr val="FFC000"/>
    <a:srgbClr val="ABC7A0"/>
    <a:srgbClr val="2E86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Без стилю та сі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929F9F4-4A8F-4326-A1B4-22849713DDAB}" styleName="Темний стиль 1 –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9631B5-78F2-41C9-869B-9F39066F8104}" styleName="Помірний стиль 3 –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Помірний стиль 3 –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Помірний стиль 3 –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85" autoAdjust="0"/>
    <p:restoredTop sz="94107" autoAdjust="0"/>
  </p:normalViewPr>
  <p:slideViewPr>
    <p:cSldViewPr>
      <p:cViewPr>
        <p:scale>
          <a:sx n="66" d="100"/>
          <a:sy n="66" d="100"/>
        </p:scale>
        <p:origin x="-1344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7DABD-C727-49CC-811C-3CC655D6D80A}" type="datetimeFigureOut">
              <a:rPr lang="uk-UA" smtClean="0"/>
              <a:pPr/>
              <a:t>13.02.2019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383F7-9346-4AD5-8EFC-1D69FC14701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971356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B383F7-9346-4AD5-8EFC-1D69FC147018}" type="slidenum">
              <a:rPr lang="uk-UA" smtClean="0"/>
              <a:pPr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869396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B383F7-9346-4AD5-8EFC-1D69FC147018}" type="slidenum">
              <a:rPr lang="uk-UA" smtClean="0"/>
              <a:pPr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24581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76"/>
          <a:stretch/>
        </p:blipFill>
        <p:spPr>
          <a:xfrm>
            <a:off x="-1" y="-15080"/>
            <a:ext cx="4336767" cy="6297878"/>
          </a:xfrm>
          <a:prstGeom prst="rect">
            <a:avLst/>
          </a:prstGeom>
        </p:spPr>
      </p:pic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3527425"/>
            <a:ext cx="9144000" cy="3357563"/>
          </a:xfrm>
          <a:prstGeom prst="rect">
            <a:avLst/>
          </a:prstGeom>
          <a:gradFill>
            <a:gsLst>
              <a:gs pos="0">
                <a:srgbClr val="60A1D2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uk-UA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36766" y="-1725"/>
            <a:ext cx="4807234" cy="3529150"/>
          </a:xfrm>
        </p:spPr>
        <p:txBody>
          <a:bodyPr/>
          <a:lstStyle>
            <a:lvl1pPr algn="ctr">
              <a:defRPr sz="44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90000"/>
                    <a:lumOff val="1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A211-C992-450A-A6C7-D494D912341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7904" y="6021288"/>
            <a:ext cx="5699686" cy="99124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7904" y="6021288"/>
            <a:ext cx="5699686" cy="991249"/>
          </a:xfrm>
          <a:prstGeom prst="rect">
            <a:avLst/>
          </a:prstGeom>
        </p:spPr>
      </p:pic>
      <p:grpSp>
        <p:nvGrpSpPr>
          <p:cNvPr id="19" name="Группа 18"/>
          <p:cNvGrpSpPr/>
          <p:nvPr userDrawn="1"/>
        </p:nvGrpSpPr>
        <p:grpSpPr>
          <a:xfrm>
            <a:off x="0" y="2528887"/>
            <a:ext cx="4560070" cy="4224422"/>
            <a:chOff x="1127" y="2608455"/>
            <a:chExt cx="4560070" cy="4224422"/>
          </a:xfrm>
        </p:grpSpPr>
        <p:sp>
          <p:nvSpPr>
            <p:cNvPr id="22" name="Oval 25"/>
            <p:cNvSpPr>
              <a:spLocks noChangeArrowheads="1"/>
            </p:cNvSpPr>
            <p:nvPr userDrawn="1"/>
          </p:nvSpPr>
          <p:spPr bwMode="ltGray">
            <a:xfrm>
              <a:off x="912427" y="5032652"/>
              <a:ext cx="3648770" cy="1800225"/>
            </a:xfrm>
            <a:prstGeom prst="ellipse">
              <a:avLst/>
            </a:prstGeom>
            <a:solidFill>
              <a:schemeClr val="accent3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uk-UA"/>
            </a:p>
          </p:txBody>
        </p:sp>
        <p:grpSp>
          <p:nvGrpSpPr>
            <p:cNvPr id="23" name="Группа 22"/>
            <p:cNvGrpSpPr/>
            <p:nvPr userDrawn="1"/>
          </p:nvGrpSpPr>
          <p:grpSpPr>
            <a:xfrm>
              <a:off x="1127" y="2608455"/>
              <a:ext cx="4240548" cy="4156510"/>
              <a:chOff x="333977" y="1637511"/>
              <a:chExt cx="4860000" cy="4860000"/>
            </a:xfrm>
          </p:grpSpPr>
          <p:sp>
            <p:nvSpPr>
              <p:cNvPr id="30" name="Oval 18"/>
              <p:cNvSpPr>
                <a:spLocks noChangeArrowheads="1"/>
              </p:cNvSpPr>
              <p:nvPr userDrawn="1"/>
            </p:nvSpPr>
            <p:spPr bwMode="gray">
              <a:xfrm>
                <a:off x="333977" y="1637511"/>
                <a:ext cx="4860000" cy="4860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dist="172739" dir="3238358" algn="ctr" rotWithShape="0">
                  <a:schemeClr val="tx1"/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pic>
            <p:nvPicPr>
              <p:cNvPr id="31" name="Picture 7" descr="http://sostav.ua/app/public/images/news/2013/09/26/ftech_04.jpg?rand=0.23995255399495363"/>
              <p:cNvPicPr>
                <a:picLocks noChangeArrowheads="1"/>
              </p:cNvPicPr>
              <p:nvPr userDrawn="1"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16255" r="4165"/>
              <a:stretch/>
            </p:blipFill>
            <p:spPr bwMode="auto">
              <a:xfrm>
                <a:off x="661898" y="1898278"/>
                <a:ext cx="4392000" cy="4391999"/>
              </a:xfrm>
              <a:prstGeom prst="pie">
                <a:avLst>
                  <a:gd name="adj1" fmla="val 18683118"/>
                  <a:gd name="adj2" fmla="val 2837652"/>
                </a:avLst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" name="Picture 10"/>
              <p:cNvPicPr>
                <a:picLocks noChangeArrowheads="1"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7977" y="1930432"/>
                <a:ext cx="4392000" cy="4392000"/>
              </a:xfrm>
              <a:prstGeom prst="pie">
                <a:avLst>
                  <a:gd name="adj1" fmla="val 2825822"/>
                  <a:gd name="adj2" fmla="val 8196733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3" name="Picture 12" descr="http://static1.repo.aif.ru/1/2c/271241/7e6dd6328aed1f24eda9283e4253632c.jpg"/>
              <p:cNvPicPr>
                <a:picLocks noChangeArrowheads="1"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819" y="1768930"/>
                <a:ext cx="4392000" cy="4392000"/>
              </a:xfrm>
              <a:prstGeom prst="pie">
                <a:avLst>
                  <a:gd name="adj1" fmla="val 13533095"/>
                  <a:gd name="adj2" fmla="val 18752966"/>
                </a:avLst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5" name="Picture 6" descr="https://encrypted-tbn2.gstatic.com/images?q=tbn:ANd9GcSTr2RJNHMbwRpbx4iFjqSryYMYMYNpzMIaTVE57QxauFE-04Xkaw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026" y="2795851"/>
              <a:ext cx="3832199" cy="3675148"/>
            </a:xfrm>
            <a:prstGeom prst="pie">
              <a:avLst>
                <a:gd name="adj1" fmla="val 8147114"/>
                <a:gd name="adj2" fmla="val 13511842"/>
              </a:avLst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8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1037" y="4002370"/>
              <a:ext cx="1444625" cy="141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7" name="Группа 26"/>
            <p:cNvGrpSpPr/>
            <p:nvPr userDrawn="1"/>
          </p:nvGrpSpPr>
          <p:grpSpPr>
            <a:xfrm>
              <a:off x="1481037" y="3699553"/>
              <a:ext cx="1444721" cy="1938990"/>
              <a:chOff x="5746039" y="3241067"/>
              <a:chExt cx="1655763" cy="2267166"/>
            </a:xfrm>
          </p:grpSpPr>
          <p:sp>
            <p:nvSpPr>
              <p:cNvPr id="28" name="Oval 23"/>
              <p:cNvSpPr>
                <a:spLocks noChangeArrowheads="1"/>
              </p:cNvSpPr>
              <p:nvPr userDrawn="1"/>
            </p:nvSpPr>
            <p:spPr bwMode="gray">
              <a:xfrm>
                <a:off x="5746039" y="3621748"/>
                <a:ext cx="1655763" cy="165576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uk-UA"/>
              </a:p>
            </p:txBody>
          </p:sp>
          <p:sp>
            <p:nvSpPr>
              <p:cNvPr id="29" name="TextBox 1"/>
              <p:cNvSpPr txBox="1"/>
              <p:nvPr userDrawn="1"/>
            </p:nvSpPr>
            <p:spPr>
              <a:xfrm>
                <a:off x="5909439" y="3241067"/>
                <a:ext cx="1410619" cy="2267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r>
                  <a:rPr lang="uk-UA" sz="12000" b="1" i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7</a:t>
                </a:r>
                <a:endParaRPr lang="uk-UA" sz="12000" b="1" i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152400"/>
            <a:ext cx="2076450" cy="6337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076950" cy="6337300"/>
          </a:xfrm>
        </p:spPr>
        <p:txBody>
          <a:bodyPr vert="eaVert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6324600" y="6564313"/>
            <a:ext cx="23622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48C87-FF51-440B-BD72-802A9E0B7D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497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і таблиц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таблиці 2"/>
          <p:cNvSpPr>
            <a:spLocks noGrp="1"/>
          </p:cNvSpPr>
          <p:nvPr>
            <p:ph type="tbl" idx="1"/>
          </p:nvPr>
        </p:nvSpPr>
        <p:spPr>
          <a:xfrm>
            <a:off x="457200" y="1241425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6324600" y="6564313"/>
            <a:ext cx="23622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>
            <a:lvl1pPr>
              <a:defRPr/>
            </a:lvl1pPr>
          </a:lstStyle>
          <a:p>
            <a:fld id="{AB2F4EBE-20FE-4449-88AF-F5CA261BED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7240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і діагра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діаграми 2"/>
          <p:cNvSpPr>
            <a:spLocks noGrp="1"/>
          </p:cNvSpPr>
          <p:nvPr>
            <p:ph type="chart" idx="1"/>
          </p:nvPr>
        </p:nvSpPr>
        <p:spPr>
          <a:xfrm>
            <a:off x="457200" y="1241425"/>
            <a:ext cx="8229600" cy="5248275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6324600" y="6564313"/>
            <a:ext cx="23622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133600" cy="234950"/>
          </a:xfrm>
        </p:spPr>
        <p:txBody>
          <a:bodyPr/>
          <a:lstStyle>
            <a:lvl1pPr>
              <a:defRPr/>
            </a:lvl1pPr>
          </a:lstStyle>
          <a:p>
            <a:fld id="{12AF022A-610B-40DB-863A-6B4C2942BB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9230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914400" y="27463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accent3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4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3050" indent="-187325" algn="l" rtl="0">
              <a:spcBef>
                <a:spcPts val="575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 sz="26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marL="547688" indent="-153987" algn="l" rtl="0">
              <a:spcBef>
                <a:spcPts val="375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marL="822325" indent="-174625" algn="l" rtl="0">
              <a:spcBef>
                <a:spcPts val="375"/>
              </a:spcBef>
              <a:spcAft>
                <a:spcPts val="0"/>
              </a:spcAft>
              <a:buClr>
                <a:srgbClr val="B3B3C4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marL="1096963" indent="-173037" algn="l" rtl="0">
              <a:spcBef>
                <a:spcPts val="375"/>
              </a:spcBef>
              <a:spcAft>
                <a:spcPts val="0"/>
              </a:spcAft>
              <a:buClr>
                <a:srgbClr val="A04DA3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marL="1371600" indent="-101600" algn="l" rtl="0">
              <a:spcBef>
                <a:spcPts val="375"/>
              </a:spcBef>
              <a:spcAft>
                <a:spcPts val="0"/>
              </a:spcAft>
              <a:buClr>
                <a:srgbClr val="A04DA3"/>
              </a:buClr>
              <a:buFont typeface="Courier New"/>
              <a:buChar char="o"/>
              <a:defRPr sz="20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marL="1645920" indent="-166370" algn="l" rtl="0">
              <a:spcBef>
                <a:spcPts val="370"/>
              </a:spcBef>
              <a:buClr>
                <a:schemeClr val="accent3"/>
              </a:buClr>
              <a:buFont typeface="Arial"/>
              <a:buChar char="•"/>
              <a:defRPr sz="1800" baseline="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marL="1920240" indent="-161289" algn="l" rtl="0">
              <a:spcBef>
                <a:spcPts val="370"/>
              </a:spcBef>
              <a:buClr>
                <a:schemeClr val="accent2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marL="2194560" indent="-168910" algn="l" rtl="0">
              <a:spcBef>
                <a:spcPts val="370"/>
              </a:spcBef>
              <a:buClr>
                <a:srgbClr val="CFDFD0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marL="2468880" indent="-163829" algn="l" rtl="0">
              <a:spcBef>
                <a:spcPts val="370"/>
              </a:spcBef>
              <a:buClr>
                <a:srgbClr val="E4EDE4"/>
              </a:buClr>
              <a:buFont typeface="Arial"/>
              <a:buChar char="•"/>
              <a:defRPr sz="180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6172200" y="6191250"/>
            <a:ext cx="24765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400" b="0" i="0" u="none" strike="noStrike" cap="none" baseline="0">
                <a:solidFill>
                  <a:srgbClr val="424456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 lang="uk-UA"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914400" y="6172200"/>
            <a:ext cx="39623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>
            <a:endParaRPr lang="uk-UA"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0" y="6237312"/>
            <a:ext cx="780728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1"/>
          <a:lstStyle>
            <a:lvl1pPr marL="0" marR="0" indent="0" algn="ctr" rtl="0">
              <a:defRPr sz="14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760572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BD709-F3B8-488A-AAC8-6BF360827BDE}" type="datetime1">
              <a:rPr lang="uk-UA" smtClean="0"/>
              <a:pPr>
                <a:defRPr/>
              </a:pPr>
              <a:t>13.02.2019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A42492-B806-48B6-B4BC-271A15C589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38710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0688" y="134282"/>
            <a:ext cx="7391400" cy="563563"/>
          </a:xfrm>
        </p:spPr>
        <p:txBody>
          <a:bodyPr/>
          <a:lstStyle>
            <a:lvl1pPr>
              <a:defRPr sz="24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4D95D-8320-440D-B675-56517B76CC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7504" y="6525344"/>
            <a:ext cx="468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+mn-lt"/>
              </a:rPr>
              <a:t>© </a:t>
            </a:r>
            <a:r>
              <a:rPr lang="uk-UA" sz="1400" i="1" dirty="0" smtClean="0">
                <a:latin typeface="+mn-lt"/>
              </a:rPr>
              <a:t>На допомогу вчителю інформатики</a:t>
            </a:r>
            <a:endParaRPr lang="ru-RU" sz="1400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1670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241425"/>
            <a:ext cx="4038600" cy="5248275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241425"/>
            <a:ext cx="4038600" cy="5248275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6324600" y="6564313"/>
            <a:ext cx="23622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AC7A6-F13F-42D1-9BDA-B8BB9D5CAC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1733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>
          <a:xfrm>
            <a:off x="6324600" y="6564313"/>
            <a:ext cx="23622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07A531-D6AF-465B-937B-58C25D280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1803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>
          <a:xfrm>
            <a:off x="6324600" y="6564313"/>
            <a:ext cx="23622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B2264-9432-4810-A103-B0FCAC4E63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3513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>
          <a:xfrm>
            <a:off x="6324600" y="6564313"/>
            <a:ext cx="23622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365C5-E334-46A2-BE20-E564EC8594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2933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>
                <a:solidFill>
                  <a:schemeClr val="accent3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6324600" y="6564313"/>
            <a:ext cx="23622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318B2A-8D94-4F14-8018-5C066F330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4604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6324600" y="6564313"/>
            <a:ext cx="23622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715983-866F-4FF3-8457-22C806021F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953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6324600" y="6564313"/>
            <a:ext cx="23622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B25CB-8942-46A9-9D64-AE57E939D9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213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6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15"/>
          <p:cNvSpPr>
            <a:spLocks noChangeArrowheads="1"/>
          </p:cNvSpPr>
          <p:nvPr/>
        </p:nvSpPr>
        <p:spPr bwMode="gray">
          <a:xfrm>
            <a:off x="0" y="798513"/>
            <a:ext cx="9144000" cy="312737"/>
          </a:xfrm>
          <a:prstGeom prst="rect">
            <a:avLst/>
          </a:prstGeom>
          <a:solidFill>
            <a:srgbClr val="69FFAD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uk-UA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0" y="798513"/>
            <a:ext cx="9144000" cy="312737"/>
          </a:xfrm>
          <a:prstGeom prst="rect">
            <a:avLst/>
          </a:prstGeom>
          <a:solidFill>
            <a:srgbClr val="BEF4BA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uk-UA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white">
          <a:xfrm>
            <a:off x="1488" y="8091"/>
            <a:ext cx="9144000" cy="836613"/>
          </a:xfrm>
          <a:prstGeom prst="rect">
            <a:avLst/>
          </a:prstGeom>
          <a:solidFill>
            <a:srgbClr val="00B451">
              <a:alpha val="92549"/>
            </a:srgb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uk-U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41425"/>
            <a:ext cx="82296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dirty="0" smtClean="0"/>
              <a:t>Зразок тексту</a:t>
            </a:r>
          </a:p>
          <a:p>
            <a:pPr lvl="1"/>
            <a:r>
              <a:rPr lang="uk-UA" dirty="0" smtClean="0"/>
              <a:t>Другий рівень</a:t>
            </a:r>
          </a:p>
          <a:p>
            <a:pPr lvl="2"/>
            <a:r>
              <a:rPr lang="uk-UA" dirty="0" smtClean="0"/>
              <a:t>Третій рівень</a:t>
            </a:r>
          </a:p>
          <a:p>
            <a:pPr lvl="3"/>
            <a:r>
              <a:rPr lang="uk-UA" dirty="0" smtClean="0"/>
              <a:t>Четвертий рівень</a:t>
            </a:r>
          </a:p>
          <a:p>
            <a:pPr lvl="4"/>
            <a:r>
              <a:rPr lang="uk-UA" dirty="0" smtClean="0"/>
              <a:t>П'ятий рівень</a:t>
            </a:r>
            <a:endParaRPr lang="en-US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24200" y="6553200"/>
            <a:ext cx="2133600" cy="23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230A211-C992-450A-A6C7-D494D9123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781908" y="70212"/>
            <a:ext cx="7391400" cy="69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/>
            <a:r>
              <a:rPr lang="uk-UA" dirty="0" smtClean="0"/>
              <a:t>Зразок заголовка</a:t>
            </a:r>
            <a:endParaRPr lang="en-US" dirty="0" smtClean="0"/>
          </a:p>
        </p:txBody>
      </p:sp>
      <p:grpSp>
        <p:nvGrpSpPr>
          <p:cNvPr id="3" name="Группа 2"/>
          <p:cNvGrpSpPr/>
          <p:nvPr/>
        </p:nvGrpSpPr>
        <p:grpSpPr>
          <a:xfrm>
            <a:off x="7956376" y="70211"/>
            <a:ext cx="1165072" cy="1198549"/>
            <a:chOff x="6804248" y="1609133"/>
            <a:chExt cx="1584176" cy="1456604"/>
          </a:xfrm>
        </p:grpSpPr>
        <p:sp>
          <p:nvSpPr>
            <p:cNvPr id="17" name="Freeform 22" descr="55282"/>
            <p:cNvSpPr>
              <a:spLocks/>
            </p:cNvSpPr>
            <p:nvPr/>
          </p:nvSpPr>
          <p:spPr bwMode="gray">
            <a:xfrm>
              <a:off x="7099216" y="2337435"/>
              <a:ext cx="950891" cy="635453"/>
            </a:xfrm>
            <a:custGeom>
              <a:avLst/>
              <a:gdLst>
                <a:gd name="T0" fmla="*/ 927 w 1866"/>
                <a:gd name="T1" fmla="*/ 0 h 1398"/>
                <a:gd name="T2" fmla="*/ 0 w 1866"/>
                <a:gd name="T3" fmla="*/ 975 h 1398"/>
                <a:gd name="T4" fmla="*/ 996 w 1866"/>
                <a:gd name="T5" fmla="*/ 1387 h 1398"/>
                <a:gd name="T6" fmla="*/ 1866 w 1866"/>
                <a:gd name="T7" fmla="*/ 996 h 1398"/>
                <a:gd name="T8" fmla="*/ 927 w 1866"/>
                <a:gd name="T9" fmla="*/ 0 h 1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6" h="1398">
                  <a:moveTo>
                    <a:pt x="927" y="0"/>
                  </a:moveTo>
                  <a:lnTo>
                    <a:pt x="0" y="975"/>
                  </a:lnTo>
                  <a:cubicBezTo>
                    <a:pt x="203" y="1204"/>
                    <a:pt x="607" y="1398"/>
                    <a:pt x="996" y="1387"/>
                  </a:cubicBezTo>
                  <a:cubicBezTo>
                    <a:pt x="1385" y="1375"/>
                    <a:pt x="1707" y="1159"/>
                    <a:pt x="1866" y="996"/>
                  </a:cubicBezTo>
                  <a:lnTo>
                    <a:pt x="927" y="0"/>
                  </a:lnTo>
                  <a:close/>
                </a:path>
              </a:pathLst>
            </a:custGeom>
            <a:blipFill dpi="0" rotWithShape="1">
              <a:blip r:embed="rId1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/>
            <a:lstStyle/>
            <a:p>
              <a:endParaRPr lang="uk-UA"/>
            </a:p>
          </p:txBody>
        </p:sp>
        <p:pic>
          <p:nvPicPr>
            <p:cNvPr id="18" name="Picture 2" descr="http://inspitech.ru/wp-content/uploads/2013/11/111111-634x325.jpg"/>
            <p:cNvPicPr>
              <a:picLocks noChangeAspect="1" noChangeArrowheads="1"/>
            </p:cNvPicPr>
            <p:nvPr userDrawn="1"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-2871" t="4259" r="2871" b="-4259"/>
            <a:stretch/>
          </p:blipFill>
          <p:spPr bwMode="auto">
            <a:xfrm>
              <a:off x="6923854" y="1609133"/>
              <a:ext cx="1226837" cy="1456604"/>
            </a:xfrm>
            <a:prstGeom prst="pie">
              <a:avLst>
                <a:gd name="adj1" fmla="val 8137350"/>
                <a:gd name="adj2" fmla="val 13620670"/>
              </a:avLst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 userDrawn="1"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3571" r="4541"/>
            <a:stretch/>
          </p:blipFill>
          <p:spPr bwMode="auto">
            <a:xfrm>
              <a:off x="6874967" y="1724849"/>
              <a:ext cx="1396164" cy="1192900"/>
            </a:xfrm>
            <a:prstGeom prst="pie">
              <a:avLst>
                <a:gd name="adj1" fmla="val 8137671"/>
                <a:gd name="adj2" fmla="val 13545664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7" descr="http://sostav.ua/app/public/images/news/2013/09/26/ftech_04.jpg?rand=0.23995255399495363"/>
            <p:cNvPicPr>
              <a:picLocks noChangeAspect="1" noChangeArrowheads="1"/>
            </p:cNvPicPr>
            <p:nvPr userDrawn="1"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6255" r="4165"/>
            <a:stretch/>
          </p:blipFill>
          <p:spPr bwMode="auto">
            <a:xfrm>
              <a:off x="6959601" y="1745501"/>
              <a:ext cx="1337850" cy="1160945"/>
            </a:xfrm>
            <a:prstGeom prst="pie">
              <a:avLst>
                <a:gd name="adj1" fmla="val 18689472"/>
                <a:gd name="adj2" fmla="val 2838853"/>
              </a:avLst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0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2729" y="1687068"/>
              <a:ext cx="1355119" cy="1298678"/>
            </a:xfrm>
            <a:prstGeom prst="pie">
              <a:avLst>
                <a:gd name="adj1" fmla="val 2773342"/>
                <a:gd name="adj2" fmla="val 802804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12" descr="http://static1.repo.aif.ru/1/2c/271241/7e6dd6328aed1f24eda9283e4253632c.jpg"/>
            <p:cNvPicPr>
              <a:picLocks noChangeAspect="1" noChangeArrowheads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0590" y="1703610"/>
              <a:ext cx="1397023" cy="1230501"/>
            </a:xfrm>
            <a:prstGeom prst="pie">
              <a:avLst>
                <a:gd name="adj1" fmla="val 13533095"/>
                <a:gd name="adj2" fmla="val 18752966"/>
              </a:avLst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Oval 23"/>
            <p:cNvSpPr>
              <a:spLocks noChangeArrowheads="1"/>
            </p:cNvSpPr>
            <p:nvPr/>
          </p:nvSpPr>
          <p:spPr bwMode="gray">
            <a:xfrm>
              <a:off x="7303982" y="2127365"/>
              <a:ext cx="531500" cy="4740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24" name="TextBox 23"/>
            <p:cNvSpPr txBox="1"/>
            <p:nvPr userDrawn="1"/>
          </p:nvSpPr>
          <p:spPr>
            <a:xfrm>
              <a:off x="7261042" y="1959370"/>
              <a:ext cx="452808" cy="78549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bliqueBottomRigh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uk-UA" sz="3600" b="1" i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solidFill>
                    <a:schemeClr val="accent3">
                      <a:lumMod val="75000"/>
                      <a:lumOff val="25000"/>
                    </a:schemeClr>
                  </a:solidFill>
                  <a:effectLst>
                    <a:reflection blurRad="12700" stA="28000" endPos="45000" dist="1000" dir="5400000" sy="-100000" algn="bl" rotWithShape="0"/>
                  </a:effectLst>
                </a:rPr>
                <a:t>7</a:t>
              </a:r>
              <a:endParaRPr lang="uk-UA" sz="4400" b="1" i="1" cap="none" spc="0" dirty="0">
                <a:ln w="11430"/>
                <a:solidFill>
                  <a:schemeClr val="accent3">
                    <a:lumMod val="75000"/>
                    <a:lumOff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2" name="Овал 1"/>
            <p:cNvSpPr/>
            <p:nvPr userDrawn="1"/>
          </p:nvSpPr>
          <p:spPr bwMode="auto">
            <a:xfrm>
              <a:off x="6804248" y="1609133"/>
              <a:ext cx="1584176" cy="1456604"/>
            </a:xfrm>
            <a:prstGeom prst="ellipse">
              <a:avLst/>
            </a:prstGeom>
            <a:noFill/>
            <a:ln w="50800">
              <a:solidFill>
                <a:srgbClr val="00B050"/>
              </a:solidFill>
              <a:miter lim="800000"/>
              <a:headEnd/>
              <a:tailEnd/>
            </a:ln>
            <a:effectLst>
              <a:glow rad="25400">
                <a:srgbClr val="75EBA5">
                  <a:alpha val="40000"/>
                </a:srgbClr>
              </a:glow>
              <a:innerShdw blurRad="63500" dist="508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 w="101600" prst="riblet"/>
              <a:bevelB prst="angle"/>
            </a:sp3d>
            <a:extLst/>
          </p:spPr>
          <p:txBody>
            <a:bodyPr wrap="none"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42"/>
          <a:stretch/>
        </p:blipFill>
        <p:spPr bwMode="auto">
          <a:xfrm>
            <a:off x="0" y="98285"/>
            <a:ext cx="972121" cy="763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kern="1200" cap="none" spc="0">
          <a:ln/>
          <a:solidFill>
            <a:schemeClr val="accent3"/>
          </a:solidFill>
          <a:effectLst/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 kern="1200">
          <a:solidFill>
            <a:schemeClr val="accent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55976" y="476672"/>
            <a:ext cx="4809210" cy="2808312"/>
          </a:xfrm>
        </p:spPr>
        <p:txBody>
          <a:bodyPr/>
          <a:lstStyle/>
          <a:p>
            <a:r>
              <a:rPr lang="uk-UA" sz="2800" dirty="0" smtClean="0">
                <a:effectLst/>
              </a:rPr>
              <a:t>С</a:t>
            </a:r>
            <a:r>
              <a:rPr lang="uk-UA" sz="2400" dirty="0" smtClean="0">
                <a:effectLst/>
              </a:rPr>
              <a:t>кладання </a:t>
            </a:r>
            <a:r>
              <a:rPr lang="uk-UA" sz="2400" dirty="0">
                <a:effectLst/>
              </a:rPr>
              <a:t>та</a:t>
            </a:r>
            <a:br>
              <a:rPr lang="uk-UA" sz="2400" dirty="0">
                <a:effectLst/>
              </a:rPr>
            </a:br>
            <a:r>
              <a:rPr lang="uk-UA" sz="2400" dirty="0">
                <a:effectLst/>
              </a:rPr>
              <a:t>виконання алгоритмів</a:t>
            </a:r>
            <a:br>
              <a:rPr lang="uk-UA" sz="2400" dirty="0">
                <a:effectLst/>
              </a:rPr>
            </a:br>
            <a:r>
              <a:rPr lang="uk-UA" sz="2400" dirty="0">
                <a:effectLst/>
              </a:rPr>
              <a:t>з </a:t>
            </a:r>
            <a:r>
              <a:rPr lang="uk-UA" sz="2400" dirty="0" smtClean="0">
                <a:effectLst/>
              </a:rPr>
              <a:t> </a:t>
            </a:r>
            <a:r>
              <a:rPr lang="uk-UA" sz="2400" dirty="0">
                <a:effectLst/>
              </a:rPr>
              <a:t>розгалуженням у середовищі </a:t>
            </a:r>
            <a:r>
              <a:rPr lang="uk-UA" sz="2400" dirty="0" err="1">
                <a:effectLst/>
              </a:rPr>
              <a:t>Scratch</a:t>
            </a:r>
            <a:endParaRPr lang="uk-UA" sz="2400" dirty="0"/>
          </a:p>
        </p:txBody>
      </p:sp>
      <p:sp>
        <p:nvSpPr>
          <p:cNvPr id="2" name="Округлена прямокутна виноска 1"/>
          <p:cNvSpPr/>
          <p:nvPr/>
        </p:nvSpPr>
        <p:spPr>
          <a:xfrm>
            <a:off x="0" y="6277325"/>
            <a:ext cx="2448272" cy="619472"/>
          </a:xfrm>
          <a:prstGeom prst="wedgeRoundRectCallout">
            <a:avLst>
              <a:gd name="adj1" fmla="val 367"/>
              <a:gd name="adj2" fmla="val 49864"/>
              <a:gd name="adj3" fmla="val 16667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i="1" dirty="0" smtClean="0"/>
              <a:t>Урок 21</a:t>
            </a:r>
            <a:endParaRPr lang="uk-UA" sz="3600" b="1" i="1" dirty="0"/>
          </a:p>
        </p:txBody>
      </p:sp>
      <p:sp>
        <p:nvSpPr>
          <p:cNvPr id="7" name="AutoShape 61"/>
          <p:cNvSpPr>
            <a:spLocks noChangeArrowheads="1"/>
          </p:cNvSpPr>
          <p:nvPr/>
        </p:nvSpPr>
        <p:spPr bwMode="gray">
          <a:xfrm>
            <a:off x="5508104" y="6319664"/>
            <a:ext cx="2304256" cy="538335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b="1" i="0" u="none" strike="noStrike" kern="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itchFamily="18" charset="0"/>
              </a:rPr>
              <a:t>Розділ 3 </a:t>
            </a:r>
            <a:r>
              <a:rPr kumimoji="0" lang="en-US" b="1" i="0" u="none" strike="noStrike" kern="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Verdana" pitchFamily="34" charset="0"/>
              </a:rPr>
              <a:t>§ </a:t>
            </a:r>
            <a:r>
              <a:rPr lang="uk-UA" b="1" kern="0" cap="all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Verdana" pitchFamily="34" charset="0"/>
              </a:rPr>
              <a:t>3</a:t>
            </a:r>
            <a:r>
              <a:rPr lang="uk-UA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Verdana" pitchFamily="34" charset="0"/>
              </a:rPr>
              <a:t>.3</a:t>
            </a:r>
            <a:endParaRPr kumimoji="0" lang="en-US" b="1" i="0" u="none" strike="noStrike" kern="0" cap="all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Verdana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37847" y="3717032"/>
            <a:ext cx="2209744" cy="238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3012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dirty="0"/>
              <a:t>Повне розгалуження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58" y="2278063"/>
            <a:ext cx="5814890" cy="33843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72178" y="3055892"/>
            <a:ext cx="3171822" cy="26065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0848" y="1507364"/>
            <a:ext cx="3347864" cy="578882"/>
          </a:xfrm>
          <a:prstGeom prst="wedgeRoundRectCallout">
            <a:avLst>
              <a:gd name="adj1" fmla="val -5226"/>
              <a:gd name="adj2" fmla="val 167639"/>
              <a:gd name="adj3" fmla="val 16667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i="1" dirty="0" smtClean="0">
                <a:solidFill>
                  <a:schemeClr val="bg1"/>
                </a:solidFill>
              </a:rPr>
              <a:t>Блок-схема</a:t>
            </a:r>
            <a:endParaRPr lang="uk-UA" sz="24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2010394"/>
            <a:ext cx="3347864" cy="578882"/>
          </a:xfrm>
          <a:prstGeom prst="wedgeRoundRectCallout">
            <a:avLst>
              <a:gd name="adj1" fmla="val -5226"/>
              <a:gd name="adj2" fmla="val 167639"/>
              <a:gd name="adj3" fmla="val 16667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i="1" dirty="0" smtClean="0">
                <a:solidFill>
                  <a:schemeClr val="bg1"/>
                </a:solidFill>
              </a:rPr>
              <a:t>У </a:t>
            </a:r>
            <a:r>
              <a:rPr lang="en-US" sz="2800" b="1" i="1" dirty="0" smtClean="0">
                <a:solidFill>
                  <a:schemeClr val="bg1"/>
                </a:solidFill>
              </a:rPr>
              <a:t>Scratch</a:t>
            </a:r>
            <a:endParaRPr lang="uk-UA" sz="2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5739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348880"/>
            <a:ext cx="5010150" cy="35433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dirty="0"/>
              <a:t>Неповне розгалуження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0848" y="1507364"/>
            <a:ext cx="3347864" cy="578882"/>
          </a:xfrm>
          <a:prstGeom prst="wedgeRoundRectCallout">
            <a:avLst>
              <a:gd name="adj1" fmla="val -5226"/>
              <a:gd name="adj2" fmla="val 167639"/>
              <a:gd name="adj3" fmla="val 16667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i="1" dirty="0" smtClean="0">
                <a:solidFill>
                  <a:schemeClr val="bg1"/>
                </a:solidFill>
              </a:rPr>
              <a:t>Блок-схема</a:t>
            </a:r>
            <a:endParaRPr lang="uk-UA" sz="2400" b="1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4" y="2010394"/>
            <a:ext cx="3347864" cy="578882"/>
          </a:xfrm>
          <a:prstGeom prst="wedgeRoundRectCallout">
            <a:avLst>
              <a:gd name="adj1" fmla="val -5226"/>
              <a:gd name="adj2" fmla="val 167639"/>
              <a:gd name="adj3" fmla="val 16667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i="1" dirty="0" smtClean="0">
                <a:solidFill>
                  <a:schemeClr val="bg1"/>
                </a:solidFill>
              </a:rPr>
              <a:t>У </a:t>
            </a:r>
            <a:r>
              <a:rPr lang="en-US" sz="2800" b="1" i="1" dirty="0" smtClean="0">
                <a:solidFill>
                  <a:schemeClr val="bg1"/>
                </a:solidFill>
              </a:rPr>
              <a:t>Scratch</a:t>
            </a:r>
            <a:endParaRPr lang="uk-UA" sz="2800" b="1" i="1" dirty="0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43667" y="3212976"/>
            <a:ext cx="3676737" cy="207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8375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334333"/>
            <a:ext cx="2153884" cy="2390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Запуск </a:t>
            </a:r>
            <a:r>
              <a:rPr lang="uk-UA" dirty="0" smtClean="0"/>
              <a:t>програми</a:t>
            </a:r>
            <a:br>
              <a:rPr lang="uk-UA" dirty="0" smtClean="0"/>
            </a:br>
            <a:r>
              <a:rPr lang="en-US" dirty="0"/>
              <a:t>Scratch</a:t>
            </a:r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72008" y="1196752"/>
            <a:ext cx="9036496" cy="919401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uk-UA" sz="2400" b="1" i="1" dirty="0" smtClean="0">
                <a:solidFill>
                  <a:schemeClr val="bg1"/>
                </a:solidFill>
              </a:rPr>
              <a:t>На  Робочому столі є   значок програми </a:t>
            </a:r>
            <a:r>
              <a:rPr lang="en-US" sz="2400" b="1" i="1" dirty="0">
                <a:solidFill>
                  <a:srgbClr val="FFFF00"/>
                </a:solidFill>
              </a:rPr>
              <a:t>Scratch</a:t>
            </a:r>
            <a:r>
              <a:rPr lang="uk-UA" sz="2400" b="1" i="1" dirty="0" smtClean="0">
                <a:solidFill>
                  <a:schemeClr val="bg1"/>
                </a:solidFill>
              </a:rPr>
              <a:t>,</a:t>
            </a:r>
            <a:endParaRPr lang="uk-UA" sz="2400" b="1" i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496" y="4981297"/>
            <a:ext cx="9036496" cy="919401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uk-UA" sz="2400" b="1" i="1" dirty="0" smtClean="0">
                <a:solidFill>
                  <a:schemeClr val="bg1"/>
                </a:solidFill>
              </a:rPr>
              <a:t>то для запуску програми навести вказівник на значок і двічі клацнути ліву кнопку миші.</a:t>
            </a:r>
            <a:endParaRPr lang="uk-UA" sz="2400" b="1" i="1" dirty="0">
              <a:solidFill>
                <a:srgbClr val="FFFF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5554" y="3861048"/>
            <a:ext cx="648072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1197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81481E-6 L -0.51198 -0.0449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8" y="-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6" presetClass="emph" presetSubtype="0" repeatCount="2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000" dirty="0"/>
              <a:t>Вікно програми </a:t>
            </a:r>
            <a:r>
              <a:rPr lang="en-US" sz="3000" dirty="0"/>
              <a:t>Scratch</a:t>
            </a:r>
            <a:endParaRPr lang="uk-UA" sz="3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1766" y="1597705"/>
            <a:ext cx="6748152" cy="4927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Округлений прямокутник 19"/>
          <p:cNvSpPr/>
          <p:nvPr/>
        </p:nvSpPr>
        <p:spPr>
          <a:xfrm>
            <a:off x="1300352" y="1565820"/>
            <a:ext cx="6739566" cy="31171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TextBox 11"/>
          <p:cNvSpPr txBox="1"/>
          <p:nvPr/>
        </p:nvSpPr>
        <p:spPr>
          <a:xfrm>
            <a:off x="1412886" y="980728"/>
            <a:ext cx="2824517" cy="442674"/>
          </a:xfrm>
          <a:prstGeom prst="wedgeRoundRectCallout">
            <a:avLst>
              <a:gd name="adj1" fmla="val 45938"/>
              <a:gd name="adj2" fmla="val 92009"/>
              <a:gd name="adj3" fmla="val 16667"/>
            </a:avLst>
          </a:prstGeom>
          <a:solidFill>
            <a:srgbClr val="660066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000" b="1" i="1" dirty="0"/>
              <a:t>Рядок заголовка</a:t>
            </a:r>
          </a:p>
        </p:txBody>
      </p:sp>
      <p:sp>
        <p:nvSpPr>
          <p:cNvPr id="22" name="Округлений прямокутник 21"/>
          <p:cNvSpPr/>
          <p:nvPr/>
        </p:nvSpPr>
        <p:spPr>
          <a:xfrm>
            <a:off x="1412886" y="2187915"/>
            <a:ext cx="1862970" cy="102506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3" name="Округлений прямокутник 22"/>
          <p:cNvSpPr/>
          <p:nvPr/>
        </p:nvSpPr>
        <p:spPr>
          <a:xfrm>
            <a:off x="3149700" y="1911350"/>
            <a:ext cx="4890218" cy="24274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4" name="Округлений прямокутник 23"/>
          <p:cNvSpPr/>
          <p:nvPr/>
        </p:nvSpPr>
        <p:spPr>
          <a:xfrm>
            <a:off x="1403648" y="3259091"/>
            <a:ext cx="1746052" cy="312052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5" name="Округлений прямокутник 24"/>
          <p:cNvSpPr/>
          <p:nvPr/>
        </p:nvSpPr>
        <p:spPr>
          <a:xfrm>
            <a:off x="5796135" y="2473226"/>
            <a:ext cx="2212629" cy="160384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TextBox 8"/>
          <p:cNvSpPr txBox="1"/>
          <p:nvPr/>
        </p:nvSpPr>
        <p:spPr>
          <a:xfrm>
            <a:off x="3851920" y="3068960"/>
            <a:ext cx="1368152" cy="442674"/>
          </a:xfrm>
          <a:prstGeom prst="wedgeRoundRectCallout">
            <a:avLst>
              <a:gd name="adj1" fmla="val -54780"/>
              <a:gd name="adj2" fmla="val -275214"/>
              <a:gd name="adj3" fmla="val 16667"/>
            </a:avLst>
          </a:prstGeom>
          <a:solidFill>
            <a:srgbClr val="660066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000" b="1" i="1" dirty="0" smtClean="0"/>
              <a:t>Меню</a:t>
            </a:r>
            <a:endParaRPr lang="uk-UA" sz="2000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49048" y="2847623"/>
            <a:ext cx="1150938" cy="442674"/>
          </a:xfrm>
          <a:prstGeom prst="wedgeRoundRectCallout">
            <a:avLst>
              <a:gd name="adj1" fmla="val 126816"/>
              <a:gd name="adj2" fmla="val -101439"/>
              <a:gd name="adj3" fmla="val 16667"/>
            </a:avLst>
          </a:prstGeom>
          <a:solidFill>
            <a:srgbClr val="660066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000" b="1" i="1" dirty="0" smtClean="0"/>
              <a:t>Групи</a:t>
            </a:r>
            <a:endParaRPr lang="uk-UA" sz="2000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1291766" y="6379619"/>
            <a:ext cx="1857934" cy="442674"/>
          </a:xfrm>
          <a:prstGeom prst="wedgeRoundRectCallout">
            <a:avLst>
              <a:gd name="adj1" fmla="val 33853"/>
              <a:gd name="adj2" fmla="val -150621"/>
              <a:gd name="adj3" fmla="val 16667"/>
            </a:avLst>
          </a:prstGeom>
          <a:solidFill>
            <a:srgbClr val="660066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000" b="1" i="1" dirty="0" smtClean="0"/>
              <a:t>Контейнер</a:t>
            </a:r>
            <a:endParaRPr lang="uk-UA" sz="20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7596336" y="3511634"/>
            <a:ext cx="1392560" cy="442674"/>
          </a:xfrm>
          <a:prstGeom prst="wedgeRoundRectCallout">
            <a:avLst>
              <a:gd name="adj1" fmla="val -63078"/>
              <a:gd name="adj2" fmla="val -101440"/>
              <a:gd name="adj3" fmla="val 16667"/>
            </a:avLst>
          </a:prstGeom>
          <a:solidFill>
            <a:srgbClr val="660066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000" b="1" i="1" dirty="0" smtClean="0"/>
              <a:t>Сцена</a:t>
            </a:r>
            <a:endParaRPr lang="uk-UA" sz="2000" b="1" i="1" dirty="0"/>
          </a:p>
        </p:txBody>
      </p:sp>
      <p:sp>
        <p:nvSpPr>
          <p:cNvPr id="21" name="Округлений прямокутник 20"/>
          <p:cNvSpPr/>
          <p:nvPr/>
        </p:nvSpPr>
        <p:spPr>
          <a:xfrm>
            <a:off x="7092280" y="1556792"/>
            <a:ext cx="947638" cy="320709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TextBox 15"/>
          <p:cNvSpPr txBox="1"/>
          <p:nvPr/>
        </p:nvSpPr>
        <p:spPr>
          <a:xfrm>
            <a:off x="6181665" y="620688"/>
            <a:ext cx="2962335" cy="783193"/>
          </a:xfrm>
          <a:prstGeom prst="wedgeRoundRectCallout">
            <a:avLst>
              <a:gd name="adj1" fmla="val -5162"/>
              <a:gd name="adj2" fmla="val 74331"/>
              <a:gd name="adj3" fmla="val 16667"/>
            </a:avLst>
          </a:prstGeom>
          <a:solidFill>
            <a:srgbClr val="660066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000" b="1" i="1" dirty="0"/>
              <a:t>Кнопки керування вікном</a:t>
            </a:r>
          </a:p>
        </p:txBody>
      </p:sp>
    </p:spTree>
    <p:extLst>
      <p:ext uri="{BB962C8B-B14F-4D97-AF65-F5344CB8AC3E}">
        <p14:creationId xmlns:p14="http://schemas.microsoft.com/office/powerpoint/2010/main" xmlns="" val="3199436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2" grpId="0" animBg="1"/>
      <p:bldP spid="22" grpId="0" animBg="1"/>
      <p:bldP spid="23" grpId="0" animBg="1"/>
      <p:bldP spid="24" grpId="0" animBg="1"/>
      <p:bldP spid="25" grpId="0" animBg="1"/>
      <p:bldP spid="9" grpId="0" animBg="1"/>
      <p:bldP spid="17" grpId="0" animBg="1"/>
      <p:bldP spid="18" grpId="0" animBg="1"/>
      <p:bldP spid="19" grpId="0" animBg="1"/>
      <p:bldP spid="21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950" dirty="0" smtClean="0"/>
              <a:t>Як у середовищі </a:t>
            </a:r>
            <a:r>
              <a:rPr lang="uk-UA" sz="1950" dirty="0" err="1" smtClean="0"/>
              <a:t>Скретч</a:t>
            </a:r>
            <a:r>
              <a:rPr lang="uk-UA" sz="1950" dirty="0" smtClean="0"/>
              <a:t> описати алгоритми</a:t>
            </a:r>
            <a:br>
              <a:rPr lang="uk-UA" sz="1950" dirty="0" smtClean="0"/>
            </a:br>
            <a:r>
              <a:rPr lang="uk-UA" sz="1950" dirty="0" smtClean="0"/>
              <a:t>з повним та неповним розгалуженням?</a:t>
            </a:r>
            <a:endParaRPr lang="uk-UA" sz="1950" dirty="0"/>
          </a:p>
        </p:txBody>
      </p:sp>
      <p:sp>
        <p:nvSpPr>
          <p:cNvPr id="6" name="TextBox 5"/>
          <p:cNvSpPr txBox="1"/>
          <p:nvPr/>
        </p:nvSpPr>
        <p:spPr>
          <a:xfrm>
            <a:off x="72008" y="1196752"/>
            <a:ext cx="9036496" cy="919401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uk-UA" sz="2400" b="1" i="1" dirty="0" smtClean="0">
                <a:solidFill>
                  <a:schemeClr val="bg1"/>
                </a:solidFill>
              </a:rPr>
              <a:t>У </a:t>
            </a:r>
            <a:r>
              <a:rPr lang="uk-UA" sz="2400" b="1" i="1" dirty="0" err="1" smtClean="0">
                <a:solidFill>
                  <a:srgbClr val="FFFF00"/>
                </a:solidFill>
              </a:rPr>
              <a:t>Scratch</a:t>
            </a:r>
            <a:r>
              <a:rPr lang="uk-UA" sz="2400" b="1" i="1" dirty="0" smtClean="0">
                <a:solidFill>
                  <a:srgbClr val="FFFF00"/>
                </a:solidFill>
              </a:rPr>
              <a:t> </a:t>
            </a:r>
            <a:r>
              <a:rPr lang="uk-UA" sz="2400" b="1" i="1" dirty="0" smtClean="0">
                <a:solidFill>
                  <a:schemeClr val="bg1"/>
                </a:solidFill>
              </a:rPr>
              <a:t>можна використати команду </a:t>
            </a:r>
            <a:r>
              <a:rPr lang="uk-UA" sz="2400" b="1" i="1" dirty="0" smtClean="0">
                <a:solidFill>
                  <a:srgbClr val="FFFF00"/>
                </a:solidFill>
              </a:rPr>
              <a:t>Якщо-то-інакше</a:t>
            </a:r>
            <a:r>
              <a:rPr lang="uk-UA" sz="2400" b="1" i="1" dirty="0" smtClean="0">
                <a:solidFill>
                  <a:schemeClr val="bg1"/>
                </a:solidFill>
              </a:rPr>
              <a:t> для організації </a:t>
            </a:r>
            <a:r>
              <a:rPr lang="uk-UA" sz="2400" b="1" i="1" dirty="0" smtClean="0">
                <a:solidFill>
                  <a:srgbClr val="FFFF00"/>
                </a:solidFill>
              </a:rPr>
              <a:t>повного розгалуження</a:t>
            </a:r>
            <a:endParaRPr lang="uk-UA" sz="2400" b="1" i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711738"/>
            <a:ext cx="3960440" cy="3254619"/>
          </a:xfrm>
          <a:prstGeom prst="rect">
            <a:avLst/>
          </a:prstGeom>
        </p:spPr>
      </p:pic>
      <p:sp>
        <p:nvSpPr>
          <p:cNvPr id="12" name="Округлений прямокутник 11"/>
          <p:cNvSpPr/>
          <p:nvPr/>
        </p:nvSpPr>
        <p:spPr>
          <a:xfrm>
            <a:off x="1831244" y="2826364"/>
            <a:ext cx="1084572" cy="657639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780342" y="3484003"/>
            <a:ext cx="3071577" cy="533445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Округлений прямокутник 13"/>
          <p:cNvSpPr/>
          <p:nvPr/>
        </p:nvSpPr>
        <p:spPr>
          <a:xfrm>
            <a:off x="785008" y="4522990"/>
            <a:ext cx="3071577" cy="533445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TextBox 8"/>
          <p:cNvSpPr txBox="1"/>
          <p:nvPr/>
        </p:nvSpPr>
        <p:spPr>
          <a:xfrm>
            <a:off x="4139952" y="2420888"/>
            <a:ext cx="2016224" cy="578882"/>
          </a:xfrm>
          <a:prstGeom prst="wedgeRoundRectCallout">
            <a:avLst>
              <a:gd name="adj1" fmla="val -132163"/>
              <a:gd name="adj2" fmla="val 66178"/>
              <a:gd name="adj3" fmla="val 16667"/>
            </a:avLst>
          </a:prstGeom>
          <a:solidFill>
            <a:srgbClr val="00B05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i="1" dirty="0" smtClean="0">
                <a:solidFill>
                  <a:schemeClr val="bg1"/>
                </a:solidFill>
              </a:rPr>
              <a:t>Умова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39952" y="3071778"/>
            <a:ext cx="4968552" cy="1532334"/>
          </a:xfrm>
          <a:prstGeom prst="wedgeRoundRectCallout">
            <a:avLst>
              <a:gd name="adj1" fmla="val -89200"/>
              <a:gd name="adj2" fmla="val -1798"/>
              <a:gd name="adj3" fmla="val 16667"/>
            </a:avLst>
          </a:prstGeom>
          <a:solidFill>
            <a:srgbClr val="00B05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2800" b="1" i="1" dirty="0" smtClean="0">
                <a:solidFill>
                  <a:schemeClr val="bg1"/>
                </a:solidFill>
              </a:rPr>
              <a:t>Команди, що виконуються, коли умова </a:t>
            </a:r>
            <a:r>
              <a:rPr lang="uk-UA" sz="2800" b="1" i="1" dirty="0" smtClean="0">
                <a:solidFill>
                  <a:srgbClr val="FFFF00"/>
                </a:solidFill>
              </a:rPr>
              <a:t>істинна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39952" y="4680875"/>
            <a:ext cx="4968552" cy="1532334"/>
          </a:xfrm>
          <a:prstGeom prst="wedgeRoundRectCallout">
            <a:avLst>
              <a:gd name="adj1" fmla="val -93290"/>
              <a:gd name="adj2" fmla="val -38739"/>
              <a:gd name="adj3" fmla="val 16667"/>
            </a:avLst>
          </a:prstGeom>
          <a:solidFill>
            <a:srgbClr val="00B05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2800" b="1" i="1" dirty="0" smtClean="0">
                <a:solidFill>
                  <a:schemeClr val="bg1"/>
                </a:solidFill>
              </a:rPr>
              <a:t>Команди, що виконуються, коли умова </a:t>
            </a:r>
            <a:r>
              <a:rPr lang="uk-UA" sz="2800" b="1" i="1" dirty="0" smtClean="0">
                <a:solidFill>
                  <a:srgbClr val="FFFF00"/>
                </a:solidFill>
              </a:rPr>
              <a:t>хибна</a:t>
            </a:r>
          </a:p>
        </p:txBody>
      </p:sp>
    </p:spTree>
    <p:extLst>
      <p:ext uri="{BB962C8B-B14F-4D97-AF65-F5344CB8AC3E}">
        <p14:creationId xmlns:p14="http://schemas.microsoft.com/office/powerpoint/2010/main" xmlns="" val="3043903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3" grpId="0" animBg="1"/>
      <p:bldP spid="14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1950" dirty="0" smtClean="0"/>
              <a:t>Як у середовищі </a:t>
            </a:r>
            <a:r>
              <a:rPr lang="uk-UA" sz="1950" dirty="0" err="1" smtClean="0"/>
              <a:t>Скретч</a:t>
            </a:r>
            <a:r>
              <a:rPr lang="uk-UA" sz="1950" dirty="0" smtClean="0"/>
              <a:t> описати алгоритми</a:t>
            </a:r>
            <a:br>
              <a:rPr lang="uk-UA" sz="1950" dirty="0" smtClean="0"/>
            </a:br>
            <a:r>
              <a:rPr lang="uk-UA" sz="1950" dirty="0" smtClean="0"/>
              <a:t>з повним та неповним розгалуженням?</a:t>
            </a:r>
            <a:endParaRPr lang="uk-UA" sz="1950" dirty="0"/>
          </a:p>
        </p:txBody>
      </p:sp>
      <p:sp>
        <p:nvSpPr>
          <p:cNvPr id="6" name="TextBox 5"/>
          <p:cNvSpPr txBox="1"/>
          <p:nvPr/>
        </p:nvSpPr>
        <p:spPr>
          <a:xfrm>
            <a:off x="72008" y="1196752"/>
            <a:ext cx="9036496" cy="919401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uk-UA" sz="2400" b="1" i="1" dirty="0" smtClean="0">
                <a:solidFill>
                  <a:schemeClr val="bg1"/>
                </a:solidFill>
              </a:rPr>
              <a:t>Команда </a:t>
            </a:r>
            <a:r>
              <a:rPr lang="uk-UA" sz="2400" b="1" i="1" dirty="0" smtClean="0">
                <a:solidFill>
                  <a:srgbClr val="FFFF00"/>
                </a:solidFill>
              </a:rPr>
              <a:t>якщо </a:t>
            </a:r>
            <a:r>
              <a:rPr lang="uk-UA" sz="2400" b="1" i="1" dirty="0" smtClean="0">
                <a:solidFill>
                  <a:schemeClr val="bg1"/>
                </a:solidFill>
              </a:rPr>
              <a:t>для організації </a:t>
            </a:r>
            <a:r>
              <a:rPr lang="uk-UA" sz="2400" b="1" i="1" dirty="0" smtClean="0">
                <a:solidFill>
                  <a:srgbClr val="FFFF00"/>
                </a:solidFill>
              </a:rPr>
              <a:t>неповного розгалуження</a:t>
            </a:r>
            <a:endParaRPr lang="uk-UA" sz="2400" b="1" i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9199" y="2998565"/>
            <a:ext cx="3676737" cy="2077356"/>
          </a:xfrm>
          <a:prstGeom prst="rect">
            <a:avLst/>
          </a:prstGeom>
        </p:spPr>
      </p:pic>
      <p:sp>
        <p:nvSpPr>
          <p:cNvPr id="7" name="Округлений прямокутник 6"/>
          <p:cNvSpPr/>
          <p:nvPr/>
        </p:nvSpPr>
        <p:spPr>
          <a:xfrm>
            <a:off x="1831244" y="3039570"/>
            <a:ext cx="1084572" cy="657639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780342" y="3697209"/>
            <a:ext cx="3071577" cy="533445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TextBox 8"/>
          <p:cNvSpPr txBox="1"/>
          <p:nvPr/>
        </p:nvSpPr>
        <p:spPr>
          <a:xfrm>
            <a:off x="4139952" y="2634094"/>
            <a:ext cx="2016224" cy="578882"/>
          </a:xfrm>
          <a:prstGeom prst="wedgeRoundRectCallout">
            <a:avLst>
              <a:gd name="adj1" fmla="val -132163"/>
              <a:gd name="adj2" fmla="val 66178"/>
              <a:gd name="adj3" fmla="val 16667"/>
            </a:avLst>
          </a:prstGeom>
          <a:solidFill>
            <a:srgbClr val="00B05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800" b="1" i="1" dirty="0" smtClean="0">
                <a:solidFill>
                  <a:schemeClr val="bg1"/>
                </a:solidFill>
              </a:rPr>
              <a:t>Умова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39952" y="3284984"/>
            <a:ext cx="4968552" cy="1532334"/>
          </a:xfrm>
          <a:prstGeom prst="wedgeRoundRectCallout">
            <a:avLst>
              <a:gd name="adj1" fmla="val -89200"/>
              <a:gd name="adj2" fmla="val -1798"/>
              <a:gd name="adj3" fmla="val 16667"/>
            </a:avLst>
          </a:prstGeom>
          <a:solidFill>
            <a:srgbClr val="00B05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2800" b="1" i="1" dirty="0" smtClean="0">
                <a:solidFill>
                  <a:schemeClr val="bg1"/>
                </a:solidFill>
              </a:rPr>
              <a:t>Команди, що виконуються, коли умова </a:t>
            </a:r>
            <a:r>
              <a:rPr lang="uk-UA" sz="2800" b="1" i="1" dirty="0" smtClean="0">
                <a:solidFill>
                  <a:srgbClr val="FFFF00"/>
                </a:solidFill>
              </a:rPr>
              <a:t>істинна</a:t>
            </a:r>
          </a:p>
        </p:txBody>
      </p:sp>
    </p:spTree>
    <p:extLst>
      <p:ext uri="{BB962C8B-B14F-4D97-AF65-F5344CB8AC3E}">
        <p14:creationId xmlns:p14="http://schemas.microsoft.com/office/powerpoint/2010/main" xmlns="" val="3623782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Завдання 2 (с.69)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r>
              <a:rPr lang="uk-UA" dirty="0" smtClean="0"/>
              <a:t>Умова а</a:t>
            </a:r>
            <a:r>
              <a:rPr lang="en-US" dirty="0" smtClean="0"/>
              <a:t>&gt;b</a:t>
            </a:r>
            <a:r>
              <a:rPr lang="uk-UA" dirty="0" smtClean="0"/>
              <a:t>?	</a:t>
            </a:r>
            <a:r>
              <a:rPr lang="en-US" dirty="0" smtClean="0"/>
              <a:t>True</a:t>
            </a:r>
            <a:r>
              <a:rPr lang="uk-UA" dirty="0" smtClean="0"/>
              <a:t>?	</a:t>
            </a:r>
            <a:r>
              <a:rPr lang="en-US" dirty="0" smtClean="0"/>
              <a:t> False</a:t>
            </a:r>
            <a:r>
              <a:rPr lang="uk-UA" dirty="0" smtClean="0"/>
              <a:t>?</a:t>
            </a:r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а) а=-5,4	в=-3,2</a:t>
            </a:r>
          </a:p>
          <a:p>
            <a:endParaRPr lang="uk-UA" dirty="0" smtClean="0"/>
          </a:p>
          <a:p>
            <a:r>
              <a:rPr lang="uk-UA" dirty="0" smtClean="0"/>
              <a:t>б</a:t>
            </a:r>
            <a:r>
              <a:rPr lang="uk-UA" dirty="0" smtClean="0"/>
              <a:t>) а=7,1	в=-0,9</a:t>
            </a:r>
          </a:p>
          <a:p>
            <a:endParaRPr lang="uk-UA" dirty="0" smtClean="0"/>
          </a:p>
          <a:p>
            <a:r>
              <a:rPr lang="uk-UA" dirty="0" smtClean="0"/>
              <a:t>Більшим з даних двох чисел є число…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1128" y="71414"/>
            <a:ext cx="7391400" cy="563563"/>
          </a:xfrm>
        </p:spPr>
        <p:txBody>
          <a:bodyPr/>
          <a:lstStyle/>
          <a:p>
            <a:r>
              <a:rPr lang="uk-UA" sz="3100" dirty="0" smtClean="0"/>
              <a:t>Працюємо за комп’ютером</a:t>
            </a:r>
            <a:endParaRPr lang="uk-UA" sz="31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564904"/>
            <a:ext cx="3672408" cy="4211792"/>
          </a:xfrm>
          <a:prstGeom prst="rect">
            <a:avLst/>
          </a:prstGeom>
        </p:spPr>
      </p:pic>
      <p:sp>
        <p:nvSpPr>
          <p:cNvPr id="10" name="Прямоугольник 8"/>
          <p:cNvSpPr/>
          <p:nvPr/>
        </p:nvSpPr>
        <p:spPr>
          <a:xfrm>
            <a:off x="109142" y="1340768"/>
            <a:ext cx="3742778" cy="1191816"/>
          </a:xfrm>
          <a:prstGeom prst="wedgeRoundRectCallout">
            <a:avLst>
              <a:gd name="adj1" fmla="val -2634"/>
              <a:gd name="adj2" fmla="val 73081"/>
              <a:gd name="adj3" fmla="val 16667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uk-UA" sz="3200" b="1" i="1" dirty="0" smtClean="0"/>
              <a:t>Виконати</a:t>
            </a:r>
          </a:p>
          <a:p>
            <a:pPr algn="ctr"/>
            <a:r>
              <a:rPr lang="ru-RU" sz="3200" i="1" dirty="0" smtClean="0"/>
              <a:t>ст. </a:t>
            </a:r>
            <a:r>
              <a:rPr lang="uk-UA" sz="3200" i="1" dirty="0" smtClean="0"/>
              <a:t>68</a:t>
            </a:r>
            <a:endParaRPr lang="ru-RU" sz="32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1543080"/>
            <a:ext cx="4171950" cy="4829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948043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0688" y="134282"/>
            <a:ext cx="6065608" cy="630422"/>
          </a:xfrm>
        </p:spPr>
        <p:txBody>
          <a:bodyPr/>
          <a:lstStyle/>
          <a:p>
            <a:pPr algn="ctr"/>
            <a:r>
              <a:rPr lang="uk-UA" dirty="0" smtClean="0"/>
              <a:t>Виконайте вправи для очей</a:t>
            </a:r>
            <a:endParaRPr lang="uk-UA" dirty="0"/>
          </a:p>
        </p:txBody>
      </p:sp>
      <p:pic>
        <p:nvPicPr>
          <p:cNvPr id="8" name="Picture 2" descr="http://i.ytimg.com/vi/8tK4IbBhd-Q/hqdefaul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00" b="3401"/>
          <a:stretch/>
        </p:blipFill>
        <p:spPr bwMode="auto">
          <a:xfrm>
            <a:off x="1259632" y="1700808"/>
            <a:ext cx="6686077" cy="4738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04032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71414"/>
            <a:ext cx="7391400" cy="563563"/>
          </a:xfrm>
        </p:spPr>
        <p:txBody>
          <a:bodyPr/>
          <a:lstStyle/>
          <a:p>
            <a:r>
              <a:rPr lang="uk-UA" sz="3100" dirty="0"/>
              <a:t>Працюємо за комп’ютером</a:t>
            </a:r>
          </a:p>
        </p:txBody>
      </p:sp>
      <p:sp>
        <p:nvSpPr>
          <p:cNvPr id="3" name="Блок-схема: кілька документів 2"/>
          <p:cNvSpPr/>
          <p:nvPr/>
        </p:nvSpPr>
        <p:spPr>
          <a:xfrm>
            <a:off x="323528" y="1484784"/>
            <a:ext cx="8166552" cy="2016224"/>
          </a:xfrm>
          <a:prstGeom prst="flowChartMultidocumen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/>
              <a:t>Працюємо</a:t>
            </a:r>
            <a:r>
              <a:rPr lang="ru-RU" sz="2800" b="1" i="1" dirty="0" smtClean="0"/>
              <a:t> за </a:t>
            </a:r>
            <a:r>
              <a:rPr lang="ru-RU" sz="2800" b="1" i="1" dirty="0" err="1" smtClean="0"/>
              <a:t>комп</a:t>
            </a:r>
            <a:r>
              <a:rPr lang="en-US" sz="2800" b="1" i="1" dirty="0" smtClean="0"/>
              <a:t>’</a:t>
            </a:r>
            <a:r>
              <a:rPr lang="ru-RU" sz="2800" b="1" i="1" dirty="0" err="1" smtClean="0"/>
              <a:t>ютером</a:t>
            </a:r>
            <a:endParaRPr lang="en-US" sz="2800" b="1" i="1" dirty="0" smtClean="0"/>
          </a:p>
          <a:p>
            <a:pPr algn="ctr"/>
            <a:r>
              <a:rPr lang="en-US" sz="2800" b="1" i="1" dirty="0" smtClean="0"/>
              <a:t>(c</a:t>
            </a:r>
            <a:r>
              <a:rPr lang="uk-UA" sz="2800" b="1" i="1" dirty="0" smtClean="0"/>
              <a:t>.68</a:t>
            </a:r>
            <a:r>
              <a:rPr lang="en-US" sz="2800" b="1" i="1" dirty="0" smtClean="0"/>
              <a:t>)</a:t>
            </a:r>
            <a:endParaRPr lang="uk-UA" sz="2800" b="1" i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58241" y="3933056"/>
            <a:ext cx="1913954" cy="1913954"/>
          </a:xfrm>
          <a:prstGeom prst="rect">
            <a:avLst/>
          </a:prstGeom>
        </p:spPr>
      </p:pic>
      <p:sp>
        <p:nvSpPr>
          <p:cNvPr id="12" name="Блок-схема: збережені дані 11"/>
          <p:cNvSpPr/>
          <p:nvPr/>
        </p:nvSpPr>
        <p:spPr>
          <a:xfrm>
            <a:off x="107504" y="3573016"/>
            <a:ext cx="8568952" cy="2880320"/>
          </a:xfrm>
          <a:prstGeom prst="flowChartOnlineStorage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300" b="1" i="1" dirty="0" smtClean="0">
                <a:solidFill>
                  <a:srgbClr val="002060"/>
                </a:solidFill>
              </a:rPr>
              <a:t>Складання та виконання алгоритмів з розгалуженням у середовищі Скретч</a:t>
            </a:r>
            <a:endParaRPr lang="uk-UA" sz="33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1960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2214448" y="1178646"/>
            <a:ext cx="6894056" cy="919401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uk-UA" sz="2400" b="1" i="1" dirty="0" smtClean="0">
                <a:solidFill>
                  <a:schemeClr val="bg1"/>
                </a:solidFill>
              </a:rPr>
              <a:t>Як створювати складні проекти в середовищі </a:t>
            </a:r>
            <a:r>
              <a:rPr lang="uk-UA" sz="2400" b="1" i="1" dirty="0" smtClean="0">
                <a:solidFill>
                  <a:srgbClr val="FFFF00"/>
                </a:solidFill>
              </a:rPr>
              <a:t>Скретч</a:t>
            </a:r>
            <a:r>
              <a:rPr lang="uk-UA" sz="2400" b="1" i="1" dirty="0" smtClean="0">
                <a:solidFill>
                  <a:schemeClr val="bg1"/>
                </a:solidFill>
              </a:rPr>
              <a:t>;</a:t>
            </a:r>
            <a:endParaRPr lang="uk-UA" sz="2400" b="1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086" y="2244993"/>
            <a:ext cx="9021418" cy="919401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uk-UA" sz="2400" b="1" i="1" dirty="0" smtClean="0">
                <a:solidFill>
                  <a:schemeClr val="bg1"/>
                </a:solidFill>
              </a:rPr>
              <a:t>які команди в середовищі </a:t>
            </a:r>
            <a:r>
              <a:rPr lang="uk-UA" sz="2400" b="1" i="1" dirty="0" smtClean="0">
                <a:solidFill>
                  <a:srgbClr val="FFFF00"/>
                </a:solidFill>
              </a:rPr>
              <a:t>Скретч</a:t>
            </a:r>
            <a:r>
              <a:rPr lang="uk-UA" sz="2400" b="1" i="1" dirty="0" smtClean="0">
                <a:solidFill>
                  <a:schemeClr val="bg1"/>
                </a:solidFill>
              </a:rPr>
              <a:t> реалізують алгоритмічні структури розгалуження.</a:t>
            </a:r>
            <a:endParaRPr lang="uk-UA" sz="2400" b="1" i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87824" y="188640"/>
            <a:ext cx="2592288" cy="510778"/>
          </a:xfrm>
          <a:prstGeom prst="roundRect">
            <a:avLst/>
          </a:prstGeom>
          <a:solidFill>
            <a:srgbClr val="FFFF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uk-UA" sz="2400" b="1" i="1" dirty="0" smtClean="0">
                <a:solidFill>
                  <a:srgbClr val="002060"/>
                </a:solidFill>
              </a:rPr>
              <a:t>НАВЧИМОСЬ:</a:t>
            </a:r>
            <a:endParaRPr lang="uk-UA" sz="2400" b="1" i="1" dirty="0" smtClean="0">
              <a:solidFill>
                <a:srgbClr val="002060"/>
              </a:solidFill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086" y="4653136"/>
            <a:ext cx="1695450" cy="77152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214448" y="4748515"/>
            <a:ext cx="6894056" cy="1736646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uk-UA" sz="2400" b="1" i="1" dirty="0" smtClean="0">
                <a:solidFill>
                  <a:schemeClr val="bg1"/>
                </a:solidFill>
              </a:rPr>
              <a:t>Під час виконання практичних завдань пам’ятай про </a:t>
            </a:r>
            <a:r>
              <a:rPr lang="uk-UA" sz="2400" b="1" i="1" dirty="0" smtClean="0">
                <a:solidFill>
                  <a:srgbClr val="FFFF00"/>
                </a:solidFill>
              </a:rPr>
              <a:t>правила безпеки</a:t>
            </a:r>
            <a:r>
              <a:rPr lang="uk-UA" sz="2400" b="1" i="1" dirty="0" smtClean="0">
                <a:solidFill>
                  <a:schemeClr val="bg1"/>
                </a:solidFill>
              </a:rPr>
              <a:t> життєдіяльності при роботі з комп’ютером!</a:t>
            </a:r>
            <a:endParaRPr lang="uk-UA" sz="2400" b="1" i="1" u="sng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49944" y="1196752"/>
            <a:ext cx="6894056" cy="919401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uk-UA" sz="2400" b="1" i="1" dirty="0" smtClean="0">
                <a:solidFill>
                  <a:schemeClr val="bg1"/>
                </a:solidFill>
              </a:rPr>
              <a:t>Як </a:t>
            </a:r>
            <a:r>
              <a:rPr lang="uk-UA" sz="2400" b="1" i="1" dirty="0" smtClean="0">
                <a:solidFill>
                  <a:schemeClr val="bg1"/>
                </a:solidFill>
              </a:rPr>
              <a:t>створювати </a:t>
            </a:r>
            <a:r>
              <a:rPr lang="uk-UA" sz="2400" b="1" i="1" dirty="0" smtClean="0">
                <a:solidFill>
                  <a:schemeClr val="bg1"/>
                </a:solidFill>
              </a:rPr>
              <a:t>проекти в середовищі </a:t>
            </a:r>
            <a:r>
              <a:rPr lang="uk-UA" sz="2400" b="1" i="1" dirty="0" smtClean="0">
                <a:solidFill>
                  <a:srgbClr val="FFFF00"/>
                </a:solidFill>
              </a:rPr>
              <a:t>Скретч</a:t>
            </a:r>
            <a:r>
              <a:rPr lang="uk-UA" sz="2400" b="1" i="1" dirty="0" smtClean="0">
                <a:solidFill>
                  <a:schemeClr val="bg1"/>
                </a:solidFill>
              </a:rPr>
              <a:t>;</a:t>
            </a:r>
            <a:endParaRPr lang="uk-UA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7013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  <p:bldP spid="22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5976" y="-1726"/>
            <a:ext cx="4788024" cy="6167029"/>
          </a:xfrm>
        </p:spPr>
        <p:txBody>
          <a:bodyPr/>
          <a:lstStyle/>
          <a:p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1600" dirty="0" smtClean="0"/>
              <a:t>НВК “ЗОШ І-ІІІ ступеня – дитячий </a:t>
            </a:r>
            <a:r>
              <a:rPr lang="uk-UA" sz="1600" dirty="0" err="1" smtClean="0"/>
              <a:t>садок”</a:t>
            </a:r>
            <a:r>
              <a:rPr lang="uk-UA" sz="1600" dirty="0" smtClean="0"/>
              <a:t> с. Гута</a:t>
            </a:r>
            <a:br>
              <a:rPr lang="uk-UA" sz="1600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Сертифікат</a:t>
            </a:r>
            <a:br>
              <a:rPr lang="uk-UA" dirty="0" smtClean="0"/>
            </a:br>
            <a:r>
              <a:rPr lang="uk-UA" sz="2400" dirty="0" smtClean="0"/>
              <a:t>знавця алгоритмів з розгалуженням </a:t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1600" dirty="0" smtClean="0"/>
              <a:t>отримує</a:t>
            </a:r>
            <a:br>
              <a:rPr lang="uk-UA" sz="1600" dirty="0" smtClean="0"/>
            </a:br>
            <a:r>
              <a:rPr lang="uk-UA" sz="1600" dirty="0" smtClean="0"/>
              <a:t>учен__ 7-Б класу</a:t>
            </a: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>_____________________</a:t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1200" b="0" dirty="0" smtClean="0"/>
              <a:t>Вчитель інформатики</a:t>
            </a:r>
            <a:br>
              <a:rPr lang="uk-UA" sz="1200" b="0" dirty="0" smtClean="0"/>
            </a:br>
            <a:r>
              <a:rPr lang="uk-UA" sz="1200" b="0" dirty="0" smtClean="0"/>
              <a:t>______ Валентина </a:t>
            </a:r>
            <a:r>
              <a:rPr lang="uk-UA" sz="1200" b="0" dirty="0" err="1" smtClean="0"/>
              <a:t>Безносюк</a:t>
            </a:r>
            <a:r>
              <a:rPr lang="uk-UA" sz="1200" b="0" dirty="0" smtClean="0"/>
              <a:t/>
            </a:r>
            <a:br>
              <a:rPr lang="uk-UA" sz="1200" b="0" dirty="0" smtClean="0"/>
            </a:br>
            <a:r>
              <a:rPr lang="uk-UA" sz="1200" b="0" dirty="0" smtClean="0"/>
              <a:t/>
            </a:r>
            <a:br>
              <a:rPr lang="uk-UA" sz="1200" b="0" dirty="0" smtClean="0"/>
            </a:br>
            <a:r>
              <a:rPr lang="uk-UA" sz="1200" b="0" dirty="0" smtClean="0"/>
              <a:t>14.02.2019</a:t>
            </a:r>
            <a:r>
              <a:rPr lang="uk-UA" sz="2400" dirty="0" smtClean="0"/>
              <a:t/>
            </a:r>
            <a:br>
              <a:rPr lang="uk-UA" sz="2400" dirty="0" smtClean="0"/>
            </a:br>
            <a:r>
              <a:rPr lang="uk-UA" sz="2400" dirty="0" smtClean="0"/>
              <a:t/>
            </a:r>
            <a:br>
              <a:rPr lang="uk-UA" sz="2400" dirty="0" smtClean="0"/>
            </a:b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Домашнє завдання</a:t>
            </a:r>
            <a:endParaRPr lang="uk-UA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6521" y="1272160"/>
            <a:ext cx="4662947" cy="53478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60032" y="2133942"/>
            <a:ext cx="4091203" cy="1191816"/>
          </a:xfrm>
          <a:prstGeom prst="wedgeRoundRectCallout">
            <a:avLst>
              <a:gd name="adj1" fmla="val -59508"/>
              <a:gd name="adj2" fmla="val 126275"/>
              <a:gd name="adj3" fmla="val 16667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3200" b="1" i="1" dirty="0" smtClean="0"/>
              <a:t>Повторити Р.3</a:t>
            </a:r>
            <a:endParaRPr lang="uk-UA" sz="3200" b="1" i="1" dirty="0"/>
          </a:p>
          <a:p>
            <a:r>
              <a:rPr lang="uk-UA" sz="3200" i="1" dirty="0" smtClean="0"/>
              <a:t>ст</a:t>
            </a:r>
            <a:r>
              <a:rPr lang="uk-UA" sz="3200" i="1" dirty="0"/>
              <a:t>. </a:t>
            </a:r>
            <a:r>
              <a:rPr lang="uk-UA" sz="3200" i="1" dirty="0" smtClean="0"/>
              <a:t>62-71</a:t>
            </a:r>
            <a:endParaRPr lang="uk-UA" sz="3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842859" y="3645024"/>
            <a:ext cx="4091203" cy="1736646"/>
          </a:xfrm>
          <a:prstGeom prst="wedgeRoundRectCallout">
            <a:avLst>
              <a:gd name="adj1" fmla="val -59508"/>
              <a:gd name="adj2" fmla="val 126275"/>
              <a:gd name="adj3" fmla="val 16667"/>
            </a:avLst>
          </a:prstGeom>
          <a:solidFill>
            <a:srgbClr val="FFFF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2400" b="1" i="1" dirty="0" smtClean="0">
                <a:solidFill>
                  <a:srgbClr val="002060"/>
                </a:solidFill>
              </a:rPr>
              <a:t>Підготуватись до практичної роботи.</a:t>
            </a:r>
          </a:p>
          <a:p>
            <a:endParaRPr lang="uk-UA" sz="2400" b="1" i="1" dirty="0" smtClean="0">
              <a:solidFill>
                <a:srgbClr val="002060"/>
              </a:solidFill>
            </a:endParaRPr>
          </a:p>
          <a:p>
            <a:r>
              <a:rPr lang="uk-UA" sz="2400" b="1" i="1" dirty="0" smtClean="0">
                <a:solidFill>
                  <a:srgbClr val="002060"/>
                </a:solidFill>
              </a:rPr>
              <a:t>Завдання 6* (с.71)</a:t>
            </a:r>
            <a:endParaRPr lang="en-US" sz="2400" b="1" i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4542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55976" y="476672"/>
            <a:ext cx="4809210" cy="2808312"/>
          </a:xfrm>
        </p:spPr>
        <p:txBody>
          <a:bodyPr/>
          <a:lstStyle/>
          <a:p>
            <a:r>
              <a:rPr lang="uk-UA" sz="6000" dirty="0" smtClean="0">
                <a:effectLst/>
              </a:rPr>
              <a:t>Дякую</a:t>
            </a:r>
            <a:br>
              <a:rPr lang="uk-UA" sz="6000" dirty="0" smtClean="0">
                <a:effectLst/>
              </a:rPr>
            </a:br>
            <a:r>
              <a:rPr lang="uk-UA" sz="6000" dirty="0" smtClean="0">
                <a:effectLst/>
              </a:rPr>
              <a:t>за увагу!</a:t>
            </a:r>
            <a:endParaRPr lang="uk-UA" sz="5400" dirty="0"/>
          </a:p>
        </p:txBody>
      </p:sp>
      <p:sp>
        <p:nvSpPr>
          <p:cNvPr id="7" name="AutoShape 61"/>
          <p:cNvSpPr>
            <a:spLocks noChangeArrowheads="1"/>
          </p:cNvSpPr>
          <p:nvPr/>
        </p:nvSpPr>
        <p:spPr bwMode="gray">
          <a:xfrm>
            <a:off x="3347864" y="6319665"/>
            <a:ext cx="2304256" cy="538335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b="1" i="0" u="none" strike="noStrike" kern="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itchFamily="18" charset="0"/>
              </a:rPr>
              <a:t>Розділ 3 </a:t>
            </a:r>
            <a:endParaRPr kumimoji="0" lang="en-US" b="1" i="0" u="none" strike="noStrike" kern="0" cap="all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Verdana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3717032"/>
            <a:ext cx="2462113" cy="246211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55442" y="3717032"/>
            <a:ext cx="2209744" cy="238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6219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543595"/>
          </a:xfrm>
        </p:spPr>
        <p:txBody>
          <a:bodyPr/>
          <a:lstStyle/>
          <a:p>
            <a:pPr algn="ctr"/>
            <a:r>
              <a:rPr lang="uk-UA" dirty="0" smtClean="0"/>
              <a:t>Гра </a:t>
            </a:r>
            <a:r>
              <a:rPr lang="uk-UA" dirty="0" err="1" smtClean="0"/>
              <a:t>“Лото”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3868737" cy="2560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628800"/>
            <a:ext cx="26003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933056"/>
            <a:ext cx="3887788" cy="187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1196752"/>
            <a:ext cx="7632848" cy="510778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uk-UA" sz="2400" b="1" i="1" dirty="0" smtClean="0">
                <a:solidFill>
                  <a:srgbClr val="FFFF00"/>
                </a:solidFill>
              </a:rPr>
              <a:t>Лінійний  алгоритм (Слідування)</a:t>
            </a:r>
            <a:endParaRPr lang="uk-UA" sz="2400" b="1" i="1" dirty="0"/>
          </a:p>
        </p:txBody>
      </p:sp>
      <p:pic>
        <p:nvPicPr>
          <p:cNvPr id="7" name="Picture 2" descr="alert, attention, danger, error, exclamation, hanger, message, problem, warning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440" y="1235044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4497" y="2204864"/>
            <a:ext cx="2324403" cy="46166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2440" y="2615060"/>
            <a:ext cx="6254529" cy="1736646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uk-UA" sz="2400" b="1" i="1" dirty="0" smtClean="0">
                <a:solidFill>
                  <a:schemeClr val="bg1"/>
                </a:solidFill>
              </a:rPr>
              <a:t>це алгоритм, усі команди якого обов'язково виконуються, причому кожна тільки по одному разу.</a:t>
            </a:r>
            <a:endParaRPr lang="uk-UA" sz="2400" b="1" i="1" dirty="0">
              <a:solidFill>
                <a:schemeClr val="bg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14079" y="4512521"/>
            <a:ext cx="2651250" cy="195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0529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403648" y="1196752"/>
            <a:ext cx="7632848" cy="1328023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uk-UA" sz="2400" b="1" i="1" dirty="0" smtClean="0">
                <a:solidFill>
                  <a:srgbClr val="FFFF00"/>
                </a:solidFill>
              </a:rPr>
              <a:t>Висловлювання </a:t>
            </a:r>
            <a:r>
              <a:rPr lang="uk-UA" sz="2400" b="1" i="1" dirty="0" smtClean="0"/>
              <a:t>— це речення, яке містить твердження про певний об'єкт або зв'язки між об'єктами.</a:t>
            </a:r>
            <a:endParaRPr lang="uk-UA" sz="2400" b="1" i="1" dirty="0"/>
          </a:p>
        </p:txBody>
      </p:sp>
      <p:pic>
        <p:nvPicPr>
          <p:cNvPr id="14" name="Picture 2" descr="alert, attention, danger, error, exclamation, hanger, message, problem, warning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440" y="1235044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2008" y="2605033"/>
            <a:ext cx="9036496" cy="476726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uk-UA" sz="2200" b="1" i="1" dirty="0" smtClean="0">
                <a:solidFill>
                  <a:schemeClr val="bg1"/>
                </a:solidFill>
              </a:rPr>
              <a:t>Висловлювання може бути </a:t>
            </a:r>
            <a:r>
              <a:rPr lang="uk-UA" sz="2200" b="1" i="1" dirty="0" smtClean="0">
                <a:solidFill>
                  <a:srgbClr val="FFFF00"/>
                </a:solidFill>
              </a:rPr>
              <a:t>істинним </a:t>
            </a:r>
            <a:r>
              <a:rPr lang="uk-UA" sz="2200" b="1" i="1" dirty="0" smtClean="0">
                <a:solidFill>
                  <a:schemeClr val="bg1"/>
                </a:solidFill>
              </a:rPr>
              <a:t>або </a:t>
            </a:r>
            <a:r>
              <a:rPr lang="uk-UA" sz="2200" b="1" i="1" dirty="0" smtClean="0">
                <a:solidFill>
                  <a:srgbClr val="FFFF00"/>
                </a:solidFill>
              </a:rPr>
              <a:t>хибним</a:t>
            </a:r>
            <a:r>
              <a:rPr lang="uk-UA" sz="2200" b="1" i="1" dirty="0" smtClean="0">
                <a:solidFill>
                  <a:schemeClr val="bg1"/>
                </a:solidFill>
              </a:rPr>
              <a:t>.</a:t>
            </a:r>
            <a:endParaRPr lang="uk-UA" sz="2200" b="1" i="1" dirty="0">
              <a:solidFill>
                <a:schemeClr val="bg1"/>
              </a:solidFill>
            </a:endParaRPr>
          </a:p>
        </p:txBody>
      </p:sp>
      <p:pic>
        <p:nvPicPr>
          <p:cNvPr id="16" name="Picture 2" descr="alert, bubble, chat, speech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713292"/>
            <a:ext cx="4388115" cy="4388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thumbs.dreamstime.com/z/true-false-businessman-don-t-know-3615796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21" b="12246"/>
          <a:stretch/>
        </p:blipFill>
        <p:spPr bwMode="auto">
          <a:xfrm>
            <a:off x="4364058" y="3405207"/>
            <a:ext cx="4628431" cy="290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7380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Висловлювання</a:t>
            </a:r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1196752"/>
            <a:ext cx="7632848" cy="1328023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uk-UA" sz="2400" b="1" i="1" dirty="0"/>
              <a:t>Висловлювання вважається </a:t>
            </a:r>
            <a:r>
              <a:rPr lang="uk-UA" sz="2400" b="1" i="1" dirty="0">
                <a:solidFill>
                  <a:srgbClr val="FFFF00"/>
                </a:solidFill>
              </a:rPr>
              <a:t>істинним</a:t>
            </a:r>
            <a:r>
              <a:rPr lang="uk-UA" sz="2400" b="1" i="1" dirty="0"/>
              <a:t>, якщо воно відповідає реальній ситуації, і </a:t>
            </a:r>
            <a:r>
              <a:rPr lang="uk-UA" sz="2400" b="1" i="1" dirty="0">
                <a:solidFill>
                  <a:srgbClr val="FFFF00"/>
                </a:solidFill>
              </a:rPr>
              <a:t>хибним</a:t>
            </a:r>
            <a:r>
              <a:rPr lang="uk-UA" sz="2400" b="1" i="1" dirty="0"/>
              <a:t>, якщо не відповідає.</a:t>
            </a:r>
          </a:p>
        </p:txBody>
      </p:sp>
      <p:pic>
        <p:nvPicPr>
          <p:cNvPr id="7" name="Picture 2" descr="alert, attention, danger, error, exclamation, hanger, message, problem, warning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440" y="1235044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actsreviewcenter.com/wp-content/uploads/2012/04/true_and_false_ppt_background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729" t="23328" r="26031" b="26515"/>
          <a:stretch/>
        </p:blipFill>
        <p:spPr bwMode="auto">
          <a:xfrm>
            <a:off x="2123728" y="2564904"/>
            <a:ext cx="5040560" cy="401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3700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2008" y="1196752"/>
            <a:ext cx="9036496" cy="2145268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uk-UA" sz="2400" b="1" i="1" dirty="0" smtClean="0">
                <a:solidFill>
                  <a:srgbClr val="FFFF00"/>
                </a:solidFill>
              </a:rPr>
              <a:t>Умовне висловлювання </a:t>
            </a:r>
            <a:r>
              <a:rPr lang="uk-UA" sz="2400" b="1" i="1" dirty="0" smtClean="0">
                <a:solidFill>
                  <a:schemeClr val="bg1"/>
                </a:solidFill>
              </a:rPr>
              <a:t>— це висловлювання виду «</a:t>
            </a:r>
            <a:r>
              <a:rPr lang="uk-UA" sz="2400" b="1" i="1" dirty="0" smtClean="0">
                <a:solidFill>
                  <a:srgbClr val="FFFF00"/>
                </a:solidFill>
              </a:rPr>
              <a:t>Якщо</a:t>
            </a:r>
            <a:r>
              <a:rPr lang="uk-UA" sz="2400" b="1" i="1" dirty="0" smtClean="0">
                <a:solidFill>
                  <a:schemeClr val="bg1"/>
                </a:solidFill>
              </a:rPr>
              <a:t> ..., </a:t>
            </a:r>
            <a:r>
              <a:rPr lang="uk-UA" sz="2400" b="1" i="1" dirty="0" smtClean="0">
                <a:solidFill>
                  <a:srgbClr val="FFFF00"/>
                </a:solidFill>
              </a:rPr>
              <a:t>то</a:t>
            </a:r>
            <a:r>
              <a:rPr lang="uk-UA" sz="2400" b="1" i="1" dirty="0" smtClean="0">
                <a:solidFill>
                  <a:schemeClr val="bg1"/>
                </a:solidFill>
              </a:rPr>
              <a:t> ...». Воно містить два висловлюваний. Одне з них міститься після слова якщо (</a:t>
            </a:r>
            <a:r>
              <a:rPr lang="uk-UA" sz="2400" b="1" i="1" dirty="0" smtClean="0">
                <a:solidFill>
                  <a:srgbClr val="FFFF00"/>
                </a:solidFill>
              </a:rPr>
              <a:t>умова</a:t>
            </a:r>
            <a:r>
              <a:rPr lang="uk-UA" sz="2400" b="1" i="1" dirty="0" smtClean="0">
                <a:solidFill>
                  <a:schemeClr val="bg1"/>
                </a:solidFill>
              </a:rPr>
              <a:t>), інше - </a:t>
            </a:r>
            <a:r>
              <a:rPr lang="uk-UA" sz="2400" b="1" i="1" dirty="0">
                <a:solidFill>
                  <a:schemeClr val="bg1"/>
                </a:solidFill>
              </a:rPr>
              <a:t>п</a:t>
            </a:r>
            <a:r>
              <a:rPr lang="uk-UA" sz="2400" b="1" i="1" dirty="0" smtClean="0">
                <a:solidFill>
                  <a:schemeClr val="bg1"/>
                </a:solidFill>
              </a:rPr>
              <a:t>ісля слова то (</a:t>
            </a:r>
            <a:r>
              <a:rPr lang="uk-UA" sz="2400" b="1" i="1" dirty="0" smtClean="0">
                <a:solidFill>
                  <a:srgbClr val="FFFF00"/>
                </a:solidFill>
              </a:rPr>
              <a:t>висновок</a:t>
            </a:r>
            <a:r>
              <a:rPr lang="uk-UA" sz="2400" b="1" i="1" dirty="0" smtClean="0">
                <a:solidFill>
                  <a:schemeClr val="bg1"/>
                </a:solidFill>
              </a:rPr>
              <a:t>).</a:t>
            </a:r>
            <a:endParaRPr lang="uk-UA" sz="2400" b="1" i="1" dirty="0">
              <a:solidFill>
                <a:schemeClr val="bg1"/>
              </a:solidFill>
            </a:endParaRPr>
          </a:p>
        </p:txBody>
      </p:sp>
      <p:pic>
        <p:nvPicPr>
          <p:cNvPr id="8" name="Picture 2" descr="http://comps.canstockphoto.com/can-stock-photo_csp1277568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265" b="14377"/>
          <a:stretch/>
        </p:blipFill>
        <p:spPr bwMode="auto">
          <a:xfrm>
            <a:off x="2123728" y="3445402"/>
            <a:ext cx="4824536" cy="307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35722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3293690" cy="1603648"/>
          </a:xfrm>
        </p:spPr>
        <p:txBody>
          <a:bodyPr/>
          <a:lstStyle/>
          <a:p>
            <a:r>
              <a:rPr lang="uk-UA" dirty="0" smtClean="0"/>
              <a:t>Завдання 1 (с. 69)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636912"/>
            <a:ext cx="3005658" cy="3232076"/>
          </a:xfrm>
        </p:spPr>
        <p:txBody>
          <a:bodyPr/>
          <a:lstStyle/>
          <a:p>
            <a:r>
              <a:rPr lang="en-US" sz="4000" dirty="0" smtClean="0"/>
              <a:t>True</a:t>
            </a:r>
            <a:r>
              <a:rPr lang="uk-UA" sz="4000" dirty="0" smtClean="0"/>
              <a:t>?</a:t>
            </a:r>
            <a:r>
              <a:rPr lang="en-US" sz="4000" dirty="0" smtClean="0"/>
              <a:t>	</a:t>
            </a:r>
            <a:endParaRPr lang="uk-UA" sz="4000" dirty="0" smtClean="0"/>
          </a:p>
          <a:p>
            <a:endParaRPr lang="uk-UA" sz="4000" dirty="0" smtClean="0"/>
          </a:p>
          <a:p>
            <a:r>
              <a:rPr lang="en-US" sz="4000" dirty="0" smtClean="0"/>
              <a:t>	False</a:t>
            </a:r>
            <a:r>
              <a:rPr lang="uk-UA" sz="4000" dirty="0" smtClean="0"/>
              <a:t>?</a:t>
            </a:r>
            <a:endParaRPr lang="ru-RU" sz="4000" dirty="0"/>
          </a:p>
        </p:txBody>
      </p:sp>
      <p:sp>
        <p:nvSpPr>
          <p:cNvPr id="7" name="Сердце 6"/>
          <p:cNvSpPr/>
          <p:nvPr/>
        </p:nvSpPr>
        <p:spPr bwMode="auto">
          <a:xfrm rot="2183895">
            <a:off x="6061864" y="1532415"/>
            <a:ext cx="2232248" cy="1872208"/>
          </a:xfrm>
          <a:prstGeom prst="heart">
            <a:avLst/>
          </a:prstGeom>
          <a:solidFill>
            <a:srgbClr val="D2472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ru-RU"/>
          </a:p>
        </p:txBody>
      </p:sp>
      <p:sp>
        <p:nvSpPr>
          <p:cNvPr id="8" name="Сердце 7"/>
          <p:cNvSpPr/>
          <p:nvPr/>
        </p:nvSpPr>
        <p:spPr bwMode="auto">
          <a:xfrm rot="21339101">
            <a:off x="4639762" y="2358802"/>
            <a:ext cx="2232248" cy="1872208"/>
          </a:xfrm>
          <a:prstGeom prst="heart">
            <a:avLst/>
          </a:prstGeom>
          <a:solidFill>
            <a:srgbClr val="D2472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ru-RU"/>
          </a:p>
        </p:txBody>
      </p:sp>
      <p:sp>
        <p:nvSpPr>
          <p:cNvPr id="11" name="Сердце 10"/>
          <p:cNvSpPr/>
          <p:nvPr/>
        </p:nvSpPr>
        <p:spPr bwMode="auto">
          <a:xfrm rot="1851199">
            <a:off x="6190266" y="3724904"/>
            <a:ext cx="2232248" cy="1872208"/>
          </a:xfrm>
          <a:prstGeom prst="heart">
            <a:avLst/>
          </a:prstGeom>
          <a:solidFill>
            <a:srgbClr val="D2472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ru-RU"/>
          </a:p>
        </p:txBody>
      </p:sp>
      <p:sp>
        <p:nvSpPr>
          <p:cNvPr id="12" name="Сердце 11"/>
          <p:cNvSpPr/>
          <p:nvPr/>
        </p:nvSpPr>
        <p:spPr bwMode="auto">
          <a:xfrm rot="195833">
            <a:off x="4623486" y="3995083"/>
            <a:ext cx="2232248" cy="1872208"/>
          </a:xfrm>
          <a:prstGeom prst="heart">
            <a:avLst/>
          </a:prstGeom>
          <a:solidFill>
            <a:srgbClr val="D2472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1196752"/>
            <a:ext cx="7632848" cy="1736646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457200" algn="just"/>
            <a:r>
              <a:rPr lang="uk-UA" sz="2400" b="1" i="1" dirty="0" smtClean="0">
                <a:solidFill>
                  <a:srgbClr val="FFFF00"/>
                </a:solidFill>
              </a:rPr>
              <a:t>Розгалуження</a:t>
            </a:r>
            <a:r>
              <a:rPr lang="uk-UA" sz="2400" b="1" i="1" dirty="0" smtClean="0"/>
              <a:t> — це фрагмент алгоритму, який містить </a:t>
            </a:r>
            <a:r>
              <a:rPr lang="uk-UA" sz="2400" b="1" i="1" dirty="0" smtClean="0">
                <a:solidFill>
                  <a:srgbClr val="FFFF00"/>
                </a:solidFill>
              </a:rPr>
              <a:t>команду перевірки умови</a:t>
            </a:r>
            <a:r>
              <a:rPr lang="uk-UA" sz="2400" b="1" i="1" dirty="0" smtClean="0"/>
              <a:t>. Під час </a:t>
            </a:r>
            <a:r>
              <a:rPr lang="uk-UA" sz="2400" b="1" i="1" dirty="0" err="1" smtClean="0"/>
              <a:t>кожмого</a:t>
            </a:r>
            <a:r>
              <a:rPr lang="uk-UA" sz="2400" b="1" i="1" dirty="0" smtClean="0"/>
              <a:t> виконання цього фрагмента деякі його</a:t>
            </a:r>
            <a:endParaRPr lang="uk-UA" sz="2400" b="1" i="1" dirty="0"/>
          </a:p>
        </p:txBody>
      </p:sp>
      <p:pic>
        <p:nvPicPr>
          <p:cNvPr id="8" name="Picture 2" descr="alert, attention, danger, error, exclamation, hanger, message, problem, warning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440" y="1235044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planning, project plan, scheme, workflow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7191" y="3212976"/>
            <a:ext cx="302433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491880" y="3016740"/>
            <a:ext cx="5544616" cy="2962513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uk-UA" sz="2400" b="1" i="1" dirty="0"/>
              <a:t>команди будуть виконуватися, причому кожна по одному разу, а деякі — виконуватися не будуть. Це залежить від результату виконання команди перевірки умови.</a:t>
            </a:r>
          </a:p>
        </p:txBody>
      </p:sp>
    </p:spTree>
    <p:extLst>
      <p:ext uri="{BB962C8B-B14F-4D97-AF65-F5344CB8AC3E}">
        <p14:creationId xmlns:p14="http://schemas.microsoft.com/office/powerpoint/2010/main" xmlns="" val="653151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theme/theme1.xml><?xml version="1.0" encoding="utf-8"?>
<a:theme xmlns:a="http://schemas.openxmlformats.org/drawingml/2006/main" name="7-ryvk">
  <a:themeElements>
    <a:clrScheme name="Другая 30">
      <a:dk1>
        <a:srgbClr val="00843C"/>
      </a:dk1>
      <a:lt1>
        <a:srgbClr val="FFFFFF"/>
      </a:lt1>
      <a:dk2>
        <a:srgbClr val="B2B2B2"/>
      </a:dk2>
      <a:lt2>
        <a:srgbClr val="B2B2B2"/>
      </a:lt2>
      <a:accent1>
        <a:srgbClr val="35C9C2"/>
      </a:accent1>
      <a:accent2>
        <a:srgbClr val="398AC7"/>
      </a:accent2>
      <a:accent3>
        <a:srgbClr val="091B2D"/>
      </a:accent3>
      <a:accent4>
        <a:srgbClr val="4D6900"/>
      </a:accent4>
      <a:accent5>
        <a:srgbClr val="7030A0"/>
      </a:accent5>
      <a:accent6>
        <a:srgbClr val="00B050"/>
      </a:accent6>
      <a:hlink>
        <a:srgbClr val="8BBC00"/>
      </a:hlink>
      <a:folHlink>
        <a:srgbClr val="6D50CA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none" anchor="ctr"/>
      <a:lstStyle>
        <a:defPPr>
          <a:defRPr/>
        </a:defPPr>
      </a:lstStyle>
    </a:spDef>
  </a:objectDefaults>
  <a:extraClrSchemeLst>
    <a:extraClrScheme>
      <a:clrScheme name="sample 1">
        <a:dk1>
          <a:srgbClr val="000000"/>
        </a:dk1>
        <a:lt1>
          <a:srgbClr val="FFFFFF"/>
        </a:lt1>
        <a:dk2>
          <a:srgbClr val="1640B6"/>
        </a:dk2>
        <a:lt2>
          <a:srgbClr val="B2B2B2"/>
        </a:lt2>
        <a:accent1>
          <a:srgbClr val="48BDEC"/>
        </a:accent1>
        <a:accent2>
          <a:srgbClr val="E68402"/>
        </a:accent2>
        <a:accent3>
          <a:srgbClr val="FFFFFF"/>
        </a:accent3>
        <a:accent4>
          <a:srgbClr val="000000"/>
        </a:accent4>
        <a:accent5>
          <a:srgbClr val="B1DBF4"/>
        </a:accent5>
        <a:accent6>
          <a:srgbClr val="D07702"/>
        </a:accent6>
        <a:hlink>
          <a:srgbClr val="339966"/>
        </a:hlink>
        <a:folHlink>
          <a:srgbClr val="7E88E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9426B"/>
        </a:dk1>
        <a:lt1>
          <a:srgbClr val="FFFFFF"/>
        </a:lt1>
        <a:dk2>
          <a:srgbClr val="008080"/>
        </a:dk2>
        <a:lt2>
          <a:srgbClr val="B2B2B2"/>
        </a:lt2>
        <a:accent1>
          <a:srgbClr val="35C9C2"/>
        </a:accent1>
        <a:accent2>
          <a:srgbClr val="398AC7"/>
        </a:accent2>
        <a:accent3>
          <a:srgbClr val="FFFFFF"/>
        </a:accent3>
        <a:accent4>
          <a:srgbClr val="14375A"/>
        </a:accent4>
        <a:accent5>
          <a:srgbClr val="AEE1DD"/>
        </a:accent5>
        <a:accent6>
          <a:srgbClr val="337DB4"/>
        </a:accent6>
        <a:hlink>
          <a:srgbClr val="8BBC00"/>
        </a:hlink>
        <a:folHlink>
          <a:srgbClr val="6D50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25095D"/>
        </a:dk1>
        <a:lt1>
          <a:srgbClr val="FFFFFF"/>
        </a:lt1>
        <a:dk2>
          <a:srgbClr val="235752"/>
        </a:dk2>
        <a:lt2>
          <a:srgbClr val="B2B2B2"/>
        </a:lt2>
        <a:accent1>
          <a:srgbClr val="DAAF34"/>
        </a:accent1>
        <a:accent2>
          <a:srgbClr val="6F9A3C"/>
        </a:accent2>
        <a:accent3>
          <a:srgbClr val="FFFFFF"/>
        </a:accent3>
        <a:accent4>
          <a:srgbClr val="1E064E"/>
        </a:accent4>
        <a:accent5>
          <a:srgbClr val="EAD4AE"/>
        </a:accent5>
        <a:accent6>
          <a:srgbClr val="648B35"/>
        </a:accent6>
        <a:hlink>
          <a:srgbClr val="8DAED9"/>
        </a:hlink>
        <a:folHlink>
          <a:srgbClr val="A8CB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4F4F4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7-ryvk</Template>
  <TotalTime>82214</TotalTime>
  <Words>370</Words>
  <Application>Microsoft Office PowerPoint</Application>
  <PresentationFormat>Экран (4:3)</PresentationFormat>
  <Paragraphs>76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7-ryvk</vt:lpstr>
      <vt:lpstr>Складання та виконання алгоритмів з  розгалуженням у середовищі Scratch</vt:lpstr>
      <vt:lpstr>Слайд 2</vt:lpstr>
      <vt:lpstr>Гра “Лото”</vt:lpstr>
      <vt:lpstr>Слайд 4</vt:lpstr>
      <vt:lpstr>Слайд 5</vt:lpstr>
      <vt:lpstr>Висловлювання</vt:lpstr>
      <vt:lpstr>Слайд 7</vt:lpstr>
      <vt:lpstr>Завдання 1 (с. 69)</vt:lpstr>
      <vt:lpstr>Слайд 9</vt:lpstr>
      <vt:lpstr>Повне розгалуження</vt:lpstr>
      <vt:lpstr>Неповне розгалуження</vt:lpstr>
      <vt:lpstr>Запуск програми Scratch</vt:lpstr>
      <vt:lpstr>Вікно програми Scratch</vt:lpstr>
      <vt:lpstr>Як у середовищі Скретч описати алгоритми з повним та неповним розгалуженням?</vt:lpstr>
      <vt:lpstr>Як у середовищі Скретч описати алгоритми з повним та неповним розгалуженням?</vt:lpstr>
      <vt:lpstr>Завдання 2 (с.69)</vt:lpstr>
      <vt:lpstr>Працюємо за комп’ютером</vt:lpstr>
      <vt:lpstr>Виконайте вправи для очей</vt:lpstr>
      <vt:lpstr>Працюємо за комп’ютером</vt:lpstr>
      <vt:lpstr>   НВК “ЗОШ І-ІІІ ступеня – дитячий садок” с. Гута  Сертифікат знавця алгоритмів з розгалуженням   отримує учен__ 7-Б класу _____________________     Вчитель інформатики ______ Валентина Безносюк  14.02.2019  </vt:lpstr>
      <vt:lpstr>Домашнє завдання</vt:lpstr>
      <vt:lpstr>Дякую за увагу!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prezentacion</dc:title>
  <dc:creator>vchytel-inf</dc:creator>
  <cp:lastModifiedBy>Admin</cp:lastModifiedBy>
  <cp:revision>1838</cp:revision>
  <dcterms:created xsi:type="dcterms:W3CDTF">2013-09-01T18:00:33Z</dcterms:created>
  <dcterms:modified xsi:type="dcterms:W3CDTF">2019-02-13T21:55:30Z</dcterms:modified>
</cp:coreProperties>
</file>