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3300"/>
    <a:srgbClr val="6600C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AA104-FDA8-4892-A039-2CC53BABDCF9}" type="datetimeFigureOut">
              <a:rPr lang="ru-RU" smtClean="0"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F7F0-0B44-4E4E-B436-7DE5A4E0E6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8837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AA104-FDA8-4892-A039-2CC53BABDCF9}" type="datetimeFigureOut">
              <a:rPr lang="ru-RU" smtClean="0"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F7F0-0B44-4E4E-B436-7DE5A4E0E6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67901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AA104-FDA8-4892-A039-2CC53BABDCF9}" type="datetimeFigureOut">
              <a:rPr lang="ru-RU" smtClean="0"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F7F0-0B44-4E4E-B436-7DE5A4E0E6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2267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AA104-FDA8-4892-A039-2CC53BABDCF9}" type="datetimeFigureOut">
              <a:rPr lang="ru-RU" smtClean="0"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F7F0-0B44-4E4E-B436-7DE5A4E0E6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53808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AA104-FDA8-4892-A039-2CC53BABDCF9}" type="datetimeFigureOut">
              <a:rPr lang="ru-RU" smtClean="0"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F7F0-0B44-4E4E-B436-7DE5A4E0E6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4655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AA104-FDA8-4892-A039-2CC53BABDCF9}" type="datetimeFigureOut">
              <a:rPr lang="ru-RU" smtClean="0"/>
              <a:t>19.12.2018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F7F0-0B44-4E4E-B436-7DE5A4E0E6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2326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AA104-FDA8-4892-A039-2CC53BABDCF9}" type="datetimeFigureOut">
              <a:rPr lang="ru-RU" smtClean="0"/>
              <a:t>19.12.2018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F7F0-0B44-4E4E-B436-7DE5A4E0E6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0161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AA104-FDA8-4892-A039-2CC53BABDCF9}" type="datetimeFigureOut">
              <a:rPr lang="ru-RU" smtClean="0"/>
              <a:t>19.12.2018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F7F0-0B44-4E4E-B436-7DE5A4E0E6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86427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AA104-FDA8-4892-A039-2CC53BABDCF9}" type="datetimeFigureOut">
              <a:rPr lang="ru-RU" smtClean="0"/>
              <a:t>19.12.2018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F7F0-0B44-4E4E-B436-7DE5A4E0E6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865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AA104-FDA8-4892-A039-2CC53BABDCF9}" type="datetimeFigureOut">
              <a:rPr lang="ru-RU" smtClean="0"/>
              <a:t>19.12.2018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F7F0-0B44-4E4E-B436-7DE5A4E0E6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6334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AA104-FDA8-4892-A039-2CC53BABDCF9}" type="datetimeFigureOut">
              <a:rPr lang="ru-RU" smtClean="0"/>
              <a:t>19.12.2018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F7F0-0B44-4E4E-B436-7DE5A4E0E6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6458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DAA104-FDA8-4892-A039-2CC53BABDCF9}" type="datetimeFigureOut">
              <a:rPr lang="ru-RU" smtClean="0"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1AF7F0-0B44-4E4E-B436-7DE5A4E0E6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9606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5.jpe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uk-UA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  </a:t>
            </a:r>
            <a:br>
              <a:rPr lang="ru-RU" dirty="0"/>
            </a:br>
            <a:r>
              <a:rPr lang="ru-RU" dirty="0"/>
              <a:t>  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320728"/>
            <a:ext cx="82089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i="1" dirty="0">
                <a:solidFill>
                  <a:srgbClr val="FF0000"/>
                </a:solidFill>
              </a:rPr>
              <a:t>Holidays and traditions</a:t>
            </a:r>
            <a:endParaRPr lang="ru-RU" sz="6600" dirty="0">
              <a:solidFill>
                <a:srgbClr val="FF0000"/>
              </a:solidFill>
            </a:endParaRPr>
          </a:p>
          <a:p>
            <a:r>
              <a:rPr lang="uk-UA" dirty="0"/>
              <a:t> 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652" y="1311446"/>
            <a:ext cx="8471804" cy="4632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E:\все сохраненное с раб.стола\работа\для класного кер\клипарты\42544474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21951">
            <a:off x="107504" y="1243620"/>
            <a:ext cx="1536589" cy="1536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E:\все сохраненное с раб.стола\работа\для класного кер\клипарты\42544474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21554">
            <a:off x="7252328" y="1256883"/>
            <a:ext cx="1536589" cy="1536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все сохраненное с раб.стола\работа\для класного кер\клипарты\46029487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910" y="4869160"/>
            <a:ext cx="1379984" cy="1379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E:\все сохраненное с раб.стола\работа\для класного кер\клипарты\1419240515_kk5dlzxiiv13atc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652" y="3019099"/>
            <a:ext cx="1547242" cy="154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E:\все сохраненное с раб.стола\работа\для класного кер\клипарты\93383377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268014"/>
            <a:ext cx="1528700" cy="2408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Картинки по запросу свято макыв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852936"/>
            <a:ext cx="1245888" cy="1245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3289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Результат пошуку зображень за запитом &quot;трилистник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4" name="Picture 6" descr="Результат пошуку зображень за запитом &quot;трилистник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9134" y="2996952"/>
            <a:ext cx="5619750" cy="3238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488221" y="215116"/>
            <a:ext cx="469654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800" dirty="0" smtClean="0">
                <a:solidFill>
                  <a:srgbClr val="FF0000"/>
                </a:solidFill>
              </a:rPr>
              <a:t>Shamrock</a:t>
            </a:r>
            <a:endParaRPr lang="ru-RU" sz="8800" dirty="0">
              <a:solidFill>
                <a:srgbClr val="FF0000"/>
              </a:solidFill>
            </a:endParaRPr>
          </a:p>
        </p:txBody>
      </p:sp>
      <p:pic>
        <p:nvPicPr>
          <p:cNvPr id="7176" name="Picture 8" descr="Результат пошуку зображень за запитом &quot;трилистник символ ирландии&quot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30" y="492460"/>
            <a:ext cx="3058485" cy="2295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877462" y="1640433"/>
            <a:ext cx="391806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dirty="0" err="1" smtClean="0"/>
              <a:t>трилистник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652014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Результат пошуку зображень за запитом &quot;символ англии цветок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38004"/>
            <a:ext cx="3333750" cy="2257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Результат пошуку зображень за запитом &quot;символ англии цветок&quot;"/>
          <p:cNvSpPr>
            <a:spLocks noChangeAspect="1" noChangeArrowheads="1"/>
          </p:cNvSpPr>
          <p:nvPr/>
        </p:nvSpPr>
        <p:spPr bwMode="auto">
          <a:xfrm>
            <a:off x="155575" y="-2514600"/>
            <a:ext cx="6991350" cy="5248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4" name="Picture 8" descr="Результат пошуку зображень за запитом &quot;символи англії квіти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695430"/>
            <a:ext cx="2993870" cy="2993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283968" y="620688"/>
            <a:ext cx="34563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 smtClean="0">
                <a:solidFill>
                  <a:srgbClr val="FF0000"/>
                </a:solidFill>
              </a:rPr>
              <a:t>Rose</a:t>
            </a:r>
            <a:endParaRPr lang="ru-RU" sz="8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63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54448" y="131148"/>
            <a:ext cx="625164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dirty="0">
                <a:solidFill>
                  <a:srgbClr val="FF0000"/>
                </a:solidFill>
              </a:rPr>
              <a:t>7 of January</a:t>
            </a:r>
            <a:endParaRPr lang="ru-RU" sz="9600" dirty="0">
              <a:solidFill>
                <a:srgbClr val="FF0000"/>
              </a:solidFill>
            </a:endParaRPr>
          </a:p>
        </p:txBody>
      </p:sp>
      <p:pic>
        <p:nvPicPr>
          <p:cNvPr id="10242" name="Picture 2" descr="Результат пошуку зображень за запитом &quot;різдво в англії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344" y="1700808"/>
            <a:ext cx="7095856" cy="4769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5921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60764" y="1110806"/>
            <a:ext cx="299575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800" dirty="0" smtClean="0">
                <a:solidFill>
                  <a:srgbClr val="FF0000"/>
                </a:solidFill>
              </a:rPr>
              <a:t>Carols</a:t>
            </a:r>
            <a:endParaRPr lang="ru-RU" sz="8800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 rot="19237996">
            <a:off x="-263728" y="4362596"/>
            <a:ext cx="4142416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dirty="0">
                <a:solidFill>
                  <a:srgbClr val="FF0000"/>
                </a:solidFill>
              </a:rPr>
              <a:t>колядки</a:t>
            </a:r>
          </a:p>
        </p:txBody>
      </p:sp>
      <p:pic>
        <p:nvPicPr>
          <p:cNvPr id="11266" name="Picture 2" descr="Результат пошуку зображень за запитом &quot;колядки в англии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226" y="116632"/>
            <a:ext cx="4705417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Результат пошуку зображень за запитом &quot;колядки в англии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212976"/>
            <a:ext cx="5632756" cy="3411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175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Результат пошуку зображень за запитом &quot;святий валентин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554263"/>
            <a:ext cx="3305175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Результат пошуку зображень за запитом &quot;рим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1713" y="152956"/>
            <a:ext cx="4330767" cy="6063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1115616" y="764704"/>
            <a:ext cx="216726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6553" y="152956"/>
            <a:ext cx="327878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 smtClean="0">
                <a:solidFill>
                  <a:srgbClr val="FF0000"/>
                </a:solidFill>
              </a:rPr>
              <a:t>In Rome</a:t>
            </a:r>
            <a:endParaRPr lang="ru-RU" sz="72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15616" y="1353285"/>
            <a:ext cx="2520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dirty="0" smtClean="0"/>
              <a:t>В Римі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306870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76672"/>
            <a:ext cx="820891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914400">
              <a:buAutoNum type="arabicPeriod"/>
            </a:pPr>
            <a:r>
              <a:rPr lang="en-US" sz="5400" dirty="0"/>
              <a:t>  </a:t>
            </a:r>
            <a:r>
              <a:rPr lang="uk-UA" sz="5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Що зазвичай діти кричать на </a:t>
            </a:r>
            <a:r>
              <a:rPr lang="uk-UA" sz="54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Хеловін</a:t>
            </a:r>
            <a:r>
              <a:rPr lang="ru-RU" sz="5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?</a:t>
            </a:r>
            <a:r>
              <a:rPr lang="en-US" sz="5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 </a:t>
            </a:r>
            <a:endParaRPr lang="en-US" sz="54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endParaRPr lang="ru-RU" sz="5400" dirty="0"/>
          </a:p>
          <a:p>
            <a:r>
              <a:rPr lang="en-US" sz="5400" dirty="0"/>
              <a:t>a)         </a:t>
            </a:r>
            <a:r>
              <a:rPr lang="en-US" sz="5400" dirty="0" smtClean="0"/>
              <a:t>“sing </a:t>
            </a:r>
            <a:r>
              <a:rPr lang="en-US" sz="5400" dirty="0"/>
              <a:t>or dance”</a:t>
            </a:r>
            <a:endParaRPr lang="ru-RU" sz="5400" dirty="0"/>
          </a:p>
          <a:p>
            <a:r>
              <a:rPr lang="en-US" sz="5400" dirty="0"/>
              <a:t>b)       “trick or treat” </a:t>
            </a:r>
            <a:endParaRPr lang="ru-RU" sz="5400" dirty="0"/>
          </a:p>
          <a:p>
            <a:r>
              <a:rPr lang="en-US" sz="5400" dirty="0"/>
              <a:t>c)         “cry or laugh”</a:t>
            </a:r>
            <a:endParaRPr lang="ru-RU" sz="5400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9820" y="4660220"/>
            <a:ext cx="1944216" cy="1778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3925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855735"/>
            <a:ext cx="4910028" cy="4750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9592" y="367515"/>
            <a:ext cx="734481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dirty="0"/>
              <a:t>“trick or treat”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2151911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76672"/>
            <a:ext cx="85689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800" dirty="0"/>
              <a:t>2.</a:t>
            </a:r>
            <a:r>
              <a:rPr lang="en-US" sz="4800" dirty="0"/>
              <a:t>       </a:t>
            </a:r>
            <a:r>
              <a:rPr lang="uk-UA" sz="4800" dirty="0"/>
              <a:t>Яке свято святкують 5 листопада у В</a:t>
            </a:r>
            <a:r>
              <a:rPr lang="ru-RU" sz="4800" dirty="0" err="1"/>
              <a:t>еликобританії</a:t>
            </a:r>
            <a:r>
              <a:rPr lang="uk-UA" sz="4800" dirty="0" smtClean="0"/>
              <a:t>?</a:t>
            </a:r>
            <a:endParaRPr lang="en-US" sz="4800" dirty="0" smtClean="0"/>
          </a:p>
          <a:p>
            <a:endParaRPr lang="ru-RU" sz="4800" dirty="0">
              <a:solidFill>
                <a:srgbClr val="FF0000"/>
              </a:solidFill>
            </a:endParaRPr>
          </a:p>
          <a:p>
            <a:r>
              <a:rPr lang="en-US" sz="4800" dirty="0">
                <a:solidFill>
                  <a:srgbClr val="FF0000"/>
                </a:solidFill>
              </a:rPr>
              <a:t>a)         Easter </a:t>
            </a:r>
            <a:endParaRPr lang="ru-RU" sz="4800" dirty="0">
              <a:solidFill>
                <a:srgbClr val="FF0000"/>
              </a:solidFill>
            </a:endParaRPr>
          </a:p>
          <a:p>
            <a:r>
              <a:rPr lang="en-US" sz="4800" dirty="0">
                <a:solidFill>
                  <a:srgbClr val="FF0000"/>
                </a:solidFill>
              </a:rPr>
              <a:t>b)         Guy Fawkes Day </a:t>
            </a:r>
            <a:endParaRPr lang="ru-RU" sz="4800" dirty="0">
              <a:solidFill>
                <a:srgbClr val="FF0000"/>
              </a:solidFill>
            </a:endParaRPr>
          </a:p>
          <a:p>
            <a:r>
              <a:rPr lang="en-US" sz="4800" dirty="0">
                <a:solidFill>
                  <a:srgbClr val="FF0000"/>
                </a:solidFill>
              </a:rPr>
              <a:t>c)         Halloween</a:t>
            </a:r>
            <a:endParaRPr lang="ru-RU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338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404664"/>
            <a:ext cx="575580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 </a:t>
            </a:r>
            <a:r>
              <a:rPr lang="en-US" sz="6600" dirty="0"/>
              <a:t>Guy Fawkes Day</a:t>
            </a:r>
            <a:endParaRPr lang="ru-RU" sz="660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772816"/>
            <a:ext cx="6715125" cy="463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26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8640"/>
            <a:ext cx="835292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000" dirty="0">
                <a:solidFill>
                  <a:schemeClr val="accent3">
                    <a:lumMod val="75000"/>
                  </a:schemeClr>
                </a:solidFill>
              </a:rPr>
              <a:t>3. Коли святкують </a:t>
            </a:r>
            <a:r>
              <a:rPr lang="uk-UA" sz="6000" dirty="0" err="1">
                <a:solidFill>
                  <a:schemeClr val="accent3">
                    <a:lumMod val="75000"/>
                  </a:schemeClr>
                </a:solidFill>
              </a:rPr>
              <a:t>Хеловін</a:t>
            </a:r>
            <a:r>
              <a:rPr lang="en-US" sz="6000" dirty="0" smtClean="0">
                <a:solidFill>
                  <a:schemeClr val="accent3">
                    <a:lumMod val="75000"/>
                  </a:schemeClr>
                </a:solidFill>
              </a:rPr>
              <a:t>?</a:t>
            </a:r>
          </a:p>
          <a:p>
            <a:endParaRPr lang="ru-RU" sz="6000" dirty="0"/>
          </a:p>
          <a:p>
            <a:r>
              <a:rPr lang="en-US" sz="6000" dirty="0"/>
              <a:t>a) </a:t>
            </a:r>
            <a:r>
              <a:rPr lang="uk-UA" sz="6000" dirty="0"/>
              <a:t>  </a:t>
            </a:r>
            <a:r>
              <a:rPr lang="en-US" sz="6000" dirty="0"/>
              <a:t>on 31</a:t>
            </a:r>
            <a:r>
              <a:rPr lang="en-US" sz="6000" baseline="30000" dirty="0"/>
              <a:t>st</a:t>
            </a:r>
            <a:r>
              <a:rPr lang="en-US" sz="6000" dirty="0"/>
              <a:t> </a:t>
            </a:r>
            <a:r>
              <a:rPr lang="en-US" sz="6000" dirty="0" smtClean="0"/>
              <a:t>of October</a:t>
            </a:r>
            <a:r>
              <a:rPr lang="en-US" sz="6000" dirty="0"/>
              <a:t> </a:t>
            </a:r>
            <a:endParaRPr lang="ru-RU" sz="6000" dirty="0"/>
          </a:p>
          <a:p>
            <a:r>
              <a:rPr lang="en-US" sz="6000" dirty="0"/>
              <a:t>b)</a:t>
            </a:r>
            <a:r>
              <a:rPr lang="uk-UA" sz="6000" dirty="0"/>
              <a:t>   </a:t>
            </a:r>
            <a:r>
              <a:rPr lang="en-US" sz="6000" dirty="0"/>
              <a:t>on 31</a:t>
            </a:r>
            <a:r>
              <a:rPr lang="en-US" sz="6000" baseline="30000" dirty="0"/>
              <a:t>st</a:t>
            </a:r>
            <a:r>
              <a:rPr lang="en-US" sz="6000" dirty="0"/>
              <a:t> </a:t>
            </a:r>
            <a:r>
              <a:rPr lang="en-US" sz="6000" dirty="0" smtClean="0"/>
              <a:t>of November</a:t>
            </a:r>
            <a:endParaRPr lang="ru-RU" sz="6000" dirty="0"/>
          </a:p>
          <a:p>
            <a:r>
              <a:rPr lang="en-US" sz="6000" dirty="0"/>
              <a:t>c)</a:t>
            </a:r>
            <a:r>
              <a:rPr lang="uk-UA" sz="6000" dirty="0"/>
              <a:t>   </a:t>
            </a:r>
            <a:r>
              <a:rPr lang="en-US" sz="6000" dirty="0"/>
              <a:t>on</a:t>
            </a:r>
            <a:r>
              <a:rPr lang="uk-UA" sz="6000" dirty="0"/>
              <a:t> 31</a:t>
            </a:r>
            <a:r>
              <a:rPr lang="en-US" sz="6000" baseline="30000" dirty="0" err="1"/>
              <a:t>st</a:t>
            </a:r>
            <a:r>
              <a:rPr lang="en-US" sz="6000" dirty="0"/>
              <a:t> </a:t>
            </a:r>
            <a:r>
              <a:rPr lang="en-US" sz="6000" dirty="0" smtClean="0"/>
              <a:t>of September</a:t>
            </a:r>
            <a:r>
              <a:rPr lang="en-US" sz="6000" dirty="0"/>
              <a:t> </a:t>
            </a:r>
            <a:endParaRPr lang="ru-RU" sz="6000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700808"/>
            <a:ext cx="1475921" cy="1412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0185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6993" y="5373216"/>
            <a:ext cx="388843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dirty="0">
                <a:solidFill>
                  <a:srgbClr val="FF0000"/>
                </a:solidFill>
              </a:rPr>
              <a:t>Daffodils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38190" y="652046"/>
            <a:ext cx="27137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TEAM 1</a:t>
            </a:r>
            <a:endParaRPr lang="ru-RU" sz="5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99755" y="683829"/>
            <a:ext cx="235410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TEAM 2</a:t>
            </a:r>
            <a:endParaRPr lang="ru-RU" sz="54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052" name="Picture 4" descr="https://img-fotki.yandex.ru/get/27/136487634.2cd/0_7ee59_4ccae220_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1760596"/>
            <a:ext cx="4762500" cy="3552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-fotki.yandex.ru/get/9667/981986.b8/0_96ae4_1660348f_ori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46263">
            <a:off x="5681849" y="1766769"/>
            <a:ext cx="3332933" cy="3540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10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2057400"/>
            <a:ext cx="28575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0" name="Picture 12" descr="https://img-fotki.yandex.ru/get/15/2449448.2e/0_10f3b6_c1240f0d_ori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1686" y="2348880"/>
            <a:ext cx="1856629" cy="274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436096" y="5250105"/>
            <a:ext cx="345638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800" dirty="0">
                <a:solidFill>
                  <a:srgbClr val="FF0000"/>
                </a:solidFill>
              </a:rPr>
              <a:t>Roses</a:t>
            </a:r>
            <a:endParaRPr lang="ru-RU" sz="8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084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260648"/>
            <a:ext cx="584923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>
                <a:solidFill>
                  <a:srgbClr val="C00000"/>
                </a:solidFill>
              </a:rPr>
              <a:t>on 31</a:t>
            </a:r>
            <a:r>
              <a:rPr lang="en-US" sz="6000" baseline="30000" dirty="0">
                <a:solidFill>
                  <a:srgbClr val="C00000"/>
                </a:solidFill>
              </a:rPr>
              <a:t>st</a:t>
            </a:r>
            <a:r>
              <a:rPr lang="en-US" sz="6000" dirty="0">
                <a:solidFill>
                  <a:srgbClr val="C00000"/>
                </a:solidFill>
              </a:rPr>
              <a:t> </a:t>
            </a:r>
            <a:r>
              <a:rPr lang="en-US" sz="6000" dirty="0" smtClean="0">
                <a:solidFill>
                  <a:srgbClr val="C00000"/>
                </a:solidFill>
              </a:rPr>
              <a:t>of October</a:t>
            </a:r>
            <a:endParaRPr lang="ru-RU" sz="6000" dirty="0">
              <a:solidFill>
                <a:srgbClr val="C00000"/>
              </a:solidFill>
            </a:endParaRPr>
          </a:p>
        </p:txBody>
      </p:sp>
      <p:pic>
        <p:nvPicPr>
          <p:cNvPr id="17410" name="Picture 2" descr="C:\Users\Олюська\Desktop\брейн ринг холидейс\для през\hel-v-nachal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55530"/>
            <a:ext cx="7054512" cy="4692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3155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842493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5400" dirty="0"/>
              <a:t>4.</a:t>
            </a:r>
            <a:r>
              <a:rPr lang="uk-UA" sz="5400" b="1" dirty="0"/>
              <a:t> </a:t>
            </a:r>
            <a:r>
              <a:rPr lang="uk-UA" sz="5400" dirty="0"/>
              <a:t>Що означає префікс</a:t>
            </a:r>
            <a:r>
              <a:rPr lang="uk-UA" sz="5400" b="1" dirty="0"/>
              <a:t> </a:t>
            </a:r>
            <a:r>
              <a:rPr lang="uk-UA" sz="5400" dirty="0"/>
              <a:t>"Мак"у шотландських прізвищах</a:t>
            </a:r>
            <a:r>
              <a:rPr lang="uk-UA" sz="5400" dirty="0" smtClean="0"/>
              <a:t>?</a:t>
            </a:r>
            <a:endParaRPr lang="en-US" sz="5400" dirty="0" smtClean="0"/>
          </a:p>
          <a:p>
            <a:endParaRPr lang="ru-RU" sz="5400" dirty="0"/>
          </a:p>
          <a:p>
            <a:r>
              <a:rPr lang="en-US" sz="6000" dirty="0"/>
              <a:t>a)</a:t>
            </a:r>
            <a:r>
              <a:rPr lang="uk-UA" sz="6000" dirty="0"/>
              <a:t>   </a:t>
            </a:r>
            <a:r>
              <a:rPr lang="uk-UA" sz="6000" dirty="0" err="1"/>
              <a:t>father</a:t>
            </a:r>
            <a:endParaRPr lang="ru-RU" sz="6000" dirty="0"/>
          </a:p>
          <a:p>
            <a:r>
              <a:rPr lang="en-US" sz="6000" dirty="0"/>
              <a:t>b)</a:t>
            </a:r>
            <a:r>
              <a:rPr lang="uk-UA" sz="6000" dirty="0"/>
              <a:t>  </a:t>
            </a:r>
            <a:r>
              <a:rPr lang="en-US" sz="6000" dirty="0"/>
              <a:t> son</a:t>
            </a:r>
            <a:endParaRPr lang="ru-RU" sz="6000" dirty="0"/>
          </a:p>
          <a:p>
            <a:r>
              <a:rPr lang="en-US" sz="6000" dirty="0"/>
              <a:t>c) </a:t>
            </a:r>
            <a:r>
              <a:rPr lang="uk-UA" sz="6000" dirty="0"/>
              <a:t>  </a:t>
            </a:r>
            <a:r>
              <a:rPr lang="en-US" sz="6000" dirty="0"/>
              <a:t>brother</a:t>
            </a:r>
            <a:endParaRPr lang="ru-RU" sz="6000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996" y="3353802"/>
            <a:ext cx="4286250" cy="283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47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620688"/>
            <a:ext cx="3607842" cy="5421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148064" y="2204864"/>
            <a:ext cx="381642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 smtClean="0"/>
              <a:t>A  son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val="1260307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76672"/>
            <a:ext cx="72008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800" dirty="0">
                <a:solidFill>
                  <a:schemeClr val="accent5">
                    <a:lumMod val="75000"/>
                  </a:schemeClr>
                </a:solidFill>
              </a:rPr>
              <a:t>5. Які два кольори є традиційними кольорами Різдва</a:t>
            </a:r>
            <a:r>
              <a:rPr lang="uk-UA" sz="4800" dirty="0" smtClean="0">
                <a:solidFill>
                  <a:schemeClr val="accent5">
                    <a:lumMod val="75000"/>
                  </a:schemeClr>
                </a:solidFill>
              </a:rPr>
              <a:t>?</a:t>
            </a:r>
            <a:endParaRPr lang="en-US" sz="4800" dirty="0" smtClean="0">
              <a:solidFill>
                <a:schemeClr val="accent5">
                  <a:lumMod val="75000"/>
                </a:schemeClr>
              </a:solidFill>
            </a:endParaRPr>
          </a:p>
          <a:p>
            <a:endParaRPr lang="en-US" sz="4800" dirty="0"/>
          </a:p>
          <a:p>
            <a:r>
              <a:rPr lang="en-US" sz="4800" dirty="0" smtClean="0"/>
              <a:t>a</a:t>
            </a:r>
            <a:r>
              <a:rPr lang="en-US" sz="4800" dirty="0"/>
              <a:t>)         blue and pink</a:t>
            </a:r>
            <a:endParaRPr lang="ru-RU" sz="4800" dirty="0"/>
          </a:p>
          <a:p>
            <a:r>
              <a:rPr lang="en-US" sz="4800" dirty="0"/>
              <a:t>b)        golden </a:t>
            </a:r>
            <a:r>
              <a:rPr lang="uk-UA" sz="4800" dirty="0" err="1"/>
              <a:t>and</a:t>
            </a:r>
            <a:r>
              <a:rPr lang="uk-UA" sz="4800" dirty="0"/>
              <a:t> </a:t>
            </a:r>
            <a:r>
              <a:rPr lang="uk-UA" sz="4800" dirty="0" err="1"/>
              <a:t>red</a:t>
            </a:r>
            <a:endParaRPr lang="ru-RU" sz="4800" dirty="0"/>
          </a:p>
          <a:p>
            <a:r>
              <a:rPr lang="en-US" sz="4800" dirty="0"/>
              <a:t>c)        red and green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651318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764704"/>
            <a:ext cx="712879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800" dirty="0"/>
              <a:t>red and green</a:t>
            </a:r>
            <a:endParaRPr lang="ru-RU" sz="8800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8648" y="2522153"/>
            <a:ext cx="2256656" cy="3348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556953"/>
            <a:ext cx="3118662" cy="3278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5843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0648"/>
            <a:ext cx="8568952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>
                <a:solidFill>
                  <a:srgbClr val="FF0000"/>
                </a:solidFill>
              </a:rPr>
              <a:t>6. </a:t>
            </a:r>
            <a:r>
              <a:rPr lang="ru-RU" sz="4800" dirty="0" err="1">
                <a:solidFill>
                  <a:srgbClr val="FF0000"/>
                </a:solidFill>
              </a:rPr>
              <a:t>Традиційна</a:t>
            </a:r>
            <a:r>
              <a:rPr lang="ru-RU" sz="4800" dirty="0">
                <a:solidFill>
                  <a:srgbClr val="FF0000"/>
                </a:solidFill>
              </a:rPr>
              <a:t> </a:t>
            </a:r>
            <a:r>
              <a:rPr lang="ru-RU" sz="4800" dirty="0" err="1">
                <a:solidFill>
                  <a:srgbClr val="FF0000"/>
                </a:solidFill>
              </a:rPr>
              <a:t>англійська</a:t>
            </a:r>
            <a:r>
              <a:rPr lang="ru-RU" sz="4800" dirty="0">
                <a:solidFill>
                  <a:srgbClr val="FF0000"/>
                </a:solidFill>
              </a:rPr>
              <a:t> </a:t>
            </a:r>
            <a:r>
              <a:rPr lang="ru-RU" sz="4800" dirty="0" err="1">
                <a:solidFill>
                  <a:srgbClr val="FF0000"/>
                </a:solidFill>
              </a:rPr>
              <a:t>їжа</a:t>
            </a:r>
            <a:r>
              <a:rPr lang="ru-RU" sz="4800" dirty="0">
                <a:solidFill>
                  <a:srgbClr val="FF0000"/>
                </a:solidFill>
              </a:rPr>
              <a:t> на </a:t>
            </a:r>
            <a:r>
              <a:rPr lang="ru-RU" sz="4800" dirty="0" err="1">
                <a:solidFill>
                  <a:srgbClr val="FF0000"/>
                </a:solidFill>
              </a:rPr>
              <a:t>Різдво</a:t>
            </a:r>
            <a:r>
              <a:rPr lang="ru-RU" sz="4800" dirty="0" smtClean="0">
                <a:solidFill>
                  <a:srgbClr val="FF0000"/>
                </a:solidFill>
              </a:rPr>
              <a:t>.</a:t>
            </a:r>
            <a:endParaRPr lang="en-US" sz="4800" dirty="0" smtClean="0">
              <a:solidFill>
                <a:srgbClr val="FF0000"/>
              </a:solidFill>
            </a:endParaRPr>
          </a:p>
          <a:p>
            <a:endParaRPr lang="ru-RU" sz="4800" dirty="0"/>
          </a:p>
          <a:p>
            <a:r>
              <a:rPr lang="en-US" sz="4400" dirty="0"/>
              <a:t>a) </a:t>
            </a:r>
            <a:r>
              <a:rPr lang="en-US" sz="4400" dirty="0" smtClean="0"/>
              <a:t>turkey</a:t>
            </a:r>
            <a:r>
              <a:rPr lang="en-US" sz="4400" dirty="0"/>
              <a:t>, vegetables and </a:t>
            </a:r>
            <a:r>
              <a:rPr lang="en-US" sz="4400" dirty="0" smtClean="0"/>
              <a:t> </a:t>
            </a:r>
            <a:r>
              <a:rPr lang="en-US" sz="4400" dirty="0"/>
              <a:t>pudding</a:t>
            </a:r>
            <a:endParaRPr lang="ru-RU" sz="4400" dirty="0"/>
          </a:p>
          <a:p>
            <a:r>
              <a:rPr lang="en-US" sz="4800" dirty="0" smtClean="0"/>
              <a:t>b</a:t>
            </a:r>
            <a:r>
              <a:rPr lang="en-US" sz="4800" dirty="0"/>
              <a:t>) </a:t>
            </a:r>
            <a:r>
              <a:rPr lang="en-US" sz="4800" dirty="0" smtClean="0"/>
              <a:t>turkey</a:t>
            </a:r>
            <a:r>
              <a:rPr lang="en-US" sz="4800" dirty="0"/>
              <a:t>, fruit and cake</a:t>
            </a:r>
            <a:endParaRPr lang="ru-RU" sz="4800" dirty="0"/>
          </a:p>
          <a:p>
            <a:r>
              <a:rPr lang="en-US" sz="4800" dirty="0"/>
              <a:t>c) </a:t>
            </a:r>
            <a:r>
              <a:rPr lang="en-US" sz="4800" dirty="0" smtClean="0"/>
              <a:t>fish</a:t>
            </a:r>
            <a:r>
              <a:rPr lang="en-US" sz="4800" dirty="0"/>
              <a:t>, candies and pudding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945994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19582"/>
            <a:ext cx="82089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dirty="0" smtClean="0"/>
              <a:t>Turkey</a:t>
            </a:r>
            <a:r>
              <a:rPr lang="en-US" sz="4800" dirty="0"/>
              <a:t>, vegetables and  pudding</a:t>
            </a:r>
            <a:endParaRPr lang="ru-RU" sz="4800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628800"/>
            <a:ext cx="3312368" cy="2285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628800"/>
            <a:ext cx="3168352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8" name="Picture 4" descr="C:\Users\Олюська\Desktop\брейн ринг холидейс\для през\10218265-shutterstock_270889043-650-e0f420a320-148465251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8106" y="4025489"/>
            <a:ext cx="3636102" cy="2422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6884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7565" y="1196752"/>
            <a:ext cx="813690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>
                <a:solidFill>
                  <a:schemeClr val="tx2">
                    <a:lumMod val="75000"/>
                  </a:schemeClr>
                </a:solidFill>
              </a:rPr>
              <a:t>7. </a:t>
            </a:r>
            <a:r>
              <a:rPr lang="uk-UA" sz="4400" dirty="0">
                <a:solidFill>
                  <a:schemeClr val="tx2">
                    <a:lumMod val="75000"/>
                  </a:schemeClr>
                </a:solidFill>
              </a:rPr>
              <a:t>Що відбувається о 3 годині для на Різдво у Великобританії</a:t>
            </a:r>
            <a:r>
              <a:rPr lang="uk-UA" sz="4400" dirty="0" smtClean="0">
                <a:solidFill>
                  <a:schemeClr val="tx2">
                    <a:lumMod val="75000"/>
                  </a:schemeClr>
                </a:solidFill>
              </a:rPr>
              <a:t>?</a:t>
            </a:r>
            <a:endParaRPr lang="en-US" sz="4400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4400" dirty="0"/>
          </a:p>
          <a:p>
            <a:r>
              <a:rPr lang="uk-UA" sz="4400" dirty="0"/>
              <a:t>a)</a:t>
            </a:r>
            <a:r>
              <a:rPr lang="en-US" sz="4400" dirty="0"/>
              <a:t> </a:t>
            </a:r>
            <a:r>
              <a:rPr lang="en-US" sz="4400" dirty="0" smtClean="0"/>
              <a:t>Queen </a:t>
            </a:r>
            <a:r>
              <a:rPr lang="en-US" sz="4400" dirty="0"/>
              <a:t>congratulates the people</a:t>
            </a:r>
            <a:endParaRPr lang="ru-RU" sz="4400" dirty="0"/>
          </a:p>
          <a:p>
            <a:r>
              <a:rPr lang="en-US" sz="4400" dirty="0"/>
              <a:t>b) </a:t>
            </a:r>
            <a:r>
              <a:rPr lang="en-US" sz="4400" dirty="0" smtClean="0"/>
              <a:t>Santa </a:t>
            </a:r>
            <a:r>
              <a:rPr lang="en-US" sz="4400" dirty="0"/>
              <a:t>Claus comes</a:t>
            </a:r>
            <a:endParaRPr lang="ru-RU" sz="4400" dirty="0"/>
          </a:p>
          <a:p>
            <a:r>
              <a:rPr lang="en-US" sz="4400" dirty="0"/>
              <a:t>c) </a:t>
            </a:r>
            <a:r>
              <a:rPr lang="en-US" sz="4400" dirty="0" smtClean="0"/>
              <a:t>Children </a:t>
            </a:r>
            <a:r>
              <a:rPr lang="en-US" sz="4400" dirty="0"/>
              <a:t>sing carols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535738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76672"/>
            <a:ext cx="799288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dirty="0" smtClean="0"/>
              <a:t>      </a:t>
            </a:r>
            <a:r>
              <a:rPr lang="en-US" sz="4400" dirty="0">
                <a:solidFill>
                  <a:srgbClr val="FF0066"/>
                </a:solidFill>
              </a:rPr>
              <a:t>Queen congratulates the </a:t>
            </a:r>
            <a:r>
              <a:rPr lang="en-US" sz="4400" dirty="0" smtClean="0">
                <a:solidFill>
                  <a:srgbClr val="FF0066"/>
                </a:solidFill>
              </a:rPr>
              <a:t>people</a:t>
            </a:r>
            <a:endParaRPr lang="ru-RU" sz="4400" dirty="0">
              <a:solidFill>
                <a:srgbClr val="FF0066"/>
              </a:solidFill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988840"/>
            <a:ext cx="6096000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7763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76672"/>
            <a:ext cx="820891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>
                <a:solidFill>
                  <a:srgbClr val="6600CC"/>
                </a:solidFill>
              </a:rPr>
              <a:t>8. </a:t>
            </a:r>
            <a:r>
              <a:rPr lang="uk-UA" sz="4800" dirty="0">
                <a:solidFill>
                  <a:srgbClr val="6600CC"/>
                </a:solidFill>
              </a:rPr>
              <a:t>Яке свято ми не святкуємо в Україні</a:t>
            </a:r>
            <a:r>
              <a:rPr lang="uk-UA" sz="4800" dirty="0" smtClean="0">
                <a:solidFill>
                  <a:srgbClr val="6600CC"/>
                </a:solidFill>
              </a:rPr>
              <a:t>?</a:t>
            </a:r>
            <a:endParaRPr lang="en-US" sz="4800" dirty="0" smtClean="0">
              <a:solidFill>
                <a:srgbClr val="6600CC"/>
              </a:solidFill>
            </a:endParaRPr>
          </a:p>
          <a:p>
            <a:endParaRPr lang="ru-RU" sz="4800" dirty="0"/>
          </a:p>
          <a:p>
            <a:r>
              <a:rPr lang="en-US" sz="4800" dirty="0"/>
              <a:t>a)         Easter</a:t>
            </a:r>
            <a:endParaRPr lang="ru-RU" sz="4800" dirty="0"/>
          </a:p>
          <a:p>
            <a:r>
              <a:rPr lang="en-US" sz="4800" dirty="0"/>
              <a:t>b)         St. Patrick's Day</a:t>
            </a:r>
            <a:endParaRPr lang="ru-RU" sz="4800" dirty="0"/>
          </a:p>
          <a:p>
            <a:r>
              <a:rPr lang="en-US" sz="4800" dirty="0"/>
              <a:t>c)         </a:t>
            </a:r>
            <a:r>
              <a:rPr lang="ru-RU" sz="4800" dirty="0" err="1"/>
              <a:t>April</a:t>
            </a:r>
            <a:r>
              <a:rPr lang="ru-RU" sz="4800" dirty="0"/>
              <a:t> </a:t>
            </a:r>
            <a:r>
              <a:rPr lang="ru-RU" sz="4800" dirty="0" err="1"/>
              <a:t>Fool's</a:t>
            </a:r>
            <a:r>
              <a:rPr lang="ru-RU" sz="4800" dirty="0"/>
              <a:t> </a:t>
            </a:r>
            <a:r>
              <a:rPr lang="ru-RU" sz="4800" dirty="0" err="1"/>
              <a:t>Day</a:t>
            </a:r>
            <a:endParaRPr lang="ru-RU" sz="4800" dirty="0"/>
          </a:p>
          <a:p>
            <a:r>
              <a:rPr lang="en-US" sz="4800" dirty="0"/>
              <a:t> 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593273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Результат пошуку зображень за запитом &quot;new year открытки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92696"/>
            <a:ext cx="5419725" cy="5419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 rot="1592795">
            <a:off x="5743253" y="1412776"/>
            <a:ext cx="318292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31 </a:t>
            </a:r>
            <a:r>
              <a:rPr lang="en-US" sz="5400" dirty="0" smtClean="0">
                <a:solidFill>
                  <a:srgbClr val="FF0000"/>
                </a:solidFill>
              </a:rPr>
              <a:t>of December</a:t>
            </a:r>
            <a:endParaRPr lang="ru-RU" sz="5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237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308860"/>
            <a:ext cx="674806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0" dirty="0">
                <a:solidFill>
                  <a:srgbClr val="00B050"/>
                </a:solidFill>
              </a:rPr>
              <a:t>St. Patrick's Day</a:t>
            </a:r>
            <a:endParaRPr lang="ru-RU" sz="8000" dirty="0">
              <a:solidFill>
                <a:srgbClr val="00B050"/>
              </a:solidFill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88270"/>
            <a:ext cx="7438066" cy="4180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3224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524566" y="836712"/>
            <a:ext cx="8333386" cy="520142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9. </a:t>
            </a:r>
            <a:r>
              <a:rPr kumimoji="0" lang="uk-UA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Яка країна традиційно постачає Великобританію новорічною ялинкою?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a)         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Ukraine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b)         Germany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c)          Norway</a:t>
            </a:r>
            <a:endParaRPr kumimoji="0" lang="en-US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8521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907704" y="332656"/>
            <a:ext cx="482144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dirty="0" smtClean="0">
                <a:solidFill>
                  <a:srgbClr val="6600CC"/>
                </a:solidFill>
              </a:rPr>
              <a:t>Norway</a:t>
            </a:r>
            <a:endParaRPr lang="ru-RU" dirty="0">
              <a:solidFill>
                <a:srgbClr val="6600CC"/>
              </a:solidFill>
            </a:endParaRPr>
          </a:p>
        </p:txBody>
      </p:sp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132856"/>
            <a:ext cx="6137694" cy="4091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7562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0648"/>
            <a:ext cx="864096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4800" dirty="0" smtClean="0"/>
          </a:p>
          <a:p>
            <a:pPr algn="ctr"/>
            <a:r>
              <a:rPr lang="ru-RU" sz="4800" dirty="0" smtClean="0">
                <a:solidFill>
                  <a:srgbClr val="FF3300"/>
                </a:solidFill>
              </a:rPr>
              <a:t>10</a:t>
            </a:r>
            <a:r>
              <a:rPr lang="ru-RU" sz="4800" dirty="0">
                <a:solidFill>
                  <a:srgbClr val="FF3300"/>
                </a:solidFill>
              </a:rPr>
              <a:t>. </a:t>
            </a:r>
            <a:r>
              <a:rPr lang="uk-UA" sz="4800" dirty="0">
                <a:solidFill>
                  <a:srgbClr val="FF3300"/>
                </a:solidFill>
              </a:rPr>
              <a:t>Що англійці вішають на стелю на Різдво</a:t>
            </a:r>
            <a:r>
              <a:rPr lang="uk-UA" sz="4800" dirty="0" smtClean="0">
                <a:solidFill>
                  <a:srgbClr val="FF3300"/>
                </a:solidFill>
              </a:rPr>
              <a:t>?</a:t>
            </a:r>
            <a:endParaRPr lang="en-US" sz="4800" dirty="0" smtClean="0">
              <a:solidFill>
                <a:srgbClr val="FF3300"/>
              </a:solidFill>
            </a:endParaRPr>
          </a:p>
          <a:p>
            <a:endParaRPr lang="ru-RU" sz="4800" dirty="0"/>
          </a:p>
          <a:p>
            <a:r>
              <a:rPr lang="en-US" sz="4800" dirty="0"/>
              <a:t>a)          </a:t>
            </a:r>
            <a:r>
              <a:rPr lang="uk-UA" sz="4800" dirty="0"/>
              <a:t>а </a:t>
            </a:r>
            <a:r>
              <a:rPr lang="ru-RU" sz="4800" dirty="0" err="1"/>
              <a:t>mistletoe</a:t>
            </a:r>
            <a:endParaRPr lang="ru-RU" sz="4800" dirty="0"/>
          </a:p>
          <a:p>
            <a:r>
              <a:rPr lang="en-US" sz="4800" dirty="0"/>
              <a:t>b)          </a:t>
            </a:r>
            <a:r>
              <a:rPr lang="ru-RU" sz="4800" dirty="0"/>
              <a:t>a </a:t>
            </a:r>
            <a:r>
              <a:rPr lang="ru-RU" sz="4800" dirty="0" err="1"/>
              <a:t>Christmas</a:t>
            </a:r>
            <a:r>
              <a:rPr lang="ru-RU" sz="4800" dirty="0"/>
              <a:t> </a:t>
            </a:r>
            <a:r>
              <a:rPr lang="ru-RU" sz="4800" dirty="0" err="1"/>
              <a:t>tree</a:t>
            </a:r>
            <a:endParaRPr lang="ru-RU" sz="4800" dirty="0"/>
          </a:p>
          <a:p>
            <a:r>
              <a:rPr lang="en-US" sz="4800" dirty="0"/>
              <a:t>c)          </a:t>
            </a:r>
            <a:r>
              <a:rPr lang="ru-RU" sz="4800" dirty="0" err="1"/>
              <a:t>Christmas</a:t>
            </a:r>
            <a:r>
              <a:rPr lang="ru-RU" sz="4800" dirty="0"/>
              <a:t> </a:t>
            </a:r>
            <a:r>
              <a:rPr lang="ru-RU" sz="4800" dirty="0" err="1"/>
              <a:t>decorations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021413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226659"/>
            <a:ext cx="699954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 smtClean="0">
                <a:solidFill>
                  <a:srgbClr val="FF0000"/>
                </a:solidFill>
              </a:rPr>
              <a:t>A</a:t>
            </a:r>
            <a:r>
              <a:rPr lang="uk-UA" sz="6600" dirty="0" smtClean="0">
                <a:solidFill>
                  <a:srgbClr val="FF0000"/>
                </a:solidFill>
              </a:rPr>
              <a:t> </a:t>
            </a:r>
            <a:r>
              <a:rPr lang="ru-RU" sz="6600" dirty="0" err="1" smtClean="0">
                <a:solidFill>
                  <a:srgbClr val="FF0000"/>
                </a:solidFill>
              </a:rPr>
              <a:t>mistletoe</a:t>
            </a:r>
            <a:r>
              <a:rPr lang="uk-UA" sz="6600" dirty="0" smtClean="0">
                <a:solidFill>
                  <a:srgbClr val="FF0000"/>
                </a:solidFill>
              </a:rPr>
              <a:t> - омела</a:t>
            </a:r>
            <a:endParaRPr lang="ru-RU" sz="6600" dirty="0">
              <a:solidFill>
                <a:srgbClr val="FF0000"/>
              </a:solidFill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589765"/>
            <a:ext cx="5112568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971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764704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7200" b="1" dirty="0"/>
              <a:t>A BLACK BOX</a:t>
            </a:r>
            <a:endParaRPr lang="ru-RU" sz="7200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276872"/>
            <a:ext cx="4599384" cy="4081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8025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9356" y="476672"/>
            <a:ext cx="842493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/>
              <a:t>It is a family </a:t>
            </a:r>
            <a:r>
              <a:rPr lang="en-US" sz="3600" dirty="0" smtClean="0"/>
              <a:t>holiday.</a:t>
            </a:r>
            <a:endParaRPr lang="ru-RU" sz="3600" dirty="0"/>
          </a:p>
          <a:p>
            <a:r>
              <a:rPr lang="en-US" sz="3600" dirty="0"/>
              <a:t>People are always decorated with light and angels</a:t>
            </a:r>
            <a:r>
              <a:rPr lang="uk-UA" sz="3600" dirty="0"/>
              <a:t> </a:t>
            </a:r>
            <a:r>
              <a:rPr lang="uk-UA" sz="3600" dirty="0" err="1"/>
              <a:t>their</a:t>
            </a:r>
            <a:r>
              <a:rPr lang="uk-UA" sz="3600" dirty="0"/>
              <a:t> </a:t>
            </a:r>
            <a:r>
              <a:rPr lang="uk-UA" sz="3600" dirty="0" err="1" smtClean="0"/>
              <a:t>houses</a:t>
            </a:r>
            <a:r>
              <a:rPr lang="en-US" sz="3600" dirty="0" smtClean="0"/>
              <a:t>.</a:t>
            </a:r>
            <a:endParaRPr lang="ru-RU" sz="3600" dirty="0"/>
          </a:p>
          <a:p>
            <a:r>
              <a:rPr lang="en-US" sz="3600" dirty="0"/>
              <a:t>Carol singing is a traditional part of this </a:t>
            </a:r>
            <a:r>
              <a:rPr lang="en-US" sz="3600" dirty="0" smtClean="0"/>
              <a:t>holiday.</a:t>
            </a:r>
            <a:endParaRPr lang="ru-RU" sz="3600" dirty="0"/>
          </a:p>
          <a:p>
            <a:r>
              <a:rPr lang="en-US" sz="3600" dirty="0"/>
              <a:t>Children hang their stockings on the </a:t>
            </a:r>
            <a:r>
              <a:rPr lang="en-US" sz="3600" dirty="0" smtClean="0"/>
              <a:t>fireplaces.</a:t>
            </a:r>
            <a:endParaRPr lang="ru-RU" sz="3600" dirty="0"/>
          </a:p>
          <a:p>
            <a:r>
              <a:rPr lang="en-US" sz="3600" dirty="0"/>
              <a:t>Traditionally all give each other presents.</a:t>
            </a:r>
            <a:endParaRPr lang="ru-RU" sz="3600" dirty="0"/>
          </a:p>
          <a:p>
            <a:r>
              <a:rPr lang="en-US" sz="3600" dirty="0"/>
              <a:t>Children write letters to Santa </a:t>
            </a:r>
            <a:r>
              <a:rPr lang="en-US" sz="3600" dirty="0" smtClean="0"/>
              <a:t>Claus.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639120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5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35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04664"/>
            <a:ext cx="864096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/>
              <a:t>The date of celebrating changes every year.</a:t>
            </a:r>
            <a:endParaRPr lang="ru-RU" sz="4000" dirty="0"/>
          </a:p>
          <a:p>
            <a:r>
              <a:rPr lang="en-US" sz="4000" dirty="0"/>
              <a:t>People must not eat the animal products and meal 7 weeks.</a:t>
            </a:r>
            <a:endParaRPr lang="ru-RU" sz="4000" dirty="0"/>
          </a:p>
          <a:p>
            <a:r>
              <a:rPr lang="en-US" sz="4000" dirty="0"/>
              <a:t>This holiday is always on </a:t>
            </a:r>
            <a:r>
              <a:rPr lang="en-US" sz="4000" dirty="0" smtClean="0"/>
              <a:t>Sundays.</a:t>
            </a:r>
            <a:endParaRPr lang="ru-RU" sz="4000" dirty="0"/>
          </a:p>
          <a:p>
            <a:r>
              <a:rPr lang="en-US" sz="4000" dirty="0"/>
              <a:t>People go to </a:t>
            </a:r>
            <a:r>
              <a:rPr lang="en-US" sz="4000" dirty="0" smtClean="0"/>
              <a:t>church.</a:t>
            </a:r>
            <a:endParaRPr lang="ru-RU" sz="4000" dirty="0"/>
          </a:p>
          <a:p>
            <a:r>
              <a:rPr lang="en-US" sz="4000" dirty="0"/>
              <a:t>Cakes and eggs are the traditional food in several countries. </a:t>
            </a:r>
            <a:endParaRPr lang="ru-RU" sz="4000" dirty="0"/>
          </a:p>
          <a:p>
            <a:r>
              <a:rPr lang="en-US" sz="4000" dirty="0"/>
              <a:t>It’s a big religious </a:t>
            </a:r>
            <a:r>
              <a:rPr lang="en-US" sz="4000" dirty="0" smtClean="0"/>
              <a:t>holiday.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18660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Олюська\Desktop\брейн ринг холидейс\для през\_1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538" y="548680"/>
            <a:ext cx="8427918" cy="5614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2452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Олюська\Desktop\брейн ринг холидейс\для през\4637_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744" y="1700808"/>
            <a:ext cx="7207060" cy="4797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47664" y="332656"/>
            <a:ext cx="608865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</a:rPr>
              <a:t>День </a:t>
            </a:r>
            <a:r>
              <a:rPr lang="ru-RU" sz="3600" b="1" dirty="0" err="1" smtClean="0">
                <a:solidFill>
                  <a:srgbClr val="FF0000"/>
                </a:solidFill>
              </a:rPr>
              <a:t>подарунків</a:t>
            </a: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dirty="0">
                <a:solidFill>
                  <a:srgbClr val="FF0000"/>
                </a:solidFill>
              </a:rPr>
              <a:t>(</a:t>
            </a:r>
            <a:r>
              <a:rPr lang="ru-RU" sz="3600" b="1" dirty="0" err="1">
                <a:solidFill>
                  <a:srgbClr val="FF0000"/>
                </a:solidFill>
              </a:rPr>
              <a:t>Boxing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err="1">
                <a:solidFill>
                  <a:srgbClr val="FF0000"/>
                </a:solidFill>
              </a:rPr>
              <a:t>Day</a:t>
            </a:r>
            <a:r>
              <a:rPr lang="ru-RU" sz="3600" b="1" dirty="0" smtClean="0">
                <a:solidFill>
                  <a:srgbClr val="FF0000"/>
                </a:solidFill>
              </a:rPr>
              <a:t>)</a:t>
            </a:r>
            <a:endParaRPr lang="en-US" sz="3600" b="1" dirty="0" smtClean="0">
              <a:solidFill>
                <a:srgbClr val="FF0000"/>
              </a:solidFill>
            </a:endParaRPr>
          </a:p>
          <a:p>
            <a:pPr algn="ctr"/>
            <a:r>
              <a:rPr lang="en-US" sz="3600" b="1" dirty="0" smtClean="0">
                <a:solidFill>
                  <a:srgbClr val="FF0000"/>
                </a:solidFill>
              </a:rPr>
              <a:t>December, 26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276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img-fotki.yandex.ru/get/27/136487634.2cd/0_7ee59_4ccae220_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268563"/>
            <a:ext cx="4762500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620688"/>
            <a:ext cx="84969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 smtClean="0">
                <a:solidFill>
                  <a:srgbClr val="FF0000"/>
                </a:solidFill>
              </a:rPr>
              <a:t>Daffodil</a:t>
            </a:r>
            <a:r>
              <a:rPr lang="uk-UA" sz="8000" dirty="0" smtClean="0">
                <a:solidFill>
                  <a:srgbClr val="FF0000"/>
                </a:solidFill>
              </a:rPr>
              <a:t> - нарцис</a:t>
            </a:r>
            <a:endParaRPr lang="ru-RU" sz="8000" dirty="0">
              <a:solidFill>
                <a:srgbClr val="FF0000"/>
              </a:solidFill>
            </a:endParaRPr>
          </a:p>
        </p:txBody>
      </p:sp>
      <p:pic>
        <p:nvPicPr>
          <p:cNvPr id="8194" name="Picture 2" descr="Результат пошуку зображень за запитом &quot;нарцис  символ  уэльса&quot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852936"/>
            <a:ext cx="3250332" cy="2439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9987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Олюська\Desktop\брейн ринг холидейс\для през\27_mai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6261436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7" name="Picture 3" descr="C:\Users\Олюська\Desktop\брейн ринг холидейс\для през\33795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653136"/>
            <a:ext cx="2314228" cy="1735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3975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Олюська\Desktop\брейн ринг холидейс\для през\depositphotos_103828372-stock-illustration-crazy-clown-face-first-apri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6839" y="1772816"/>
            <a:ext cx="5494814" cy="5023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241313"/>
            <a:ext cx="82600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 smtClean="0">
                <a:solidFill>
                  <a:srgbClr val="FF0000"/>
                </a:solidFill>
              </a:rPr>
              <a:t>April, 1</a:t>
            </a:r>
            <a:r>
              <a:rPr lang="uk-UA" sz="7200" dirty="0" smtClean="0">
                <a:solidFill>
                  <a:srgbClr val="FF0000"/>
                </a:solidFill>
              </a:rPr>
              <a:t> – День дурня</a:t>
            </a:r>
            <a:endParaRPr lang="ru-RU" sz="7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863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Олюська\Desktop\брейн ринг холидейс\для през\1456940765_saint-patricks-day-beer-wallpapers-1280x10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3775"/>
            <a:ext cx="4032448" cy="3133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19" name="Picture 3" descr="C:\Users\Олюська\Desktop\брейн ринг холидейс\для през\depositphotos_62620177-stock-illustration-cheerful-leprechaun-with-a-po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1" y="158909"/>
            <a:ext cx="3428537" cy="3428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0" name="Picture 4" descr="C:\Users\Олюська\Desktop\брейн ринг холидейс\для през\depositphotos_184676870-stock-illustration-lucky-clover-leaf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587445"/>
            <a:ext cx="2798440" cy="2973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8546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Олюська\Desktop\брейн ринг холидейс\для през\96c94ad3193c2cae6506cd0abceef3c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42616"/>
            <a:ext cx="7848872" cy="4968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332656"/>
            <a:ext cx="857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/>
              <a:t>День Святого Патрика (</a:t>
            </a:r>
            <a:r>
              <a:rPr lang="ru-RU" sz="3600" b="1" dirty="0" err="1"/>
              <a:t>анг</a:t>
            </a:r>
            <a:r>
              <a:rPr lang="ru-RU" sz="3600" b="1" dirty="0"/>
              <a:t>. </a:t>
            </a:r>
            <a:r>
              <a:rPr lang="ru-RU" sz="3600" b="1" dirty="0" err="1"/>
              <a:t>St'Patricks</a:t>
            </a:r>
            <a:r>
              <a:rPr lang="ru-RU" sz="3600" b="1" dirty="0"/>
              <a:t> </a:t>
            </a:r>
            <a:r>
              <a:rPr lang="ru-RU" sz="3600" b="1" dirty="0" err="1"/>
              <a:t>Day</a:t>
            </a:r>
            <a:r>
              <a:rPr lang="ru-RU" b="1" dirty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8540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Олюська\Desktop\брейн ринг холидейс\для през\3058-320x4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51355"/>
            <a:ext cx="3693008" cy="4616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3" name="Picture 3" descr="C:\Users\Олюська\Desktop\брейн ринг холидейс\для през\1322584957_indeyka-s-paprikoj-zapechennaya-v-duhovk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4039" y="2924944"/>
            <a:ext cx="4039096" cy="3029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4" name="Picture 4" descr="C:\Users\Олюська\Desktop\брейн ринг холидейс\для през\depositphotos_101639252-stock-illustration-infant-being-wrapped-with-towe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9860" y="332656"/>
            <a:ext cx="2527453" cy="246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358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Олюська\Desktop\брейн ринг холидейс\для през\GUupzNa4K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70073"/>
            <a:ext cx="7164288" cy="5373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71800" y="46634"/>
            <a:ext cx="305962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FF0000"/>
                </a:solidFill>
              </a:rPr>
              <a:t>Christmas </a:t>
            </a:r>
          </a:p>
          <a:p>
            <a:pPr algn="ctr"/>
            <a:r>
              <a:rPr lang="en-US" sz="4000" dirty="0" smtClean="0">
                <a:solidFill>
                  <a:srgbClr val="FF0000"/>
                </a:solidFill>
              </a:rPr>
              <a:t>December, 25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84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Users\Олюська\Desktop\брейн ринг холидейс\для през\0205014_korobka_k14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924944"/>
            <a:ext cx="3232770" cy="3232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1" name="Picture 3" descr="C:\Users\Олюська\Desktop\брейн ринг холидейс\для през\lyubo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885" y="358041"/>
            <a:ext cx="3275110" cy="224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2" name="Picture 4" descr="C:\Users\Олюська\Desktop\брейн ринг холидейс\для през\обручальные-кольца-золота-в-коробке-3d-валентайн-изолировано-2307356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565" y="3277963"/>
            <a:ext cx="3024336" cy="2866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3" name="Picture 5" descr="C:\Users\Олюська\Desktop\брейн ринг холидейс\для през\Lyubovq_dlya_detey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657772"/>
            <a:ext cx="1907978" cy="1940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1451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Олюська\Desktop\брейн ринг холидейс\для през\valent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988840"/>
            <a:ext cx="6878495" cy="4596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95736" y="476672"/>
            <a:ext cx="445538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>
                <a:solidFill>
                  <a:srgbClr val="FF0000"/>
                </a:solidFill>
              </a:rPr>
              <a:t>February, 14</a:t>
            </a:r>
            <a:endParaRPr lang="ru-RU" sz="6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984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9" name="Picture 3" descr="C:\Users\Олюська\Desktop\брейн ринг холидейс\для през\21963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789040"/>
            <a:ext cx="6480720" cy="2764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0" name="Picture 4" descr="C:\Users\Олюська\Desktop\брейн ринг холидейс\для през\pionerskij-koster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32656"/>
            <a:ext cx="2265118" cy="3366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1329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:\Users\Олюська\Desktop\брейн ринг холидейс\для през\5387578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89759"/>
            <a:ext cx="7620000" cy="482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53404" y="116632"/>
            <a:ext cx="602434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/>
              <a:t>День Гая Фокса (</a:t>
            </a:r>
            <a:r>
              <a:rPr lang="ru-RU" sz="3200" b="1" dirty="0" err="1"/>
              <a:t>Guy</a:t>
            </a:r>
            <a:r>
              <a:rPr lang="ru-RU" sz="3200" b="1" dirty="0"/>
              <a:t> </a:t>
            </a:r>
            <a:r>
              <a:rPr lang="ru-RU" sz="3200" b="1" dirty="0" err="1"/>
              <a:t>Fawkes</a:t>
            </a:r>
            <a:r>
              <a:rPr lang="ru-RU" sz="3200" b="1" dirty="0"/>
              <a:t> </a:t>
            </a:r>
            <a:r>
              <a:rPr lang="ru-RU" sz="3200" b="1" dirty="0" err="1"/>
              <a:t>Day</a:t>
            </a:r>
            <a:r>
              <a:rPr lang="ru-RU" sz="3200" b="1" dirty="0" smtClean="0"/>
              <a:t>)</a:t>
            </a:r>
            <a:endParaRPr lang="en-US" sz="3200" b="1" dirty="0" smtClean="0"/>
          </a:p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November, 5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517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Результат пошуку зображень за запитом &quot;чертополох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06868"/>
            <a:ext cx="4067175" cy="5419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Результат пошуку зображень за запитом &quot;чертополох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284982"/>
            <a:ext cx="4286250" cy="3219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83442" y="83202"/>
            <a:ext cx="39052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 smtClean="0">
                <a:solidFill>
                  <a:srgbClr val="FF0000"/>
                </a:solidFill>
              </a:rPr>
              <a:t>Thistle</a:t>
            </a:r>
            <a:r>
              <a:rPr lang="uk-UA" sz="8800" dirty="0" smtClean="0">
                <a:solidFill>
                  <a:srgbClr val="FF0000"/>
                </a:solidFill>
              </a:rPr>
              <a:t> -</a:t>
            </a:r>
            <a:endParaRPr lang="ru-RU" sz="8800" dirty="0">
              <a:solidFill>
                <a:srgbClr val="FF0000"/>
              </a:solidFill>
            </a:endParaRPr>
          </a:p>
        </p:txBody>
      </p:sp>
      <p:pic>
        <p:nvPicPr>
          <p:cNvPr id="2054" name="Picture 6" descr="Пов’язане зображенн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8663" y="51937"/>
            <a:ext cx="1743075" cy="270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64088" y="1430067"/>
            <a:ext cx="32125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dirty="0" smtClean="0">
                <a:solidFill>
                  <a:srgbClr val="FF0000"/>
                </a:solidFill>
              </a:rPr>
              <a:t>чортополох</a:t>
            </a:r>
            <a:endParaRPr lang="ru-RU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6020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C:\Users\Олюська\Desktop\брейн ринг холидейс\для през\260629_brown_ba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353222"/>
            <a:ext cx="3055268" cy="3055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87" name="Picture 3" descr="C:\Users\Олюська\Desktop\брейн ринг холидейс\для през\120131085121-120327135548-p-O-tikv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76672"/>
            <a:ext cx="4352925" cy="2876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88" name="Picture 4" descr="C:\Users\Олюська\Desktop\брейн ринг холидейс\для през\fullsiz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2654"/>
            <a:ext cx="3976474" cy="2982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89" name="Picture 5" descr="C:\Users\Олюська\Desktop\брейн ринг холидейс\для през\image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933056"/>
            <a:ext cx="2162175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9796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C:\Users\Олюська\Desktop\брейн ринг холидейс\для през\hel-v-nachal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204864"/>
            <a:ext cx="6596483" cy="4388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39752" y="570746"/>
            <a:ext cx="398295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600" dirty="0" smtClean="0">
                <a:solidFill>
                  <a:srgbClr val="FF9900"/>
                </a:solidFill>
              </a:rPr>
              <a:t>October,31</a:t>
            </a:r>
            <a:endParaRPr lang="ru-RU" sz="6600" dirty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4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82586">
            <a:off x="4317123" y="3003198"/>
            <a:ext cx="4419515" cy="3100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037" name="Picture 5" descr="C:\Users\Олюська\Desktop\брейн ринг холидейс\для през\OFITSIALNYJ-DEN-ROZHDENIYA-KOROLEVY_glav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14051">
            <a:off x="371269" y="798758"/>
            <a:ext cx="4733527" cy="2913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2050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C:\Users\Олюська\Desktop\брейн ринг холидейс\для през\dr-korolev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393" y="1856795"/>
            <a:ext cx="7687394" cy="4617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266896" y="185407"/>
            <a:ext cx="31069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err="1"/>
              <a:t>Queen’s</a:t>
            </a:r>
            <a:r>
              <a:rPr lang="ru-RU" sz="3200" b="1" dirty="0"/>
              <a:t> </a:t>
            </a:r>
            <a:r>
              <a:rPr lang="ru-RU" sz="3200" b="1" dirty="0" err="1"/>
              <a:t>Birthday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713" y="165612"/>
            <a:ext cx="51443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3200" dirty="0">
                <a:solidFill>
                  <a:prstClr val="black"/>
                </a:solidFill>
              </a:rPr>
              <a:t>День народження королеви</a:t>
            </a:r>
            <a:endParaRPr lang="ru-RU" sz="3200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88260" y="836712"/>
            <a:ext cx="280076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/>
              <a:t>April, 21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2259947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C:\Users\Олюська\Desktop\брейн ринг холидейс\для през\depositphotos_132316298-stock-photo-remembrance-day-in-britai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4948" y="548680"/>
            <a:ext cx="4012704" cy="2927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3" name="Picture 3" descr="C:\Users\Олюська\Desktop\брейн ринг холидейс\для през\poppies-on-remembrance-day-at-the-cenotaph-lond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7241" y="3717032"/>
            <a:ext cx="4026160" cy="268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4" name="Picture 4" descr="C:\Users\Олюська\Desktop\брейн ринг холидейс\для през\ruef31aa2a7b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919" y="548680"/>
            <a:ext cx="4230643" cy="2828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1229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C:\Users\Олюська\Desktop\брейн ринг холидейс\для през\depositphotos_195203764-stock-illustration-vector-11-november-remembrance-da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44003"/>
            <a:ext cx="3960440" cy="6222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868144" y="1187460"/>
            <a:ext cx="289861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/>
              <a:t>День маків</a:t>
            </a:r>
          </a:p>
          <a:p>
            <a:r>
              <a:rPr lang="uk-UA" sz="4000" dirty="0" smtClean="0"/>
              <a:t> або </a:t>
            </a:r>
          </a:p>
          <a:p>
            <a:r>
              <a:rPr lang="uk-UA" sz="4000" dirty="0" smtClean="0"/>
              <a:t>день </a:t>
            </a:r>
            <a:r>
              <a:rPr lang="uk-UA" sz="4000" dirty="0" err="1" smtClean="0"/>
              <a:t>пам</a:t>
            </a:r>
            <a:r>
              <a:rPr lang="en-US" sz="4000" dirty="0" smtClean="0"/>
              <a:t>’</a:t>
            </a:r>
            <a:r>
              <a:rPr lang="uk-UA" sz="4000" dirty="0" smtClean="0"/>
              <a:t>яті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06629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C:\Users\Олюська\Desktop\брейн ринг холидейс\для през\or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613906"/>
            <a:ext cx="2160240" cy="1749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1" name="Picture 3" descr="C:\Users\Олюська\Desktop\брейн ринг холидейс\для през\krest-raspjatie-iz-olivkovogo-derev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4664"/>
            <a:ext cx="1993404" cy="1993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2" name="Picture 4" descr="C:\Users\Олюська\Desktop\брейн ринг холидейс\для през\thumb_l_504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780928"/>
            <a:ext cx="2539895" cy="3813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3" name="Picture 5" descr="C:\Users\Олюська\Desktop\брейн ринг холидейс\для през\angliyski_khrestovi_bulochki_hot_cross_bun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3428" y="529828"/>
            <a:ext cx="261302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4" name="Picture 6" descr="C:\Users\Олюська\Desktop\брейн ринг холидейс\для през\depositphotos_44877133-stock-photo-orange-rabbit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54" y="2636913"/>
            <a:ext cx="3813656" cy="3813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3320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C:\Users\Олюська\Desktop\брейн ринг холидейс\для през\pasha-germani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1700808"/>
            <a:ext cx="714375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15616" y="131148"/>
            <a:ext cx="719677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Easter</a:t>
            </a:r>
            <a:r>
              <a:rPr lang="en-US" sz="9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- </a:t>
            </a:r>
            <a:r>
              <a:rPr lang="uk-UA" sz="9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Пасха</a:t>
            </a:r>
            <a:endParaRPr lang="ru-RU" sz="9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632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663608" cy="5095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741359"/>
            <a:ext cx="2520280" cy="2116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681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Результат пошуку зображень за запитом &quot;пудинг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204864"/>
            <a:ext cx="6096000" cy="4086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476672"/>
            <a:ext cx="86764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 smtClean="0">
                <a:solidFill>
                  <a:srgbClr val="FF0000"/>
                </a:solidFill>
              </a:rPr>
              <a:t>Pudding</a:t>
            </a:r>
            <a:r>
              <a:rPr lang="uk-UA" sz="9600" dirty="0" smtClean="0">
                <a:solidFill>
                  <a:srgbClr val="FF0000"/>
                </a:solidFill>
              </a:rPr>
              <a:t> </a:t>
            </a:r>
            <a:r>
              <a:rPr lang="uk-UA" sz="9600" dirty="0" err="1" smtClean="0">
                <a:solidFill>
                  <a:srgbClr val="FF0000"/>
                </a:solidFill>
              </a:rPr>
              <a:t>-пудинг</a:t>
            </a:r>
            <a:endParaRPr lang="ru-RU" sz="9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450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Результат пошуку зображень за запитом &quot;чай английский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988" y="1988840"/>
            <a:ext cx="6991350" cy="445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27584" y="548680"/>
            <a:ext cx="69669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smtClean="0">
                <a:solidFill>
                  <a:srgbClr val="FF0000"/>
                </a:solidFill>
              </a:rPr>
              <a:t>Tea    </a:t>
            </a:r>
            <a:r>
              <a:rPr lang="en-US" sz="5400" dirty="0" smtClean="0"/>
              <a:t>or</a:t>
            </a:r>
            <a:r>
              <a:rPr lang="en-US" sz="5400" dirty="0" smtClean="0">
                <a:solidFill>
                  <a:srgbClr val="FF0000"/>
                </a:solidFill>
              </a:rPr>
              <a:t>      tea with milk</a:t>
            </a:r>
            <a:endParaRPr lang="ru-RU" sz="5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35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Результат пошуку зображень за запитом &quot;кролик пасхальный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692696"/>
            <a:ext cx="5419725" cy="5419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44008" y="1586677"/>
            <a:ext cx="4604146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 smtClean="0">
                <a:solidFill>
                  <a:srgbClr val="FF0000"/>
                </a:solidFill>
              </a:rPr>
              <a:t>Rabbit</a:t>
            </a:r>
            <a:r>
              <a:rPr lang="uk-UA" sz="9600" dirty="0" smtClean="0">
                <a:solidFill>
                  <a:srgbClr val="FF0000"/>
                </a:solidFill>
              </a:rPr>
              <a:t> – </a:t>
            </a:r>
          </a:p>
          <a:p>
            <a:r>
              <a:rPr lang="uk-UA" sz="9600" dirty="0" smtClean="0">
                <a:solidFill>
                  <a:srgbClr val="FF0000"/>
                </a:solidFill>
              </a:rPr>
              <a:t>кролик</a:t>
            </a:r>
            <a:endParaRPr lang="ru-RU" sz="9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460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Результат пошуку зображень за запитом &quot;килт шотландия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92696"/>
            <a:ext cx="3762375" cy="5419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292080" y="1844824"/>
            <a:ext cx="279189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 smtClean="0">
                <a:solidFill>
                  <a:srgbClr val="FF0000"/>
                </a:solidFill>
              </a:rPr>
              <a:t>Kilt</a:t>
            </a:r>
            <a:endParaRPr lang="ru-RU" sz="138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41539" y="3861048"/>
            <a:ext cx="181812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8000" dirty="0" err="1" smtClean="0"/>
              <a:t>кілт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709024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466</TotalTime>
  <Words>386</Words>
  <Application>Microsoft Office PowerPoint</Application>
  <PresentationFormat>Экран (4:3)</PresentationFormat>
  <Paragraphs>119</Paragraphs>
  <Slides>58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58</vt:i4>
      </vt:variant>
    </vt:vector>
  </HeadingPairs>
  <TitlesOfParts>
    <vt:vector size="59" baseType="lpstr">
      <vt:lpstr>Тема Office</vt:lpstr>
      <vt:lpstr> 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        </dc:title>
  <dc:creator>Олюська</dc:creator>
  <cp:lastModifiedBy>Олюська</cp:lastModifiedBy>
  <cp:revision>22</cp:revision>
  <dcterms:created xsi:type="dcterms:W3CDTF">2018-12-12T17:15:14Z</dcterms:created>
  <dcterms:modified xsi:type="dcterms:W3CDTF">2018-12-19T17:50:39Z</dcterms:modified>
</cp:coreProperties>
</file>