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308" r:id="rId4"/>
    <p:sldId id="309" r:id="rId5"/>
    <p:sldId id="310" r:id="rId6"/>
    <p:sldId id="311" r:id="rId7"/>
    <p:sldId id="312" r:id="rId8"/>
    <p:sldId id="314" r:id="rId9"/>
    <p:sldId id="313" r:id="rId10"/>
    <p:sldId id="315" r:id="rId11"/>
    <p:sldId id="316" r:id="rId12"/>
    <p:sldId id="318" r:id="rId13"/>
    <p:sldId id="320" r:id="rId14"/>
    <p:sldId id="317" r:id="rId15"/>
    <p:sldId id="319" r:id="rId16"/>
    <p:sldId id="321" r:id="rId17"/>
    <p:sldId id="322" r:id="rId18"/>
    <p:sldId id="30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7A00"/>
    <a:srgbClr val="6C0000"/>
    <a:srgbClr val="A3FFAC"/>
    <a:srgbClr val="005000"/>
    <a:srgbClr val="194B32"/>
    <a:srgbClr val="0066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g"/><Relationship Id="rId5" Type="http://schemas.openxmlformats.org/officeDocument/2006/relationships/image" Target="../media/image41.jpeg"/><Relationship Id="rId10" Type="http://schemas.openxmlformats.org/officeDocument/2006/relationships/image" Target="../media/image46.gif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11" Type="http://schemas.openxmlformats.org/officeDocument/2006/relationships/image" Target="../media/image37.emf"/><Relationship Id="rId5" Type="http://schemas.openxmlformats.org/officeDocument/2006/relationships/image" Target="../media/image31.emf"/><Relationship Id="rId10" Type="http://schemas.openxmlformats.org/officeDocument/2006/relationships/image" Target="../media/image36.emf"/><Relationship Id="rId4" Type="http://schemas.openxmlformats.org/officeDocument/2006/relationships/image" Target="../media/image30.emf"/><Relationship Id="rId9" Type="http://schemas.openxmlformats.org/officeDocument/2006/relationships/image" Target="../media/image3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44824"/>
            <a:ext cx="4752528" cy="16561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Доброго дня!</a:t>
            </a:r>
            <a:endParaRPr lang="ru-RU" sz="115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</a:rPr>
              <a:t>ХТО ДЕ ЖИВЕ?</a:t>
            </a:r>
            <a:endParaRPr lang="uk-UA" sz="48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52737"/>
            <a:ext cx="1378496" cy="122413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052737"/>
            <a:ext cx="1476375" cy="122413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64904"/>
            <a:ext cx="1378496" cy="123825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395" y="2564904"/>
            <a:ext cx="1475740" cy="123825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4293096"/>
            <a:ext cx="1378496" cy="1171575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870" y="4293096"/>
            <a:ext cx="1485265" cy="1171575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199" y="1556793"/>
            <a:ext cx="1524000" cy="1248718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556793"/>
            <a:ext cx="1466850" cy="124366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199" y="3618659"/>
            <a:ext cx="1495425" cy="1238632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18659"/>
            <a:ext cx="1514475" cy="123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9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</a:rPr>
              <a:t>ГРА «РОЗУМНИЙ КУБ»</a:t>
            </a:r>
            <a:endParaRPr lang="uk-UA" sz="48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ºÑÐ±Ð¸Ðº Ð±Ð»ÑÐ¼Ð°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344816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47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79512" y="260648"/>
            <a:ext cx="6048672" cy="2664296"/>
          </a:xfrm>
          <a:prstGeom prst="cloudCallout">
            <a:avLst>
              <a:gd name="adj1" fmla="val 38950"/>
              <a:gd name="adj2" fmla="val 6354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196102" y="798514"/>
            <a:ext cx="56798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Попрацюй</a:t>
            </a:r>
            <a:endParaRPr lang="ru-RU" sz="4800" b="1" cap="none" spc="5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48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в </a:t>
            </a:r>
            <a:r>
              <a:rPr lang="ru-RU" sz="4800" b="1" cap="none" spc="5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зошиті</a:t>
            </a:r>
            <a:endParaRPr lang="ru-RU" sz="48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2" descr="Ð ÐµÐ·ÑÐ»ÑÑÐ°Ñ Ð¿Ð¾ÑÑÐºÑ Ð·Ð¾Ð±ÑÐ°Ð¶ÐµÐ½Ñ Ð·Ð° Ð·Ð°Ð¿Ð¸ÑÐ¾Ð¼ &quot;ÑÑÑÐ¾Ð½ÑÐºÐ° ÑÐ¾Ð²Ð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2906040"/>
            <a:ext cx="2160240" cy="343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Ð ÐµÐ·ÑÐ»ÑÑÐ°Ñ Ð¿Ð¾ÑÑÐºÑ Ð·Ð¾Ð±ÑÐ°Ð¶ÐµÐ½Ñ Ð·Ð° Ð·Ð°Ð¿Ð¸ÑÐ¾Ð¼ &quot;Ð·Ð¾ÑÐ¸Ñ Ð´Ð¾ÑÐ»ÑÐ´Ð½Ð¸ÐºÐ°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06040"/>
            <a:ext cx="2880320" cy="380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3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4800" b="1" dirty="0" err="1" smtClean="0">
                <a:solidFill>
                  <a:srgbClr val="C00000"/>
                </a:solidFill>
              </a:rPr>
              <a:t>Танграм</a:t>
            </a:r>
            <a:endParaRPr lang="uk-UA" sz="48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7637" t="31154" r="3580" b="21093"/>
          <a:stretch/>
        </p:blipFill>
        <p:spPr bwMode="auto">
          <a:xfrm>
            <a:off x="395536" y="980729"/>
            <a:ext cx="3528392" cy="1728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t="19008" r="4885"/>
          <a:stretch/>
        </p:blipFill>
        <p:spPr bwMode="auto">
          <a:xfrm>
            <a:off x="3908321" y="1069632"/>
            <a:ext cx="3387069" cy="1656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Ð ÐµÐ·ÑÐ»ÑÑÐ°Ñ Ð¿Ð¾ÑÑÐºÑ Ð·Ð¾Ð±ÑÐ°Ð¶ÐµÐ½Ñ Ð·Ð° Ð·Ð°Ð¿Ð¸ÑÐ¾Ð¼ &quot;ÑÐ°Ð½Ð³ÑÐ°Ð¼ Ð·Ð²ÑÑÑ&quot;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17" t="60194" r="7426"/>
          <a:stretch/>
        </p:blipFill>
        <p:spPr bwMode="auto">
          <a:xfrm>
            <a:off x="457200" y="3501008"/>
            <a:ext cx="2880320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Ð ÐµÐ·ÑÐ»ÑÑÐ°Ñ Ð¿Ð¾ÑÑÐºÑ Ð·Ð¾Ð±ÑÐ°Ð¶ÐµÐ½Ñ Ð·Ð° Ð·Ð°Ð¿Ð¸ÑÐ¾Ð¼ &quot;ÑÐ°Ð½Ð³ÑÐ°Ð¼ ÐºÐ¾Ð¼Ð°ÑÐ°&quot;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0" t="4334" r="6090" b="12242"/>
          <a:stretch/>
        </p:blipFill>
        <p:spPr bwMode="auto">
          <a:xfrm>
            <a:off x="3993243" y="3573016"/>
            <a:ext cx="3493089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270892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Риба</a:t>
            </a:r>
            <a:r>
              <a:rPr lang="uk-UA" dirty="0" smtClean="0"/>
              <a:t>                                                      </a:t>
            </a:r>
            <a:r>
              <a:rPr lang="uk-UA" sz="2400" b="1" dirty="0" smtClean="0"/>
              <a:t>Качка</a:t>
            </a:r>
            <a:endParaRPr lang="uk-UA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5919663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Зайчик                                       Метелик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1675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I </a:t>
            </a:r>
            <a:r>
              <a:rPr lang="uk-UA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Група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uk-UA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У яких казках зустрічаються ці тварини ? 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4" name="Picture 5" descr="2549310_e19433c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1522512" cy="136815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Picture 6" descr="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1552575" cy="136815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937" y="1268760"/>
            <a:ext cx="1466850" cy="133096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5" descr="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68760"/>
            <a:ext cx="1547756" cy="132524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Picture 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16"/>
          <a:stretch>
            <a:fillRect/>
          </a:stretch>
        </p:blipFill>
        <p:spPr bwMode="auto">
          <a:xfrm>
            <a:off x="490482" y="4144219"/>
            <a:ext cx="150012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ulitka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74878" y="4144219"/>
            <a:ext cx="1561465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537" y="4107027"/>
            <a:ext cx="1445650" cy="136815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2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765" y="4101312"/>
            <a:ext cx="1562629" cy="136815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TextBox 11"/>
          <p:cNvSpPr txBox="1"/>
          <p:nvPr/>
        </p:nvSpPr>
        <p:spPr>
          <a:xfrm>
            <a:off x="457200" y="2924945"/>
            <a:ext cx="778779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II </a:t>
            </a:r>
            <a:r>
              <a:rPr lang="uk-UA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Група 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uk-UA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Назвіть тварини. До якої групи тварин належить кожна </a:t>
            </a:r>
            <a:r>
              <a:rPr lang="uk-UA" sz="2400" i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uk-UA" sz="2400" dirty="0"/>
          </a:p>
          <a:p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490481" y="5786469"/>
            <a:ext cx="1488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Сонечко</a:t>
            </a:r>
          </a:p>
          <a:p>
            <a:pPr algn="ctr"/>
            <a:r>
              <a:rPr lang="uk-UA" sz="2000" b="1" dirty="0" smtClean="0"/>
              <a:t>комаха</a:t>
            </a:r>
            <a:endParaRPr lang="uk-U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5786469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Синиця</a:t>
            </a:r>
          </a:p>
          <a:p>
            <a:pPr algn="ctr"/>
            <a:r>
              <a:rPr lang="uk-UA" sz="2000" b="1" dirty="0" smtClean="0"/>
              <a:t>пташка</a:t>
            </a:r>
            <a:endParaRPr lang="uk-UA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43537" y="5786469"/>
            <a:ext cx="1445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Їжачок</a:t>
            </a:r>
          </a:p>
          <a:p>
            <a:pPr algn="ctr"/>
            <a:r>
              <a:rPr lang="uk-UA" sz="2000" b="1" dirty="0" smtClean="0"/>
              <a:t>звір</a:t>
            </a:r>
            <a:endParaRPr lang="uk-UA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680804" y="5786468"/>
            <a:ext cx="1284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Карась</a:t>
            </a:r>
          </a:p>
          <a:p>
            <a:pPr algn="ctr"/>
            <a:r>
              <a:rPr lang="uk-UA" sz="2000" b="1" dirty="0" smtClean="0"/>
              <a:t>риба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131187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III </a:t>
            </a:r>
            <a:r>
              <a:rPr lang="ru-RU" sz="32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Група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      Яка </a:t>
            </a:r>
            <a:r>
              <a:rPr lang="ru-RU" sz="32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тварина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зайва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? </a:t>
            </a:r>
            <a:r>
              <a:rPr lang="ru-RU" sz="32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Чому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? </a:t>
            </a:r>
            <a:endParaRPr lang="uk-UA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5" descr="2549310_e19433c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18102"/>
            <a:ext cx="1517073" cy="120078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Picture 6" descr="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18102"/>
            <a:ext cx="1381125" cy="120078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" name="Рисунок 5" descr="Ð ÐµÐ·ÑÐ»ÑÑÐ°Ñ Ð¿Ð¾ÑÑÐºÑ Ð·Ð¾Ð±ÑÐ°Ð¶ÐµÐ½Ñ Ð·Ð° Ð·Ð°Ð¿Ð¸ÑÐ¾Ð¼ &quot;Ð·Ð°Ð¹ÑÐ¸Ðº&quot;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4" r="9678"/>
          <a:stretch/>
        </p:blipFill>
        <p:spPr bwMode="auto">
          <a:xfrm>
            <a:off x="4566962" y="1043878"/>
            <a:ext cx="1419225" cy="1200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248" y="1018102"/>
            <a:ext cx="1619250" cy="122644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Picture 4" descr="BrownBear800"/>
          <p:cNvPicPr/>
          <p:nvPr/>
        </p:nvPicPr>
        <p:blipFill>
          <a:blip r:embed="rId6"/>
          <a:srcRect l="11903"/>
          <a:stretch>
            <a:fillRect/>
          </a:stretch>
        </p:blipFill>
        <p:spPr bwMode="auto">
          <a:xfrm>
            <a:off x="314537" y="3970224"/>
            <a:ext cx="1695450" cy="1666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kaban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7663" y="3970224"/>
            <a:ext cx="1657350" cy="1713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547" y="4053443"/>
            <a:ext cx="1517206" cy="147914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305" y="4003243"/>
            <a:ext cx="1728193" cy="14791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3528" y="2492896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IV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Група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        Придумай </a:t>
            </a:r>
            <a:r>
              <a:rPr lang="ru-RU" sz="36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ім'я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для </a:t>
            </a:r>
            <a:r>
              <a:rPr lang="ru-RU" sz="36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кожної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C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тварини</a:t>
            </a:r>
            <a:endParaRPr lang="uk-UA" sz="3600" b="1" dirty="0">
              <a:solidFill>
                <a:srgbClr val="C00000"/>
              </a:solidFill>
            </a:endParaRPr>
          </a:p>
          <a:p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5805264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Мишко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2555776" y="5805264"/>
            <a:ext cx="138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Іклан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5805264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Мая</a:t>
            </a:r>
            <a:endParaRPr lang="uk-UA" dirty="0"/>
          </a:p>
        </p:txBody>
      </p:sp>
      <p:sp>
        <p:nvSpPr>
          <p:cNvPr id="17" name="TextBox 16"/>
          <p:cNvSpPr txBox="1"/>
          <p:nvPr/>
        </p:nvSpPr>
        <p:spPr>
          <a:xfrm>
            <a:off x="6616248" y="5805264"/>
            <a:ext cx="119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Братик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4074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/>
          </a:bodyPr>
          <a:lstStyle/>
          <a:p>
            <a:r>
              <a:rPr lang="ru-RU" sz="4000" b="1" dirty="0"/>
              <a:t>На дубочку у </a:t>
            </a:r>
            <a:r>
              <a:rPr lang="ru-RU" sz="4000" b="1" dirty="0" err="1"/>
              <a:t>дуплі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err="1"/>
              <a:t>Сестроньки</a:t>
            </a:r>
            <a:r>
              <a:rPr lang="ru-RU" sz="4000" b="1" dirty="0"/>
              <a:t> </a:t>
            </a:r>
            <a:r>
              <a:rPr lang="ru-RU" sz="4000" b="1" dirty="0" err="1"/>
              <a:t>живуть</a:t>
            </a:r>
            <a:r>
              <a:rPr lang="ru-RU" sz="4000" b="1" dirty="0"/>
              <a:t> </a:t>
            </a:r>
            <a:r>
              <a:rPr lang="ru-RU" sz="4000" b="1" dirty="0" err="1"/>
              <a:t>руді</a:t>
            </a:r>
            <a:r>
              <a:rPr lang="ru-RU" sz="4000" b="1" dirty="0"/>
              <a:t>.</a:t>
            </a:r>
            <a:br>
              <a:rPr lang="ru-RU" sz="4000" b="1" dirty="0"/>
            </a:br>
            <a:r>
              <a:rPr lang="ru-RU" sz="4000" b="1" dirty="0" err="1"/>
              <a:t>Люблять</a:t>
            </a:r>
            <a:r>
              <a:rPr lang="ru-RU" sz="4000" b="1" dirty="0"/>
              <a:t> шишки і </a:t>
            </a:r>
            <a:r>
              <a:rPr lang="ru-RU" sz="4000" b="1" dirty="0" err="1"/>
              <a:t>горішки</a:t>
            </a:r>
            <a:r>
              <a:rPr lang="ru-RU" sz="4000" b="1" dirty="0"/>
              <a:t>,</a:t>
            </a:r>
            <a:br>
              <a:rPr lang="ru-RU" sz="4000" b="1" dirty="0"/>
            </a:br>
            <a:r>
              <a:rPr lang="ru-RU" sz="4000" b="1" dirty="0"/>
              <a:t>І </a:t>
            </a:r>
            <a:r>
              <a:rPr lang="ru-RU" sz="4000" b="1" dirty="0" err="1"/>
              <a:t>грибків</a:t>
            </a:r>
            <a:r>
              <a:rPr lang="ru-RU" sz="4000" b="1" dirty="0"/>
              <a:t> </a:t>
            </a:r>
            <a:r>
              <a:rPr lang="ru-RU" sz="4000" b="1" dirty="0" err="1"/>
              <a:t>поїсти</a:t>
            </a:r>
            <a:r>
              <a:rPr lang="ru-RU" sz="4000" b="1" dirty="0"/>
              <a:t> </a:t>
            </a:r>
            <a:r>
              <a:rPr lang="ru-RU" sz="4000" b="1" dirty="0" err="1"/>
              <a:t>трішки</a:t>
            </a:r>
            <a:r>
              <a:rPr lang="ru-RU" sz="4000" b="1" dirty="0"/>
              <a:t>.</a:t>
            </a:r>
            <a:br>
              <a:rPr lang="ru-RU" sz="4000" b="1" dirty="0"/>
            </a:br>
            <a:r>
              <a:rPr lang="ru-RU" sz="4000" b="1" dirty="0" err="1"/>
              <a:t>Працьовиті</a:t>
            </a:r>
            <a:r>
              <a:rPr lang="ru-RU" sz="4000" b="1" dirty="0"/>
              <a:t>, </a:t>
            </a:r>
            <a:r>
              <a:rPr lang="ru-RU" sz="4000" b="1" dirty="0" err="1"/>
              <a:t>наче</a:t>
            </a:r>
            <a:r>
              <a:rPr lang="ru-RU" sz="4000" b="1" dirty="0"/>
              <a:t> </a:t>
            </a:r>
            <a:r>
              <a:rPr lang="ru-RU" sz="4000" b="1" dirty="0" err="1"/>
              <a:t>бджілки</a:t>
            </a:r>
            <a:r>
              <a:rPr lang="ru-RU" sz="4000" b="1" dirty="0"/>
              <a:t>,</a:t>
            </a:r>
            <a:br>
              <a:rPr lang="ru-RU" sz="4000" b="1" dirty="0"/>
            </a:br>
            <a:r>
              <a:rPr lang="ru-RU" sz="4000" b="1" dirty="0" err="1"/>
              <a:t>Ці</a:t>
            </a:r>
            <a:r>
              <a:rPr lang="ru-RU" sz="4000" b="1" dirty="0"/>
              <a:t> </a:t>
            </a:r>
            <a:r>
              <a:rPr lang="ru-RU" sz="4000" b="1" dirty="0" err="1"/>
              <a:t>руді</a:t>
            </a:r>
            <a:r>
              <a:rPr lang="ru-RU" sz="4000" b="1" dirty="0"/>
              <a:t> </a:t>
            </a:r>
            <a:r>
              <a:rPr lang="ru-RU" sz="4000" b="1" dirty="0" err="1" smtClean="0"/>
              <a:t>сестриці</a:t>
            </a:r>
            <a:r>
              <a:rPr lang="ru-RU" sz="4000" b="1" dirty="0" smtClean="0"/>
              <a:t> —…</a:t>
            </a:r>
          </a:p>
          <a:p>
            <a:pPr marL="0" indent="0">
              <a:buNone/>
            </a:pPr>
            <a:r>
              <a:rPr lang="ru-RU" sz="4800" b="1" dirty="0" smtClean="0"/>
              <a:t>                    </a:t>
            </a:r>
            <a:endParaRPr lang="uk-UA" sz="4800" dirty="0"/>
          </a:p>
        </p:txBody>
      </p:sp>
      <p:pic>
        <p:nvPicPr>
          <p:cNvPr id="1026" name="Picture 2" descr="Ð ÐµÐ·ÑÐ»ÑÑÐ°Ñ Ð¿Ð¾ÑÑÐºÑ Ð·Ð¾Ð±ÑÐ°Ð¶ÐµÐ½Ñ Ð·Ð° Ð·Ð°Ð¿Ð¸ÑÐ¾Ð¼ &quot;Ð±ÑÐ»Ð¾ÑÐºÐ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" r="2409" b="8894"/>
          <a:stretch/>
        </p:blipFill>
        <p:spPr bwMode="auto">
          <a:xfrm>
            <a:off x="3419872" y="3933056"/>
            <a:ext cx="44644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79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</a:rPr>
              <a:t>ГАЛЯВИНА ВРАЖЕНЬ</a:t>
            </a:r>
            <a:endParaRPr lang="uk-UA" sz="48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Ð ÐµÐ·ÑÐ»ÑÑÐ°Ñ Ð¿Ð¾ÑÑÐºÑ Ð·Ð¾Ð±ÑÐ°Ð¶ÐµÐ½Ñ Ð·Ð° Ð·Ð°Ð¿Ð¸ÑÐ¾Ð¼ &quot;Ð³Ð°Ð»ÑÐ²Ð¸Ð½Ð°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356483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51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251520" y="516431"/>
            <a:ext cx="5328592" cy="2944817"/>
          </a:xfrm>
          <a:prstGeom prst="cloudCallout">
            <a:avLst>
              <a:gd name="adj1" fmla="val 38246"/>
              <a:gd name="adj2" fmla="val 5906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803699" y="980728"/>
            <a:ext cx="42242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1-Б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МОЛОДЦІ!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7" name="Picture 2" descr="Ð ÐµÐ·ÑÐ»ÑÑÐ°Ñ Ð¿Ð¾ÑÑÐºÑ Ð·Ð¾Ð±ÑÐ°Ð¶ÐµÐ½Ñ Ð·Ð° Ð·Ð°Ð¿Ð¸ÑÐ¾Ð¼ &quot;ÑÑÑÐ¾Ð½ÑÐºÐ° ÑÐ¾Ð²Ð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2636912"/>
            <a:ext cx="273630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54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611560" y="362055"/>
            <a:ext cx="81430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ТІТОНЬКА СОВА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Picture 2" descr="Ð ÐµÐ·ÑÐ»ÑÑÐ°Ñ Ð¿Ð¾ÑÑÐºÑ Ð·Ð¾Ð±ÑÐ°Ð¶ÐµÐ½Ñ Ð·Ð° Ð·Ð°Ð¿Ð¸ÑÐ¾Ð¼ &quot;ÑÑÑÐ¾Ð½ÑÐºÐ° ÑÐ¾Ð²Ð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77718"/>
            <a:ext cx="4032448" cy="500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44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C0000"/>
                </a:solidFill>
              </a:rPr>
              <a:t>ЗАГАДКА</a:t>
            </a:r>
            <a:endParaRPr lang="uk-UA" b="1" dirty="0">
              <a:solidFill>
                <a:srgbClr val="CC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7211144" cy="587727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uk-UA" b="1" dirty="0" smtClean="0"/>
              <a:t> </a:t>
            </a:r>
            <a:r>
              <a:rPr lang="uk-UA" sz="5100" b="1" i="1" dirty="0" smtClean="0"/>
              <a:t>Вони </a:t>
            </a:r>
            <a:r>
              <a:rPr lang="uk-UA" sz="5100" b="1" i="1" dirty="0"/>
              <a:t>повзають, стрибають,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В небі високо літають, 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Добре плавають в воді, 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Сірі, білі і руді,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Вони гавкають, пищать, 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Кукурікають, сичать,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Можуть навіть покусати, 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У барліг лягають спати,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Роблять гнізда, риють </a:t>
            </a:r>
            <a:r>
              <a:rPr lang="uk-UA" sz="5100" b="1" i="1" dirty="0" err="1"/>
              <a:t>нори</a:t>
            </a:r>
            <a:r>
              <a:rPr lang="uk-UA" sz="5100" b="1" i="1" dirty="0"/>
              <a:t>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Ще й </a:t>
            </a:r>
            <a:r>
              <a:rPr lang="uk-UA" sz="5100" b="1" i="1" dirty="0" err="1"/>
              <a:t>залазять</a:t>
            </a:r>
            <a:r>
              <a:rPr lang="uk-UA" sz="5100" b="1" i="1" dirty="0"/>
              <a:t> у комори!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І великі і малі,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Добрі й дуже-дуже злі,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Не живем без них і днини.</a:t>
            </a:r>
            <a:endParaRPr lang="uk-UA" sz="5100" dirty="0"/>
          </a:p>
          <a:p>
            <a:pPr marL="0" indent="0">
              <a:buNone/>
            </a:pPr>
            <a:r>
              <a:rPr lang="uk-UA" sz="5100" b="1" i="1" dirty="0"/>
              <a:t>Ну, звичайно, це – </a:t>
            </a:r>
            <a:r>
              <a:rPr lang="uk-UA" sz="5100" b="1" i="1" dirty="0" smtClean="0"/>
              <a:t>... </a:t>
            </a:r>
          </a:p>
          <a:p>
            <a:pPr marL="0" indent="0">
              <a:buNone/>
            </a:pPr>
            <a:r>
              <a:rPr lang="uk-UA" b="1" i="1" dirty="0">
                <a:solidFill>
                  <a:srgbClr val="C00000"/>
                </a:solidFill>
              </a:rPr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                                                                    </a:t>
            </a:r>
            <a:r>
              <a:rPr lang="uk-UA" sz="3800" b="1" i="1" dirty="0" smtClean="0">
                <a:solidFill>
                  <a:srgbClr val="C00000"/>
                </a:solidFill>
              </a:rPr>
              <a:t> </a:t>
            </a:r>
            <a:r>
              <a:rPr lang="uk-UA" sz="6700" b="1" i="1" dirty="0" smtClean="0">
                <a:solidFill>
                  <a:srgbClr val="C00000"/>
                </a:solidFill>
              </a:rPr>
              <a:t>тварини</a:t>
            </a:r>
            <a:r>
              <a:rPr lang="uk-UA" sz="5000" b="1" i="1" dirty="0">
                <a:solidFill>
                  <a:srgbClr val="C00000"/>
                </a:solidFill>
              </a:rPr>
              <a:t>.</a:t>
            </a:r>
            <a:endParaRPr lang="uk-UA" sz="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27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ЗВІРІ</a:t>
            </a:r>
            <a:endParaRPr lang="uk-UA" sz="5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ÐÐ¾Ð²âÑÐ·Ð°Ð½Ðµ Ð·Ð¾Ð±ÑÐ°Ð¶ÐµÐ½Ð½Ñ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556792"/>
            <a:ext cx="1681733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 ÐµÐ·ÑÐ»ÑÑÐ°Ñ Ð¿Ð¾ÑÑÐºÑ Ð·Ð¾Ð±ÑÐ°Ð¶ÐµÐ½Ñ Ð·Ð° Ð·Ð°Ð¿Ð¸ÑÐ¾Ð¼ &quot;ÑÐ¶Ð°Ðº&quot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1"/>
          <a:stretch/>
        </p:blipFill>
        <p:spPr bwMode="auto">
          <a:xfrm>
            <a:off x="5935026" y="1556793"/>
            <a:ext cx="1733317" cy="17281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Ð ÐµÐ·ÑÐ»ÑÑÐ°Ñ Ð¿Ð¾ÑÑÐºÑ Ð·Ð¾Ð±ÑÐ°Ð¶ÐµÐ½Ñ Ð·Ð° Ð·Ð°Ð¿Ð¸ÑÐ¾Ð¼ &quot;Ð»Ð¸ÑÐ¸ÑÑ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1800200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 ÐµÐ·ÑÐ»ÑÑÐ°Ñ Ð¿Ð¾ÑÑÐºÑ Ð·Ð¾Ð±ÑÐ°Ð¶ÐµÐ½Ñ Ð·Ð° Ð·Ð°Ð¿Ð¸ÑÐ¾Ð¼ &quot;ÐºÐ¾ÑÐ¾Ð²Ð°&quot;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0"/>
          <a:stretch/>
        </p:blipFill>
        <p:spPr bwMode="auto">
          <a:xfrm>
            <a:off x="611559" y="3907576"/>
            <a:ext cx="1681733" cy="16096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Ð ÐµÐ·ÑÐ»ÑÑÐ°Ñ Ð¿Ð¾ÑÑÐºÑ Ð·Ð¾Ð±ÑÐ°Ð¶ÐµÐ½Ñ Ð·Ð° Ð·Ð°Ð¿Ð¸ÑÐ¾Ð¼ &quot;ÐºÐ¸Ñ&quot;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07578"/>
            <a:ext cx="1728192" cy="1609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Ð¾Ð²âÑÐ·Ð°Ð½Ðµ Ð·Ð¾Ð±ÑÐ°Ð¶ÐµÐ½Ð½Ñ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8"/>
          <a:stretch/>
        </p:blipFill>
        <p:spPr bwMode="auto">
          <a:xfrm>
            <a:off x="5935025" y="3907577"/>
            <a:ext cx="1733317" cy="16096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641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ПТАХИ</a:t>
            </a:r>
            <a:endParaRPr lang="uk-UA" sz="5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Ð ÐµÐ·ÑÐ»ÑÑÐ°Ñ Ð¿Ð¾ÑÑÐºÑ Ð·Ð¾Ð±ÑÐ°Ð¶ÐµÐ½Ñ Ð·Ð° Ð·Ð°Ð¿Ð¸ÑÐ¾Ð¼ &quot;Ð»ÐµÐ»ÐµÐºÐ°&quot;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0972" b="26407"/>
          <a:stretch/>
        </p:blipFill>
        <p:spPr bwMode="auto">
          <a:xfrm>
            <a:off x="457201" y="1268760"/>
            <a:ext cx="2026567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ÐÐ¾Ð²âÑÐ·Ð°Ð½Ðµ Ð·Ð¾Ð±ÑÐ°Ð¶ÐµÐ½Ð½Ñ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" r="7821" b="8834"/>
          <a:stretch/>
        </p:blipFill>
        <p:spPr bwMode="auto">
          <a:xfrm>
            <a:off x="3244515" y="1262597"/>
            <a:ext cx="2016224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Ð ÐµÐ·ÑÐ»ÑÑÐ°Ñ Ð¿Ð¾ÑÑÐºÑ Ð·Ð¾Ð±ÑÐ°Ð¶ÐµÐ½Ñ Ð·Ð° Ð·Ð°Ð¿Ð¸ÑÐ¾Ð¼ &quot;ÑÐ¾Ð²Ð°&quot;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4" r="25500"/>
          <a:stretch/>
        </p:blipFill>
        <p:spPr bwMode="auto">
          <a:xfrm>
            <a:off x="6021486" y="3789040"/>
            <a:ext cx="2030102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ÐÐ¾Ð²âÑÐ·Ð°Ð½Ðµ Ð·Ð¾Ð±ÑÐ°Ð¶ÐµÐ½Ð½Ñ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2" r="16715"/>
          <a:stretch/>
        </p:blipFill>
        <p:spPr bwMode="auto">
          <a:xfrm>
            <a:off x="6021486" y="1268760"/>
            <a:ext cx="2030102" cy="20100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Ð ÐµÐ·ÑÐ»ÑÑÐ°Ñ Ð¿Ð¾ÑÑÐºÑ Ð·Ð¾Ð±ÑÐ°Ð¶ÐµÐ½Ñ Ð·Ð° Ð·Ð°Ð¿Ð¸ÑÐ¾Ð¼ &quot;Ð³Ð¾ÑÐ¾Ð±ÐµÑÑ&quot;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5" t="10999" r="24127" b="12005"/>
          <a:stretch/>
        </p:blipFill>
        <p:spPr bwMode="auto">
          <a:xfrm>
            <a:off x="457200" y="3789040"/>
            <a:ext cx="202656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ÐÐ¾Ð²âÑÐ·Ð°Ð½Ðµ Ð·Ð¾Ð±ÑÐ°Ð¶ÐµÐ½Ð½Ñ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" r="10484" b="8083"/>
          <a:stretch/>
        </p:blipFill>
        <p:spPr bwMode="auto">
          <a:xfrm>
            <a:off x="3244515" y="3789040"/>
            <a:ext cx="2016224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9217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РИБИ</a:t>
            </a:r>
            <a:endParaRPr lang="uk-UA" sz="5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Ð ÐµÐ·ÑÐ»ÑÑÐ°Ñ Ð¿Ð¾ÑÑÐºÑ Ð·Ð¾Ð±ÑÐ°Ð¶ÐµÐ½Ñ Ð·Ð° Ð·Ð°Ð¿Ð¸ÑÐ¾Ð¼ &quot;ÑÑÐºÐ°&quot;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45" y="1526861"/>
            <a:ext cx="3712107" cy="1257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 ÐµÐ·ÑÐ»ÑÑÐ°Ñ Ð¿Ð¾ÑÑÐºÑ Ð·Ð¾Ð±ÑÐ°Ð¶ÐµÐ½Ñ Ð·Ð° Ð·Ð°Ð¿Ð¸ÑÐ¾Ð¼ &quot;Ð¾ÐºÑÐ½Ñ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98253"/>
            <a:ext cx="3816424" cy="1138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 ÐµÐ·ÑÐ»ÑÑÐ°Ñ Ð¿Ð¾ÑÑÐºÑ Ð·Ð¾Ð±ÑÐ°Ð¶ÐµÐ½Ñ Ð·Ð° Ð·Ð°Ð¿Ð¸ÑÐ¾Ð¼ &quot;ÑÐ¾Ð¼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96" y="3265818"/>
            <a:ext cx="3700256" cy="1387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 ÐµÐ·ÑÐ»ÑÑÐ°Ñ Ð¿Ð¾ÑÑÐºÑ Ð·Ð¾Ð±ÑÐ°Ð¶ÐµÐ½Ñ Ð·Ð° Ð·Ð°Ð¿Ð¸ÑÐ¾Ð¼ &quot;ÐºÐ°ÑÐ°ÑÑ&quot;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4" t="6598" r="4325" b="10558"/>
          <a:stretch/>
        </p:blipFill>
        <p:spPr bwMode="auto">
          <a:xfrm>
            <a:off x="4572000" y="3265818"/>
            <a:ext cx="3816424" cy="1387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Ð ÐµÐ·ÑÐ»ÑÑÐ°Ñ Ð¿Ð¾ÑÑÐºÑ Ð·Ð¾Ð±ÑÐ°Ð¶ÐµÐ½Ñ Ð·Ð° Ð·Ð°Ð¿Ð¸ÑÐ¾Ð¼ &quot;Ð²'ÑÐ½&quot;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7" t="8247" b="4569"/>
          <a:stretch/>
        </p:blipFill>
        <p:spPr bwMode="auto">
          <a:xfrm>
            <a:off x="2555776" y="4941168"/>
            <a:ext cx="3888432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35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</a:rPr>
              <a:t>КОМАХИ</a:t>
            </a:r>
            <a:endParaRPr lang="uk-UA" sz="48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Ð ÐµÐ·ÑÐ»ÑÑÐ°Ñ Ð¿Ð¾ÑÑÐºÑ Ð·Ð¾Ð±ÑÐ°Ð¶ÐµÐ½Ñ Ð·Ð° Ð·Ð°Ð¿Ð¸ÑÐ¾Ð¼ &quot;ÐºÐ¾Ð¼Ð°Ñ&quot;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82" y="1169740"/>
            <a:ext cx="2072793" cy="1899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 ÐµÐ·ÑÐ»ÑÑÐ°Ñ Ð¿Ð¾ÑÑÐºÑ Ð·Ð¾Ð±ÑÐ°Ð¶ÐµÐ½Ñ Ð·Ð° Ð·Ð°Ð¿Ð¸ÑÐ¾Ð¼ &quot;Ð±Ð´Ð¶Ð¾Ð»Ð°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69740"/>
            <a:ext cx="2088232" cy="1899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 ÐµÐ·ÑÐ»ÑÑÐ°Ñ Ð¿Ð¾ÑÑÐºÑ Ð·Ð¾Ð±ÑÐ°Ð¶ÐµÐ½Ñ Ð·Ð° Ð·Ð°Ð¿Ð¸ÑÐ¾Ð¼ &quot;Ð¼ÑÑÐ°&quot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049" y="1148318"/>
            <a:ext cx="2088790" cy="1920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 ÐµÐ·ÑÐ»ÑÑÐ°Ñ Ð¿Ð¾ÑÑÐºÑ Ð·Ð¾Ð±ÑÐ°Ð¶ÐµÐ½Ñ Ð·Ð° Ð·Ð°Ð¿Ð¸ÑÐ¾Ð¼ &quot;ÐºÐ¾Ð»Ð¾ÑÐ°Ð´ÑÑÐºÐ¸Ð¹ Ð¶ÑÐº&quot;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0" r="8500" b="12447"/>
          <a:stretch/>
        </p:blipFill>
        <p:spPr bwMode="auto">
          <a:xfrm>
            <a:off x="517113" y="3429000"/>
            <a:ext cx="2038662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Ð ÐµÐ·ÑÐ»ÑÑÐ°Ñ Ð¿Ð¾ÑÑÐºÑ Ð·Ð¾Ð±ÑÐ°Ð¶ÐµÐ½Ñ Ð·Ð° Ð·Ð°Ð¿Ð¸ÑÐ¾Ð¼ &quot;ÑÐ¾Ð½ÐµÑÐºÐ¾ Ð¶ÑÐº&quot;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10606"/>
          <a:stretch/>
        </p:blipFill>
        <p:spPr bwMode="auto">
          <a:xfrm>
            <a:off x="3276248" y="3429000"/>
            <a:ext cx="2087840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ÐÐ¾Ð²âÑÐ·Ð°Ð½Ðµ Ð·Ð¾Ð±ÑÐ°Ð¶ÐµÐ½Ð½Ñ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" t="17560" r="9834"/>
          <a:stretch/>
        </p:blipFill>
        <p:spPr bwMode="auto">
          <a:xfrm>
            <a:off x="5981049" y="3429000"/>
            <a:ext cx="2088790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17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11560" y="351356"/>
            <a:ext cx="7992888" cy="9194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Фізкультхвилинка</a:t>
            </a:r>
            <a:endParaRPr lang="ru-RU" sz="48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026" name="Picture 2" descr="C:\Users\portal\Desktop\8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238" y="1556792"/>
            <a:ext cx="662728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83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77"/>
            <a:ext cx="8507288" cy="594888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41521" y="3501008"/>
            <a:ext cx="595536" cy="4044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9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3668" y="4365104"/>
            <a:ext cx="55608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201639"/>
            <a:ext cx="498194" cy="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3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0603" y="3983360"/>
            <a:ext cx="498884" cy="3817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6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982167"/>
            <a:ext cx="504056" cy="3910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8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3293341"/>
            <a:ext cx="576064" cy="4236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10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36296" y="5107181"/>
            <a:ext cx="576064" cy="4100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5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63464" y="3905419"/>
            <a:ext cx="576064" cy="4596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4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01762" y="2852935"/>
            <a:ext cx="576064" cy="4404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7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55" y="3049214"/>
            <a:ext cx="1209675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" y="4845482"/>
            <a:ext cx="1209675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4" b="6977"/>
          <a:stretch/>
        </p:blipFill>
        <p:spPr bwMode="auto">
          <a:xfrm>
            <a:off x="1602094" y="4133631"/>
            <a:ext cx="1121237" cy="7945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21" y="3766483"/>
            <a:ext cx="1050607" cy="73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6" b="10666"/>
          <a:stretch/>
        </p:blipFill>
        <p:spPr bwMode="auto">
          <a:xfrm>
            <a:off x="5228828" y="2965285"/>
            <a:ext cx="990600" cy="7517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056" y="2570497"/>
            <a:ext cx="1133475" cy="80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73" y="3769243"/>
            <a:ext cx="1370440" cy="731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4" b="4854"/>
          <a:stretch/>
        </p:blipFill>
        <p:spPr bwMode="auto">
          <a:xfrm>
            <a:off x="7123056" y="4933882"/>
            <a:ext cx="723900" cy="933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156" y="4629679"/>
            <a:ext cx="1133475" cy="904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859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1190</TotalTime>
  <Words>172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Monotype Corsiva</vt:lpstr>
      <vt:lpstr>Times New Roman</vt:lpstr>
      <vt:lpstr>Тема Office</vt:lpstr>
      <vt:lpstr>Доброго дня!</vt:lpstr>
      <vt:lpstr>Презентация PowerPoint</vt:lpstr>
      <vt:lpstr>ЗАГАДКА</vt:lpstr>
      <vt:lpstr>ЗВІРІ</vt:lpstr>
      <vt:lpstr>ПТАХИ</vt:lpstr>
      <vt:lpstr>РИБИ</vt:lpstr>
      <vt:lpstr>КОМАХИ</vt:lpstr>
      <vt:lpstr>Презентация PowerPoint</vt:lpstr>
      <vt:lpstr>Презентация PowerPoint</vt:lpstr>
      <vt:lpstr>ХТО ДЕ ЖИВЕ?</vt:lpstr>
      <vt:lpstr>ГРА «РОЗУМНИЙ КУБ»</vt:lpstr>
      <vt:lpstr>Презентация PowerPoint</vt:lpstr>
      <vt:lpstr>Танграм</vt:lpstr>
      <vt:lpstr>I Група   У яких казках зустрічаються ці тварини ? </vt:lpstr>
      <vt:lpstr>III Група       Яка тварина зайва ? Чому ? </vt:lpstr>
      <vt:lpstr>Презентация PowerPoint</vt:lpstr>
      <vt:lpstr>ГАЛЯВИНА ВРАЖЕНЬ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rafalivkaasus@gmail.com</cp:lastModifiedBy>
  <cp:revision>70</cp:revision>
  <dcterms:created xsi:type="dcterms:W3CDTF">2014-08-08T16:01:14Z</dcterms:created>
  <dcterms:modified xsi:type="dcterms:W3CDTF">2019-01-29T13:53:13Z</dcterms:modified>
</cp:coreProperties>
</file>