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2" r:id="rId4"/>
    <p:sldId id="273" r:id="rId5"/>
    <p:sldId id="269" r:id="rId6"/>
    <p:sldId id="271" r:id="rId7"/>
    <p:sldId id="259" r:id="rId8"/>
    <p:sldId id="262" r:id="rId9"/>
    <p:sldId id="274" r:id="rId10"/>
    <p:sldId id="275" r:id="rId11"/>
    <p:sldId id="276" r:id="rId12"/>
    <p:sldId id="277" r:id="rId13"/>
    <p:sldId id="263" r:id="rId14"/>
    <p:sldId id="278" r:id="rId15"/>
    <p:sldId id="279" r:id="rId16"/>
    <p:sldId id="280" r:id="rId17"/>
    <p:sldId id="281" r:id="rId18"/>
    <p:sldId id="283" r:id="rId19"/>
    <p:sldId id="284" r:id="rId20"/>
    <p:sldId id="282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D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2442" autoAdjust="0"/>
  </p:normalViewPr>
  <p:slideViewPr>
    <p:cSldViewPr>
      <p:cViewPr varScale="1">
        <p:scale>
          <a:sx n="56" d="100"/>
          <a:sy n="56" d="100"/>
        </p:scale>
        <p:origin x="-759" y="-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96CEC-F40F-4B9C-B23A-09B3352C31CC}" type="datetimeFigureOut">
              <a:rPr lang="uk-UA" smtClean="0"/>
              <a:t>10.01.2017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936EE-B092-480A-BF05-F364E26301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798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936EE-B092-480A-BF05-F364E263017B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350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394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smtClean="0">
                <a:solidFill>
                  <a:srgbClr val="FF0000"/>
                </a:solidFill>
                <a:latin typeface="Arial Black" panose="020B0A04020102020204" pitchFamily="34" charset="0"/>
              </a:rPr>
              <a:t>ІГОР  КАЛИНЕЦЬ</a:t>
            </a:r>
            <a:br>
              <a:rPr lang="uk-UA" sz="40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smtClean="0">
                <a:solidFill>
                  <a:srgbClr val="FF0000"/>
                </a:solidFill>
              </a:rPr>
              <a:t>(09.07.1939р</a:t>
            </a:r>
            <a:r>
              <a:rPr lang="ru-RU" sz="2800">
                <a:solidFill>
                  <a:srgbClr val="FF0000"/>
                </a:solidFill>
              </a:rPr>
              <a:t>.)</a:t>
            </a:r>
            <a:endParaRPr lang="uk-UA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9451" y="1239404"/>
            <a:ext cx="4254549" cy="56185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>
                <a:solidFill>
                  <a:srgbClr val="FF0000"/>
                </a:solidFill>
              </a:rPr>
              <a:t>Мучився, але не </a:t>
            </a:r>
            <a:r>
              <a:rPr lang="ru-RU" sz="3600" err="1">
                <a:solidFill>
                  <a:srgbClr val="FF0000"/>
                </a:solidFill>
              </a:rPr>
              <a:t>каявся</a:t>
            </a:r>
            <a:r>
              <a:rPr lang="ru-RU" sz="3600">
                <a:solidFill>
                  <a:srgbClr val="FF0000"/>
                </a:solidFill>
              </a:rPr>
              <a:t> — і радий з того, </a:t>
            </a:r>
            <a:r>
              <a:rPr lang="ru-RU" sz="3600" err="1">
                <a:solidFill>
                  <a:srgbClr val="FF0000"/>
                </a:solidFill>
              </a:rPr>
              <a:t>що</a:t>
            </a:r>
            <a:r>
              <a:rPr lang="ru-RU" sz="3600">
                <a:solidFill>
                  <a:srgbClr val="FF0000"/>
                </a:solidFill>
              </a:rPr>
              <a:t> </a:t>
            </a:r>
            <a:r>
              <a:rPr lang="ru-RU" sz="3600" err="1">
                <a:solidFill>
                  <a:srgbClr val="FF0000"/>
                </a:solidFill>
              </a:rPr>
              <a:t>лишився</a:t>
            </a:r>
            <a:r>
              <a:rPr lang="ru-RU" sz="3600">
                <a:solidFill>
                  <a:srgbClr val="FF0000"/>
                </a:solidFill>
              </a:rPr>
              <a:t> </a:t>
            </a:r>
            <a:r>
              <a:rPr lang="ru-RU" sz="3600" err="1">
                <a:solidFill>
                  <a:srgbClr val="FF0000"/>
                </a:solidFill>
              </a:rPr>
              <a:t>людиною</a:t>
            </a:r>
            <a:r>
              <a:rPr lang="ru-RU" sz="3600">
                <a:solidFill>
                  <a:srgbClr val="FF0000"/>
                </a:solidFill>
              </a:rPr>
              <a:t>.</a:t>
            </a:r>
            <a:endParaRPr lang="uk-UA" sz="3600">
              <a:solidFill>
                <a:srgbClr val="FF0000"/>
              </a:solidFill>
            </a:endParaRPr>
          </a:p>
          <a:p>
            <a:r>
              <a:rPr lang="ru-RU" sz="3600" err="1">
                <a:solidFill>
                  <a:srgbClr val="FF0000"/>
                </a:solidFill>
              </a:rPr>
              <a:t>Поезія</a:t>
            </a:r>
            <a:r>
              <a:rPr lang="ru-RU" sz="3600">
                <a:solidFill>
                  <a:srgbClr val="FF0000"/>
                </a:solidFill>
              </a:rPr>
              <a:t> </a:t>
            </a:r>
            <a:r>
              <a:rPr lang="ru-RU" sz="3600" err="1">
                <a:solidFill>
                  <a:srgbClr val="FF0000"/>
                </a:solidFill>
              </a:rPr>
              <a:t>допомагає</a:t>
            </a:r>
            <a:r>
              <a:rPr lang="ru-RU" sz="3600">
                <a:solidFill>
                  <a:srgbClr val="FF0000"/>
                </a:solidFill>
              </a:rPr>
              <a:t> </a:t>
            </a:r>
            <a:r>
              <a:rPr lang="ru-RU" sz="3600" err="1">
                <a:solidFill>
                  <a:srgbClr val="FF0000"/>
                </a:solidFill>
              </a:rPr>
              <a:t>вистояти</a:t>
            </a:r>
            <a:r>
              <a:rPr lang="ru-RU" sz="3600">
                <a:solidFill>
                  <a:srgbClr val="FF0000"/>
                </a:solidFill>
              </a:rPr>
              <a:t>…</a:t>
            </a:r>
            <a:endParaRPr lang="uk-UA" sz="3600">
              <a:solidFill>
                <a:srgbClr val="FF0000"/>
              </a:solidFill>
            </a:endParaRPr>
          </a:p>
          <a:p>
            <a:r>
              <a:rPr lang="ru-RU" sz="3600" smtClean="0">
                <a:solidFill>
                  <a:srgbClr val="FF0000"/>
                </a:solidFill>
              </a:rPr>
              <a:t>    </a:t>
            </a:r>
          </a:p>
          <a:p>
            <a:r>
              <a:rPr lang="ru-RU" sz="3600">
                <a:solidFill>
                  <a:srgbClr val="FF0000"/>
                </a:solidFill>
              </a:rPr>
              <a:t> </a:t>
            </a:r>
            <a:r>
              <a:rPr lang="ru-RU" sz="3600" smtClean="0">
                <a:solidFill>
                  <a:srgbClr val="FF0000"/>
                </a:solidFill>
              </a:rPr>
              <a:t>           І</a:t>
            </a:r>
            <a:r>
              <a:rPr lang="ru-RU" sz="3600">
                <a:solidFill>
                  <a:srgbClr val="FF0000"/>
                </a:solidFill>
              </a:rPr>
              <a:t>. </a:t>
            </a:r>
            <a:r>
              <a:rPr lang="ru-RU" sz="3600" err="1">
                <a:solidFill>
                  <a:srgbClr val="FF0000"/>
                </a:solidFill>
              </a:rPr>
              <a:t>Калинець</a:t>
            </a:r>
            <a:endParaRPr lang="uk-UA" sz="3600">
              <a:solidFill>
                <a:srgbClr val="FF0000"/>
              </a:solidFill>
            </a:endParaRPr>
          </a:p>
          <a:p>
            <a:endParaRPr lang="uk-UA"/>
          </a:p>
        </p:txBody>
      </p:sp>
      <p:pic>
        <p:nvPicPr>
          <p:cNvPr id="1027" name="Picture 3" descr="%D0%9A%D0%B0%D0%BB%D0%B8%D0%BD%D0%B5%D1%86%D1%8C_%D0%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404"/>
            <a:ext cx="4889451" cy="561859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9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72338"/>
            <a:ext cx="507605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err="1" smtClean="0"/>
              <a:t>метафори</a:t>
            </a:r>
            <a:r>
              <a:rPr lang="ru-RU" sz="2800" b="1" i="1"/>
              <a:t>:</a:t>
            </a:r>
            <a:r>
              <a:rPr lang="ru-RU" sz="2800"/>
              <a:t> «</a:t>
            </a:r>
            <a:r>
              <a:rPr lang="ru-RU" sz="2800" err="1"/>
              <a:t>стежечка</a:t>
            </a:r>
            <a:r>
              <a:rPr lang="ru-RU" sz="2800"/>
              <a:t> </a:t>
            </a:r>
            <a:r>
              <a:rPr lang="ru-RU" sz="2800" err="1"/>
              <a:t>виросла</a:t>
            </a:r>
            <a:r>
              <a:rPr lang="ru-RU" sz="2800"/>
              <a:t>, </a:t>
            </a:r>
            <a:r>
              <a:rPr lang="ru-RU" sz="2800" err="1"/>
              <a:t>біжить</a:t>
            </a:r>
            <a:r>
              <a:rPr lang="ru-RU" sz="2800"/>
              <a:t>, </a:t>
            </a:r>
            <a:r>
              <a:rPr lang="ru-RU" sz="2800" err="1"/>
              <a:t>перескакує</a:t>
            </a:r>
            <a:r>
              <a:rPr lang="ru-RU" sz="2800"/>
              <a:t>, </a:t>
            </a:r>
            <a:r>
              <a:rPr lang="ru-RU" sz="2800" err="1"/>
              <a:t>цвюхає</a:t>
            </a:r>
            <a:r>
              <a:rPr lang="ru-RU" sz="2800"/>
              <a:t>, </a:t>
            </a:r>
            <a:r>
              <a:rPr lang="ru-RU" sz="2800" err="1"/>
              <a:t>збочує</a:t>
            </a:r>
            <a:r>
              <a:rPr lang="ru-RU" sz="2800"/>
              <a:t>, топче»; «голова крутиться»;</a:t>
            </a:r>
          </a:p>
          <a:p>
            <a:r>
              <a:rPr lang="ru-RU" sz="2800" b="1" i="1" err="1"/>
              <a:t>епітет</a:t>
            </a:r>
            <a:r>
              <a:rPr lang="ru-RU" sz="2800" b="1" i="1"/>
              <a:t>: </a:t>
            </a:r>
            <a:r>
              <a:rPr lang="ru-RU" sz="2800"/>
              <a:t>«</a:t>
            </a:r>
            <a:r>
              <a:rPr lang="ru-RU" sz="2800" err="1"/>
              <a:t>світ</a:t>
            </a:r>
            <a:r>
              <a:rPr lang="ru-RU" sz="2800"/>
              <a:t> </a:t>
            </a:r>
            <a:r>
              <a:rPr lang="ru-RU" sz="2800" err="1"/>
              <a:t>красний</a:t>
            </a:r>
            <a:r>
              <a:rPr lang="ru-RU" sz="2800"/>
              <a:t>», «</a:t>
            </a:r>
            <a:r>
              <a:rPr lang="ru-RU" sz="2800" err="1"/>
              <a:t>стежечка</a:t>
            </a:r>
            <a:r>
              <a:rPr lang="ru-RU" sz="2800"/>
              <a:t> </a:t>
            </a:r>
            <a:r>
              <a:rPr lang="ru-RU" sz="2800" err="1"/>
              <a:t>верчена</a:t>
            </a:r>
            <a:r>
              <a:rPr lang="ru-RU" sz="2800"/>
              <a:t>»;</a:t>
            </a:r>
          </a:p>
          <a:p>
            <a:r>
              <a:rPr lang="ru-RU" sz="2800" b="1" i="1" err="1"/>
              <a:t>порівняння</a:t>
            </a:r>
            <a:r>
              <a:rPr lang="ru-RU" sz="2800" b="1" i="1"/>
              <a:t>: </a:t>
            </a:r>
            <a:r>
              <a:rPr lang="ru-RU" sz="2800"/>
              <a:t>«…як </a:t>
            </a:r>
            <a:r>
              <a:rPr lang="ru-RU" sz="2800" err="1"/>
              <a:t>дзига</a:t>
            </a:r>
            <a:r>
              <a:rPr lang="ru-RU" sz="2800"/>
              <a:t>»;</a:t>
            </a:r>
          </a:p>
          <a:p>
            <a:r>
              <a:rPr lang="ru-RU" sz="2800" b="1" i="1" err="1"/>
              <a:t>риторичні</a:t>
            </a:r>
            <a:r>
              <a:rPr lang="ru-RU" sz="2800" b="1" i="1"/>
              <a:t> оклики: </a:t>
            </a:r>
            <a:r>
              <a:rPr lang="ru-RU" sz="2800"/>
              <a:t>«…ого, як </a:t>
            </a:r>
            <a:r>
              <a:rPr lang="ru-RU" sz="2800" err="1"/>
              <a:t>ти</a:t>
            </a:r>
            <a:r>
              <a:rPr lang="ru-RU" sz="2800"/>
              <a:t> </a:t>
            </a:r>
            <a:r>
              <a:rPr lang="ru-RU" sz="2800" err="1"/>
              <a:t>виросла</a:t>
            </a:r>
            <a:r>
              <a:rPr lang="ru-RU" sz="2800"/>
              <a:t>!», «на </a:t>
            </a:r>
            <a:r>
              <a:rPr lang="ru-RU" sz="2800" err="1"/>
              <a:t>всенький</a:t>
            </a:r>
            <a:r>
              <a:rPr lang="ru-RU" sz="2800"/>
              <a:t> </a:t>
            </a:r>
            <a:r>
              <a:rPr lang="ru-RU" sz="2800" err="1"/>
              <a:t>світ</a:t>
            </a:r>
            <a:r>
              <a:rPr lang="ru-RU" sz="2800"/>
              <a:t>!».</a:t>
            </a:r>
          </a:p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10882"/>
            <a:ext cx="5256584" cy="1495666"/>
          </a:xfrm>
        </p:spPr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err="1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Художні</a:t>
            </a:r>
            <a:r>
              <a:rPr lang="ru-RU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ru-RU" err="1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особливості</a:t>
            </a:r>
            <a:r>
              <a:rPr lang="ru-RU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ru-RU" err="1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поезії</a:t>
            </a:r>
            <a:r>
              <a:rPr lang="ru-RU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«</a:t>
            </a:r>
            <a:r>
              <a:rPr lang="ru-RU" err="1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Стежечка</a:t>
            </a:r>
            <a:r>
              <a:rPr lang="ru-RU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»</a:t>
            </a:r>
            <a:r>
              <a:rPr lang="ru-RU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/>
            </a:r>
            <a:br>
              <a:rPr lang="ru-RU">
                <a:ln>
                  <a:solidFill>
                    <a:schemeClr val="accent2">
                      <a:lumMod val="75000"/>
                    </a:schemeClr>
                  </a:solidFill>
                </a:ln>
              </a:rPr>
            </a:br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644" y="476672"/>
            <a:ext cx="4266764" cy="7833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78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859216" cy="562074"/>
          </a:xfrm>
        </p:spPr>
        <p:txBody>
          <a:bodyPr>
            <a:prstTxWarp prst="textCascadeUp">
              <a:avLst>
                <a:gd name="adj" fmla="val 41820"/>
              </a:avLst>
            </a:prstTxWarp>
            <a:normAutofit fontScale="90000"/>
          </a:bodyPr>
          <a:lstStyle/>
          <a:p>
            <a:r>
              <a:rPr lang="uk-UA" smtClean="0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Блискавка</a:t>
            </a:r>
            <a:endParaRPr lang="ru-RU"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025352"/>
            <a:ext cx="5904656" cy="5832648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ru-RU" err="1" smtClean="0"/>
              <a:t>Живе</a:t>
            </a:r>
            <a:r>
              <a:rPr lang="ru-RU" smtClean="0"/>
              <a:t> </a:t>
            </a:r>
            <a:r>
              <a:rPr lang="ru-RU" err="1"/>
              <a:t>собі</a:t>
            </a:r>
            <a:r>
              <a:rPr lang="ru-RU"/>
              <a:t> </a:t>
            </a:r>
            <a:r>
              <a:rPr lang="ru-RU" smtClean="0"/>
              <a:t>королева</a:t>
            </a:r>
            <a:endParaRPr lang="ru-RU"/>
          </a:p>
          <a:p>
            <a:pPr marL="0" indent="0">
              <a:buNone/>
            </a:pPr>
            <a:r>
              <a:rPr lang="ru-RU" smtClean="0"/>
              <a:t>королева </a:t>
            </a:r>
            <a:r>
              <a:rPr lang="ru-RU" err="1" smtClean="0"/>
              <a:t>темряви</a:t>
            </a:r>
            <a:endParaRPr lang="ru-RU"/>
          </a:p>
          <a:p>
            <a:pPr marL="0" indent="0">
              <a:buNone/>
            </a:pPr>
            <a:r>
              <a:rPr lang="ru-RU" err="1" smtClean="0"/>
              <a:t>кортить</a:t>
            </a:r>
            <a:r>
              <a:rPr lang="ru-RU" smtClean="0"/>
              <a:t> </a:t>
            </a:r>
            <a:r>
              <a:rPr lang="ru-RU" err="1"/>
              <a:t>їй</a:t>
            </a:r>
            <a:r>
              <a:rPr lang="ru-RU"/>
              <a:t> </a:t>
            </a:r>
            <a:r>
              <a:rPr lang="ru-RU" err="1" smtClean="0"/>
              <a:t>зазирнути</a:t>
            </a:r>
            <a:endParaRPr lang="ru-RU"/>
          </a:p>
          <a:p>
            <a:pPr marL="0" indent="0">
              <a:buNone/>
            </a:pPr>
            <a:r>
              <a:rPr lang="ru-RU" smtClean="0"/>
              <a:t>у </a:t>
            </a:r>
            <a:r>
              <a:rPr lang="ru-RU" err="1" smtClean="0"/>
              <a:t>дзеркало</a:t>
            </a:r>
            <a:r>
              <a:rPr lang="ru-RU" smtClean="0"/>
              <a:t>  </a:t>
            </a:r>
            <a:endParaRPr lang="ru-RU"/>
          </a:p>
          <a:p>
            <a:pPr marL="0" indent="0">
              <a:buNone/>
            </a:pPr>
            <a:r>
              <a:rPr lang="ru-RU" smtClean="0"/>
              <a:t>а </a:t>
            </a:r>
            <a:r>
              <a:rPr lang="ru-RU"/>
              <a:t>темно</a:t>
            </a:r>
          </a:p>
          <a:p>
            <a:pPr marL="0" indent="0">
              <a:buNone/>
            </a:pPr>
            <a:r>
              <a:rPr lang="ru-RU" err="1" smtClean="0"/>
              <a:t>зблисне</a:t>
            </a:r>
            <a:endParaRPr lang="ru-RU"/>
          </a:p>
          <a:p>
            <a:pPr marL="0" indent="0">
              <a:buNone/>
            </a:pPr>
            <a:r>
              <a:rPr lang="ru-RU" smtClean="0"/>
              <a:t>на </a:t>
            </a:r>
            <a:r>
              <a:rPr lang="ru-RU" err="1"/>
              <a:t>мить</a:t>
            </a:r>
            <a:endParaRPr lang="ru-RU"/>
          </a:p>
          <a:p>
            <a:pPr marL="0" indent="0">
              <a:buNone/>
            </a:pPr>
            <a:r>
              <a:rPr lang="ru-RU" err="1" smtClean="0"/>
              <a:t>світлом</a:t>
            </a:r>
            <a:endParaRPr lang="ru-RU"/>
          </a:p>
          <a:p>
            <a:pPr marL="0" indent="0">
              <a:buNone/>
            </a:pPr>
            <a:r>
              <a:rPr lang="ru-RU" err="1" smtClean="0"/>
              <a:t>зазирне</a:t>
            </a:r>
            <a:endParaRPr lang="ru-RU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r>
              <a:rPr lang="ru-RU" err="1" smtClean="0"/>
              <a:t>хто</a:t>
            </a:r>
            <a:r>
              <a:rPr lang="ru-RU" smtClean="0"/>
              <a:t> </a:t>
            </a:r>
            <a:r>
              <a:rPr lang="ru-RU"/>
              <a:t>на </a:t>
            </a:r>
            <a:r>
              <a:rPr lang="ru-RU" err="1"/>
              <a:t>світі</a:t>
            </a:r>
            <a:r>
              <a:rPr lang="ru-RU"/>
              <a:t> </a:t>
            </a:r>
            <a:r>
              <a:rPr lang="ru-RU" err="1"/>
              <a:t>найгарніший</a:t>
            </a:r>
            <a:endParaRPr lang="ru-RU"/>
          </a:p>
          <a:p>
            <a:pPr marL="0" indent="0">
              <a:buNone/>
            </a:pPr>
            <a:r>
              <a:rPr lang="ru-RU" err="1"/>
              <a:t>ви</a:t>
            </a:r>
            <a:r>
              <a:rPr lang="ru-RU"/>
              <a:t> ваша </a:t>
            </a:r>
            <a:r>
              <a:rPr lang="ru-RU" err="1"/>
              <a:t>темність</a:t>
            </a:r>
            <a:endParaRPr lang="ru-RU"/>
          </a:p>
          <a:p>
            <a:pPr marL="0" indent="0">
              <a:buNone/>
            </a:pPr>
            <a:r>
              <a:rPr lang="ru-RU" err="1"/>
              <a:t>відкаже</a:t>
            </a:r>
            <a:r>
              <a:rPr lang="ru-RU"/>
              <a:t> </a:t>
            </a:r>
            <a:r>
              <a:rPr lang="ru-RU" err="1"/>
              <a:t>дзеркало</a:t>
            </a:r>
            <a:endParaRPr lang="ru-RU"/>
          </a:p>
          <a:p>
            <a:pPr marL="0" indent="0">
              <a:buNone/>
            </a:pPr>
            <a:r>
              <a:rPr lang="ru-RU" err="1"/>
              <a:t>похапцем</a:t>
            </a:r>
            <a:endParaRPr lang="ru-RU"/>
          </a:p>
          <a:p>
            <a:pPr marL="0" indent="0">
              <a:buNone/>
            </a:pPr>
            <a:r>
              <a:rPr lang="ru-RU" err="1"/>
              <a:t>заспокоїться</a:t>
            </a:r>
            <a:r>
              <a:rPr lang="ru-RU"/>
              <a:t> королева</a:t>
            </a:r>
          </a:p>
          <a:p>
            <a:pPr marL="0" indent="0">
              <a:buNone/>
            </a:pPr>
            <a:r>
              <a:rPr lang="ru-RU"/>
              <a:t>на </a:t>
            </a:r>
            <a:r>
              <a:rPr lang="ru-RU" err="1"/>
              <a:t>часину</a:t>
            </a:r>
            <a:endParaRPr lang="ru-RU"/>
          </a:p>
          <a:p>
            <a:pPr marL="0" indent="0">
              <a:buNone/>
            </a:pPr>
            <a:r>
              <a:rPr lang="ru-RU"/>
              <a:t>сказано писана </a:t>
            </a:r>
            <a:r>
              <a:rPr lang="ru-RU" err="1"/>
              <a:t>красуня</a:t>
            </a:r>
            <a:endParaRPr lang="ru-RU"/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/>
          <a:stretch/>
        </p:blipFill>
        <p:spPr>
          <a:xfrm>
            <a:off x="-1044624" y="679741"/>
            <a:ext cx="4320480" cy="5989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69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3762"/>
            <a:ext cx="9144000" cy="71150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prstTxWarp prst="textCurveDown">
              <a:avLst/>
            </a:prstTxWarp>
            <a:normAutofit fontScale="90000"/>
          </a:bodyPr>
          <a:lstStyle/>
          <a:p>
            <a:r>
              <a:rPr lang="uk-UA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Блискавка</a:t>
            </a:r>
            <a:endParaRPr lang="ru-RU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9349"/>
            <a:ext cx="5940152" cy="59686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>
                <a:solidFill>
                  <a:srgbClr val="FF0000"/>
                </a:solidFill>
              </a:rPr>
              <a:t>Тема:</a:t>
            </a:r>
            <a:r>
              <a:rPr lang="ru-RU" sz="2000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змалювання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блискавки</a:t>
            </a:r>
            <a:r>
              <a:rPr lang="ru-RU" sz="2000" i="1">
                <a:solidFill>
                  <a:srgbClr val="FF0000"/>
                </a:solidFill>
              </a:rPr>
              <a:t> — «</a:t>
            </a:r>
            <a:r>
              <a:rPr lang="ru-RU" sz="2000" i="1" err="1">
                <a:solidFill>
                  <a:srgbClr val="FF0000"/>
                </a:solidFill>
              </a:rPr>
              <a:t>королеви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темряви</a:t>
            </a:r>
            <a:r>
              <a:rPr lang="ru-RU" sz="2000" i="1">
                <a:solidFill>
                  <a:srgbClr val="FF0000"/>
                </a:solidFill>
              </a:rPr>
              <a:t>», яка </a:t>
            </a:r>
            <a:r>
              <a:rPr lang="ru-RU" sz="2000" i="1" err="1">
                <a:solidFill>
                  <a:srgbClr val="FF0000"/>
                </a:solidFill>
              </a:rPr>
              <a:t>повсяк­час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намагається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милуватися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власною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smtClean="0">
                <a:solidFill>
                  <a:srgbClr val="FF0000"/>
                </a:solidFill>
              </a:rPr>
              <a:t>красою.</a:t>
            </a:r>
          </a:p>
          <a:p>
            <a:pPr marL="0" indent="0">
              <a:buNone/>
            </a:pPr>
            <a:r>
              <a:rPr lang="ru-RU" sz="2000" b="1" i="1" smtClean="0">
                <a:solidFill>
                  <a:srgbClr val="FF0000"/>
                </a:solidFill>
              </a:rPr>
              <a:t>Головна </a:t>
            </a:r>
            <a:r>
              <a:rPr lang="ru-RU" sz="2000" b="1" smtClean="0">
                <a:solidFill>
                  <a:srgbClr val="FF0000"/>
                </a:solidFill>
              </a:rPr>
              <a:t>думка</a:t>
            </a:r>
            <a:r>
              <a:rPr lang="ru-RU" sz="2000" b="1">
                <a:solidFill>
                  <a:srgbClr val="FF0000"/>
                </a:solidFill>
              </a:rPr>
              <a:t>: </a:t>
            </a:r>
            <a:r>
              <a:rPr lang="ru-RU" sz="2000" b="1" smtClean="0">
                <a:solidFill>
                  <a:srgbClr val="FF0000"/>
                </a:solidFill>
              </a:rPr>
              <a:t> </a:t>
            </a:r>
            <a:r>
              <a:rPr lang="ru-RU" sz="2000" i="1" smtClean="0">
                <a:solidFill>
                  <a:srgbClr val="FF0000"/>
                </a:solidFill>
              </a:rPr>
              <a:t>у </a:t>
            </a:r>
            <a:r>
              <a:rPr lang="ru-RU" sz="2000" i="1" err="1" smtClean="0">
                <a:solidFill>
                  <a:srgbClr val="FF0000"/>
                </a:solidFill>
              </a:rPr>
              <a:t>природі</a:t>
            </a:r>
            <a:r>
              <a:rPr lang="ru-RU" sz="2000" i="1" smtClean="0">
                <a:solidFill>
                  <a:srgbClr val="FF0000"/>
                </a:solidFill>
              </a:rPr>
              <a:t> будь-яке </a:t>
            </a:r>
            <a:r>
              <a:rPr lang="ru-RU" sz="2000" i="1" err="1" smtClean="0">
                <a:solidFill>
                  <a:srgbClr val="FF0000"/>
                </a:solidFill>
              </a:rPr>
              <a:t>явище</a:t>
            </a:r>
            <a:r>
              <a:rPr lang="ru-RU" sz="2000" i="1" smtClean="0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красиве</a:t>
            </a:r>
            <a:r>
              <a:rPr lang="ru-RU" sz="2000" i="1" smtClean="0">
                <a:solidFill>
                  <a:srgbClr val="FF0000"/>
                </a:solidFill>
              </a:rPr>
              <a:t>, але краса </a:t>
            </a:r>
            <a:r>
              <a:rPr lang="ru-RU" sz="2000" i="1" err="1" smtClean="0">
                <a:solidFill>
                  <a:srgbClr val="FF0000"/>
                </a:solidFill>
              </a:rPr>
              <a:t>людини</a:t>
            </a:r>
            <a:r>
              <a:rPr lang="ru-RU" sz="2000" i="1" smtClean="0">
                <a:solidFill>
                  <a:srgbClr val="FF0000"/>
                </a:solidFill>
              </a:rPr>
              <a:t> повинна </a:t>
            </a:r>
            <a:r>
              <a:rPr lang="ru-RU" sz="2000" i="1">
                <a:solidFill>
                  <a:srgbClr val="FF0000"/>
                </a:solidFill>
              </a:rPr>
              <a:t>бути не </a:t>
            </a:r>
            <a:r>
              <a:rPr lang="ru-RU" sz="2000" i="1" err="1">
                <a:solidFill>
                  <a:srgbClr val="FF0000"/>
                </a:solidFill>
              </a:rPr>
              <a:t>тільки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зовнішня</a:t>
            </a:r>
            <a:r>
              <a:rPr lang="ru-RU" sz="2000" i="1" smtClean="0">
                <a:solidFill>
                  <a:srgbClr val="FF0000"/>
                </a:solidFill>
              </a:rPr>
              <a:t>, а й </a:t>
            </a:r>
            <a:r>
              <a:rPr lang="ru-RU" sz="2000" i="1" err="1" smtClean="0">
                <a:solidFill>
                  <a:srgbClr val="FF0000"/>
                </a:solidFill>
              </a:rPr>
              <a:t>внутрішня</a:t>
            </a:r>
            <a:r>
              <a:rPr lang="ru-RU" sz="2000" i="1" smtClean="0">
                <a:solidFill>
                  <a:srgbClr val="FF0000"/>
                </a:solidFill>
              </a:rPr>
              <a:t>.</a:t>
            </a:r>
            <a:endParaRPr lang="ru-RU" sz="2000" i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2000" b="1" smtClean="0"/>
              <a:t>Питання для аналізу поезії:</a:t>
            </a:r>
          </a:p>
          <a:p>
            <a:pPr lvl="0"/>
            <a:r>
              <a:rPr lang="ru-RU" sz="1800" err="1"/>
              <a:t>Що</a:t>
            </a:r>
            <a:r>
              <a:rPr lang="ru-RU" sz="1800"/>
              <a:t> вам </a:t>
            </a:r>
            <a:r>
              <a:rPr lang="ru-RU" sz="1800" err="1"/>
              <a:t>відомо</a:t>
            </a:r>
            <a:r>
              <a:rPr lang="ru-RU" sz="1800"/>
              <a:t> про </a:t>
            </a:r>
            <a:r>
              <a:rPr lang="ru-RU" sz="1800" err="1"/>
              <a:t>блискавку</a:t>
            </a:r>
            <a:r>
              <a:rPr lang="ru-RU" sz="1800"/>
              <a:t> як </a:t>
            </a:r>
            <a:r>
              <a:rPr lang="ru-RU" sz="1800" err="1"/>
              <a:t>явище</a:t>
            </a:r>
            <a:r>
              <a:rPr lang="ru-RU" sz="1800"/>
              <a:t> </a:t>
            </a:r>
            <a:r>
              <a:rPr lang="ru-RU" sz="1800" err="1"/>
              <a:t>природи</a:t>
            </a:r>
            <a:r>
              <a:rPr lang="ru-RU" sz="1800"/>
              <a:t>?</a:t>
            </a:r>
            <a:endParaRPr lang="uk-UA" sz="1800"/>
          </a:p>
          <a:p>
            <a:pPr lvl="0"/>
            <a:r>
              <a:rPr lang="ru-RU" sz="1800"/>
              <a:t>Чим </a:t>
            </a:r>
            <a:r>
              <a:rPr lang="ru-RU" sz="1800" err="1"/>
              <a:t>ця</a:t>
            </a:r>
            <a:r>
              <a:rPr lang="ru-RU" sz="1800"/>
              <a:t> </a:t>
            </a:r>
            <a:r>
              <a:rPr lang="ru-RU" sz="1800" err="1"/>
              <a:t>поезія</a:t>
            </a:r>
            <a:r>
              <a:rPr lang="ru-RU" sz="1800"/>
              <a:t> </a:t>
            </a:r>
            <a:r>
              <a:rPr lang="ru-RU" sz="1800" err="1"/>
              <a:t>нагадує</a:t>
            </a:r>
            <a:r>
              <a:rPr lang="ru-RU" sz="1800"/>
              <a:t> нам </a:t>
            </a:r>
            <a:r>
              <a:rPr lang="ru-RU" sz="1800" err="1"/>
              <a:t>казку</a:t>
            </a:r>
            <a:r>
              <a:rPr lang="ru-RU" sz="1800"/>
              <a:t>? </a:t>
            </a:r>
            <a:r>
              <a:rPr lang="ru-RU" sz="1800" err="1"/>
              <a:t>Поміркуйте</a:t>
            </a:r>
            <a:r>
              <a:rPr lang="ru-RU" sz="1800"/>
              <a:t>, яку </a:t>
            </a:r>
            <a:r>
              <a:rPr lang="ru-RU" sz="1800" err="1" smtClean="0"/>
              <a:t>саме</a:t>
            </a:r>
            <a:r>
              <a:rPr lang="ru-RU" sz="1800" smtClean="0"/>
              <a:t>?</a:t>
            </a:r>
            <a:endParaRPr lang="uk-UA" sz="1800" smtClean="0"/>
          </a:p>
          <a:p>
            <a:pPr lvl="0"/>
            <a:r>
              <a:rPr lang="ru-RU" sz="1800" smtClean="0"/>
              <a:t>Як </a:t>
            </a:r>
            <a:r>
              <a:rPr lang="ru-RU" sz="1800" err="1"/>
              <a:t>зрозуміти</a:t>
            </a:r>
            <a:r>
              <a:rPr lang="ru-RU" sz="1800"/>
              <a:t> </a:t>
            </a:r>
            <a:r>
              <a:rPr lang="ru-RU" sz="1800" err="1"/>
              <a:t>висловлення</a:t>
            </a:r>
            <a:r>
              <a:rPr lang="ru-RU" sz="1800"/>
              <a:t>: «Краса </a:t>
            </a:r>
            <a:r>
              <a:rPr lang="ru-RU" sz="1800" err="1"/>
              <a:t>врятує</a:t>
            </a:r>
            <a:r>
              <a:rPr lang="ru-RU" sz="1800"/>
              <a:t> </a:t>
            </a:r>
            <a:r>
              <a:rPr lang="ru-RU" sz="1800" err="1"/>
              <a:t>світ</a:t>
            </a:r>
            <a:r>
              <a:rPr lang="ru-RU" sz="1800" smtClean="0"/>
              <a:t>»?</a:t>
            </a:r>
            <a:endParaRPr lang="uk-UA" sz="1800" smtClean="0"/>
          </a:p>
          <a:p>
            <a:pPr lvl="0"/>
            <a:r>
              <a:rPr lang="ru-RU" sz="1800" err="1" smtClean="0"/>
              <a:t>Якою</a:t>
            </a:r>
            <a:r>
              <a:rPr lang="ru-RU" sz="1800" smtClean="0"/>
              <a:t> </a:t>
            </a:r>
            <a:r>
              <a:rPr lang="ru-RU" sz="1800"/>
              <a:t>ми </a:t>
            </a:r>
            <a:r>
              <a:rPr lang="ru-RU" sz="1800" err="1"/>
              <a:t>уявляємо</a:t>
            </a:r>
            <a:r>
              <a:rPr lang="ru-RU" sz="1800"/>
              <a:t> королеву </a:t>
            </a:r>
            <a:r>
              <a:rPr lang="ru-RU" sz="1800" err="1" smtClean="0"/>
              <a:t>темряви</a:t>
            </a:r>
            <a:r>
              <a:rPr lang="ru-RU" sz="1800" smtClean="0"/>
              <a:t>?</a:t>
            </a:r>
            <a:endParaRPr lang="uk-UA" sz="1800"/>
          </a:p>
          <a:p>
            <a:pPr lvl="0"/>
            <a:r>
              <a:rPr lang="ru-RU" sz="1800" err="1" smtClean="0"/>
              <a:t>Чому</a:t>
            </a:r>
            <a:r>
              <a:rPr lang="ru-RU" sz="1800"/>
              <a:t>, на ваш </a:t>
            </a:r>
            <a:r>
              <a:rPr lang="ru-RU" sz="1800" err="1"/>
              <a:t>погляд</a:t>
            </a:r>
            <a:r>
              <a:rPr lang="ru-RU" sz="1800"/>
              <a:t>, </a:t>
            </a:r>
            <a:r>
              <a:rPr lang="ru-RU" sz="1800" err="1"/>
              <a:t>дзеркало</a:t>
            </a:r>
            <a:r>
              <a:rPr lang="ru-RU" sz="1800"/>
              <a:t> на </a:t>
            </a:r>
            <a:r>
              <a:rPr lang="ru-RU" sz="1800" err="1"/>
              <a:t>питання</a:t>
            </a:r>
            <a:r>
              <a:rPr lang="ru-RU" sz="1800"/>
              <a:t> про красу </a:t>
            </a:r>
            <a:r>
              <a:rPr lang="ru-RU" sz="1800" err="1"/>
              <a:t>королеви</a:t>
            </a:r>
            <a:r>
              <a:rPr lang="ru-RU" sz="1800"/>
              <a:t> до </a:t>
            </a:r>
            <a:r>
              <a:rPr lang="ru-RU" sz="1800" err="1"/>
              <a:t>нього</a:t>
            </a:r>
            <a:r>
              <a:rPr lang="ru-RU" sz="1800"/>
              <a:t> </a:t>
            </a:r>
            <a:r>
              <a:rPr lang="ru-RU" sz="1800" err="1"/>
              <a:t>відповідало</a:t>
            </a:r>
            <a:r>
              <a:rPr lang="ru-RU" sz="1800"/>
              <a:t> </a:t>
            </a:r>
            <a:r>
              <a:rPr lang="ru-RU" sz="1800" err="1"/>
              <a:t>їй</a:t>
            </a:r>
            <a:r>
              <a:rPr lang="ru-RU" sz="1800"/>
              <a:t> «</a:t>
            </a:r>
            <a:r>
              <a:rPr lang="ru-RU" sz="1800" err="1"/>
              <a:t>похапцем</a:t>
            </a:r>
            <a:r>
              <a:rPr lang="ru-RU" sz="1800" smtClean="0"/>
              <a:t>»?</a:t>
            </a:r>
            <a:endParaRPr lang="uk-UA" sz="1800" smtClean="0"/>
          </a:p>
          <a:p>
            <a:pPr lvl="0"/>
            <a:r>
              <a:rPr lang="ru-RU" sz="1800" err="1" smtClean="0"/>
              <a:t>Чи</a:t>
            </a:r>
            <a:r>
              <a:rPr lang="ru-RU" sz="1800" smtClean="0"/>
              <a:t> </a:t>
            </a:r>
            <a:r>
              <a:rPr lang="ru-RU" sz="1800" err="1"/>
              <a:t>змогла</a:t>
            </a:r>
            <a:r>
              <a:rPr lang="ru-RU" sz="1800"/>
              <a:t> б </a:t>
            </a:r>
            <a:r>
              <a:rPr lang="ru-RU" sz="1800" err="1"/>
              <a:t>побачити</a:t>
            </a:r>
            <a:r>
              <a:rPr lang="ru-RU" sz="1800"/>
              <a:t> </a:t>
            </a:r>
            <a:r>
              <a:rPr lang="ru-RU" sz="1800" err="1"/>
              <a:t>власну</a:t>
            </a:r>
            <a:r>
              <a:rPr lang="ru-RU" sz="1800"/>
              <a:t> красу королева </a:t>
            </a:r>
            <a:r>
              <a:rPr lang="ru-RU" sz="1800" err="1"/>
              <a:t>темряви</a:t>
            </a:r>
            <a:r>
              <a:rPr lang="ru-RU" sz="1800"/>
              <a:t> без </a:t>
            </a:r>
            <a:r>
              <a:rPr lang="ru-RU" sz="1800" err="1"/>
              <a:t>блискавки</a:t>
            </a:r>
            <a:r>
              <a:rPr lang="ru-RU" sz="1800"/>
              <a:t>? </a:t>
            </a:r>
            <a:r>
              <a:rPr lang="ru-RU" sz="1800" err="1"/>
              <a:t>Чому</a:t>
            </a:r>
            <a:r>
              <a:rPr lang="ru-RU" sz="1800"/>
              <a:t>? </a:t>
            </a:r>
            <a:r>
              <a:rPr lang="ru-RU" sz="1800" err="1"/>
              <a:t>Відповідь</a:t>
            </a:r>
            <a:r>
              <a:rPr lang="ru-RU" sz="1800"/>
              <a:t> </a:t>
            </a:r>
            <a:r>
              <a:rPr lang="ru-RU" sz="1800" err="1" smtClean="0"/>
              <a:t>обґрунтуйте</a:t>
            </a:r>
            <a:r>
              <a:rPr lang="ru-RU" sz="1800" smtClean="0"/>
              <a:t>.</a:t>
            </a:r>
            <a:endParaRPr lang="uk-UA" sz="1800"/>
          </a:p>
          <a:p>
            <a:pPr marL="0" indent="0">
              <a:buNone/>
            </a:pPr>
            <a:endParaRPr lang="ru-RU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235">
            <a:off x="5816249" y="1012286"/>
            <a:ext cx="3738613" cy="5400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38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prstTxWarp prst="textPlain">
              <a:avLst/>
            </a:prstTxWarp>
            <a:noAutofit/>
            <a:scene3d>
              <a:camera prst="perspectiveFront"/>
              <a:lightRig rig="threePt" dir="t"/>
            </a:scene3d>
          </a:bodyPr>
          <a:lstStyle/>
          <a:p>
            <a:r>
              <a:rPr lang="ru-RU" sz="360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Художні</a:t>
            </a:r>
            <a:r>
              <a:rPr lang="ru-RU" sz="36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60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особливості</a:t>
            </a:r>
            <a:r>
              <a:rPr lang="ru-RU" sz="36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60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поезії</a:t>
            </a:r>
            <a:r>
              <a:rPr lang="ru-RU" sz="360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br>
              <a:rPr lang="ru-RU" sz="360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sz="360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«</a:t>
            </a:r>
            <a:r>
              <a:rPr lang="ru-RU" sz="360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Блискавка</a:t>
            </a:r>
            <a:r>
              <a:rPr lang="ru-RU" sz="360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»</a:t>
            </a:r>
            <a:r>
              <a:rPr lang="uk-UA" sz="36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/>
            </a:r>
            <a:br>
              <a:rPr lang="uk-UA" sz="36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</a:br>
            <a:endParaRPr lang="uk-UA" sz="360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sz="3600"/>
          </a:p>
          <a:p>
            <a:pPr lvl="0"/>
            <a:r>
              <a:rPr lang="ru-RU" sz="2800" b="1" i="1"/>
              <a:t>метафора: </a:t>
            </a:r>
            <a:r>
              <a:rPr lang="ru-RU" sz="2800"/>
              <a:t>«королева </a:t>
            </a:r>
            <a:r>
              <a:rPr lang="ru-RU" sz="2800" err="1"/>
              <a:t>зблисне</a:t>
            </a:r>
            <a:r>
              <a:rPr lang="ru-RU" sz="2800"/>
              <a:t> </a:t>
            </a:r>
            <a:r>
              <a:rPr lang="ru-RU" sz="2800" err="1"/>
              <a:t>світлом</a:t>
            </a:r>
            <a:r>
              <a:rPr lang="ru-RU" sz="2800"/>
              <a:t>», «</a:t>
            </a:r>
            <a:r>
              <a:rPr lang="ru-RU" sz="2800" err="1"/>
              <a:t>відкаже</a:t>
            </a:r>
            <a:r>
              <a:rPr lang="ru-RU" sz="2800"/>
              <a:t> </a:t>
            </a:r>
            <a:r>
              <a:rPr lang="ru-RU" sz="2800" err="1"/>
              <a:t>дзеркало</a:t>
            </a:r>
            <a:r>
              <a:rPr lang="ru-RU" sz="2800"/>
              <a:t>»;</a:t>
            </a:r>
            <a:endParaRPr lang="uk-UA" sz="2800"/>
          </a:p>
          <a:p>
            <a:pPr lvl="0"/>
            <a:r>
              <a:rPr lang="ru-RU" sz="2800" b="1" i="1" err="1"/>
              <a:t>епітет</a:t>
            </a:r>
            <a:r>
              <a:rPr lang="ru-RU" sz="2800" b="1" i="1"/>
              <a:t>:</a:t>
            </a:r>
            <a:r>
              <a:rPr lang="ru-RU" sz="2800"/>
              <a:t> «писана </a:t>
            </a:r>
            <a:r>
              <a:rPr lang="ru-RU" sz="2800" err="1"/>
              <a:t>красуня</a:t>
            </a:r>
            <a:r>
              <a:rPr lang="ru-RU" sz="2800"/>
              <a:t>»;</a:t>
            </a:r>
            <a:endParaRPr lang="uk-UA" sz="2800"/>
          </a:p>
          <a:p>
            <a:pPr lvl="0"/>
            <a:r>
              <a:rPr lang="ru-RU" sz="2800" b="1" i="1" err="1"/>
              <a:t>риторичні</a:t>
            </a:r>
            <a:r>
              <a:rPr lang="ru-RU" sz="2800" b="1" i="1"/>
              <a:t> </a:t>
            </a:r>
            <a:r>
              <a:rPr lang="ru-RU" sz="2800" b="1" i="1" err="1"/>
              <a:t>запитання</a:t>
            </a:r>
            <a:r>
              <a:rPr lang="ru-RU" sz="2800" b="1" i="1"/>
              <a:t>: </a:t>
            </a:r>
            <a:endParaRPr lang="ru-RU" sz="2800" b="1" i="1" smtClean="0"/>
          </a:p>
          <a:p>
            <a:pPr marL="0" lvl="0" indent="0">
              <a:buNone/>
            </a:pPr>
            <a:r>
              <a:rPr lang="ru-RU" sz="2800" b="1" i="1" smtClean="0"/>
              <a:t>   </a:t>
            </a:r>
            <a:r>
              <a:rPr lang="ru-RU" sz="2800" smtClean="0"/>
              <a:t>«</a:t>
            </a:r>
            <a:r>
              <a:rPr lang="ru-RU" sz="2800" err="1"/>
              <a:t>Хто</a:t>
            </a:r>
            <a:r>
              <a:rPr lang="ru-RU" sz="2800"/>
              <a:t> на </a:t>
            </a:r>
            <a:r>
              <a:rPr lang="ru-RU" sz="2800" err="1"/>
              <a:t>світі</a:t>
            </a:r>
            <a:r>
              <a:rPr lang="ru-RU" sz="2800"/>
              <a:t> </a:t>
            </a:r>
            <a:r>
              <a:rPr lang="ru-RU" sz="2800" smtClean="0"/>
              <a:t>   </a:t>
            </a:r>
          </a:p>
          <a:p>
            <a:pPr marL="0" lvl="0" indent="0">
              <a:buNone/>
            </a:pPr>
            <a:r>
              <a:rPr lang="ru-RU" sz="2800"/>
              <a:t> </a:t>
            </a:r>
            <a:r>
              <a:rPr lang="ru-RU" sz="2800" smtClean="0"/>
              <a:t>  найгарніший?»</a:t>
            </a:r>
            <a:endParaRPr lang="uk-UA" sz="2800"/>
          </a:p>
          <a:p>
            <a:pPr marL="0" indent="0">
              <a:buNone/>
            </a:pPr>
            <a:endParaRPr lang="uk-UA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749">
            <a:off x="3518032" y="1380715"/>
            <a:ext cx="5909660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70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0" y="908720"/>
            <a:ext cx="9231959" cy="6624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803"/>
            <a:ext cx="4032448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uk-UA" sz="6000" b="1" smtClean="0">
                <a:solidFill>
                  <a:srgbClr val="FF0000"/>
                </a:solidFill>
                <a:latin typeface="Mistral" panose="03090702030407020403" pitchFamily="66" charset="0"/>
              </a:rPr>
              <a:t>В</a:t>
            </a:r>
            <a:r>
              <a:rPr lang="uk-UA" sz="6000" b="1" smtClean="0">
                <a:latin typeface="Mistral" panose="03090702030407020403" pitchFamily="66" charset="0"/>
              </a:rPr>
              <a:t> </a:t>
            </a:r>
            <a:r>
              <a:rPr lang="uk-UA" sz="6000" b="1" smtClean="0">
                <a:solidFill>
                  <a:srgbClr val="FFC000"/>
                </a:solidFill>
                <a:latin typeface="Mistral" panose="03090702030407020403" pitchFamily="66" charset="0"/>
              </a:rPr>
              <a:t>Е</a:t>
            </a:r>
            <a:r>
              <a:rPr lang="uk-UA" sz="6000" b="1" smtClean="0">
                <a:latin typeface="Mistral" panose="03090702030407020403" pitchFamily="66" charset="0"/>
              </a:rPr>
              <a:t> </a:t>
            </a:r>
            <a:r>
              <a:rPr lang="uk-UA" sz="6000" b="1" smtClean="0">
                <a:solidFill>
                  <a:schemeClr val="bg2">
                    <a:lumMod val="75000"/>
                  </a:schemeClr>
                </a:solidFill>
                <a:latin typeface="Mistral" panose="03090702030407020403" pitchFamily="66" charset="0"/>
              </a:rPr>
              <a:t>С</a:t>
            </a:r>
            <a:r>
              <a:rPr lang="uk-UA" sz="6000" b="1" smtClean="0">
                <a:latin typeface="Mistral" panose="03090702030407020403" pitchFamily="66" charset="0"/>
              </a:rPr>
              <a:t> </a:t>
            </a:r>
            <a:r>
              <a:rPr lang="uk-UA" sz="6000" b="1" smtClean="0">
                <a:solidFill>
                  <a:srgbClr val="00B050"/>
                </a:solidFill>
                <a:latin typeface="Mistral" panose="03090702030407020403" pitchFamily="66" charset="0"/>
              </a:rPr>
              <a:t>Е</a:t>
            </a:r>
            <a:r>
              <a:rPr lang="uk-UA" sz="6000" b="1" smtClean="0">
                <a:latin typeface="Mistral" panose="03090702030407020403" pitchFamily="66" charset="0"/>
              </a:rPr>
              <a:t> </a:t>
            </a:r>
            <a:r>
              <a:rPr lang="uk-UA" sz="6000" b="1" smtClean="0">
                <a:solidFill>
                  <a:srgbClr val="00B0F0"/>
                </a:solidFill>
                <a:latin typeface="Mistral" panose="03090702030407020403" pitchFamily="66" charset="0"/>
              </a:rPr>
              <a:t>Л</a:t>
            </a:r>
            <a:r>
              <a:rPr lang="uk-UA" sz="6000" b="1" smtClean="0">
                <a:latin typeface="Mistral" panose="03090702030407020403" pitchFamily="66" charset="0"/>
              </a:rPr>
              <a:t> </a:t>
            </a:r>
            <a:r>
              <a:rPr lang="uk-UA" sz="6000" b="1" smtClean="0">
                <a:solidFill>
                  <a:srgbClr val="0070C0"/>
                </a:solidFill>
                <a:latin typeface="Mistral" panose="03090702030407020403" pitchFamily="66" charset="0"/>
              </a:rPr>
              <a:t>К</a:t>
            </a:r>
            <a:r>
              <a:rPr lang="uk-UA" sz="6000" b="1" smtClean="0">
                <a:latin typeface="Mistral" panose="03090702030407020403" pitchFamily="66" charset="0"/>
              </a:rPr>
              <a:t> </a:t>
            </a:r>
            <a:r>
              <a:rPr lang="uk-UA" sz="6000" b="1" smtClean="0">
                <a:solidFill>
                  <a:srgbClr val="7030A0"/>
                </a:solidFill>
                <a:latin typeface="Mistral" panose="03090702030407020403" pitchFamily="66" charset="0"/>
              </a:rPr>
              <a:t>А</a:t>
            </a:r>
            <a:endParaRPr lang="ru-RU" sz="6000" b="1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206397"/>
            <a:ext cx="5832647" cy="2736304"/>
          </a:xfr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2400" b="1" err="1">
                <a:latin typeface="Monotype Corsiva" panose="03010101010201010101" pitchFamily="66" charset="0"/>
              </a:rPr>
              <a:t>надягла</a:t>
            </a:r>
            <a:r>
              <a:rPr lang="ru-RU" sz="2400" b="1">
                <a:latin typeface="Monotype Corsiva" panose="03010101010201010101" pitchFamily="66" charset="0"/>
              </a:rPr>
              <a:t> веселка</a:t>
            </a:r>
            <a:br>
              <a:rPr lang="ru-RU" sz="2400" b="1">
                <a:latin typeface="Monotype Corsiva" panose="03010101010201010101" pitchFamily="66" charset="0"/>
              </a:rPr>
            </a:br>
            <a:r>
              <a:rPr lang="ru-RU" sz="2400" b="1" err="1">
                <a:latin typeface="Monotype Corsiva" panose="03010101010201010101" pitchFamily="66" charset="0"/>
              </a:rPr>
              <a:t>стрічок</a:t>
            </a:r>
            <a:r>
              <a:rPr lang="ru-RU" sz="2400" b="1">
                <a:latin typeface="Monotype Corsiva" panose="03010101010201010101" pitchFamily="66" charset="0"/>
              </a:rPr>
              <a:t> </a:t>
            </a:r>
            <a:r>
              <a:rPr lang="ru-RU" sz="2400" b="1" err="1">
                <a:latin typeface="Monotype Corsiva" panose="03010101010201010101" pitchFamily="66" charset="0"/>
              </a:rPr>
              <a:t>стрічок</a:t>
            </a:r>
            <a:r>
              <a:rPr lang="ru-RU" sz="2400" b="1">
                <a:latin typeface="Monotype Corsiva" panose="03010101010201010101" pitchFamily="66" charset="0"/>
              </a:rPr>
              <a:t/>
            </a:r>
            <a:br>
              <a:rPr lang="ru-RU" sz="2400" b="1">
                <a:latin typeface="Monotype Corsiva" panose="03010101010201010101" pitchFamily="66" charset="0"/>
              </a:rPr>
            </a:br>
            <a:r>
              <a:rPr lang="ru-RU" sz="2400" b="1">
                <a:latin typeface="Monotype Corsiva" panose="03010101010201010101" pitchFamily="66" charset="0"/>
              </a:rPr>
              <a:t>як у свято</a:t>
            </a:r>
            <a:br>
              <a:rPr lang="ru-RU" sz="2400" b="1">
                <a:latin typeface="Monotype Corsiva" panose="03010101010201010101" pitchFamily="66" charset="0"/>
              </a:rPr>
            </a:br>
            <a:r>
              <a:rPr lang="ru-RU" sz="2400" b="1">
                <a:latin typeface="Monotype Corsiva" panose="03010101010201010101" pitchFamily="66" charset="0"/>
              </a:rPr>
              <a:t>взяла </a:t>
            </a:r>
            <a:r>
              <a:rPr lang="ru-RU" sz="2400" b="1" err="1">
                <a:latin typeface="Monotype Corsiva" panose="03010101010201010101" pitchFamily="66" charset="0"/>
              </a:rPr>
              <a:t>коромисло</a:t>
            </a:r>
            <a:r>
              <a:rPr lang="ru-RU" sz="2400" b="1">
                <a:latin typeface="Monotype Corsiva" panose="03010101010201010101" pitchFamily="66" charset="0"/>
              </a:rPr>
              <a:t/>
            </a:r>
            <a:br>
              <a:rPr lang="ru-RU" sz="2400" b="1">
                <a:latin typeface="Monotype Corsiva" panose="03010101010201010101" pitchFamily="66" charset="0"/>
              </a:rPr>
            </a:br>
            <a:r>
              <a:rPr lang="ru-RU" sz="2400" b="1">
                <a:latin typeface="Monotype Corsiva" panose="03010101010201010101" pitchFamily="66" charset="0"/>
              </a:rPr>
              <a:t>і </a:t>
            </a:r>
            <a:r>
              <a:rPr lang="ru-RU" sz="2400" b="1" err="1">
                <a:latin typeface="Monotype Corsiva" panose="03010101010201010101" pitchFamily="66" charset="0"/>
              </a:rPr>
              <a:t>пішла</a:t>
            </a:r>
            <a:r>
              <a:rPr lang="ru-RU" sz="2400" b="1">
                <a:latin typeface="Monotype Corsiva" panose="03010101010201010101" pitchFamily="66" charset="0"/>
              </a:rPr>
              <a:t> до </a:t>
            </a:r>
            <a:r>
              <a:rPr lang="ru-RU" sz="2400" b="1" err="1">
                <a:latin typeface="Monotype Corsiva" panose="03010101010201010101" pitchFamily="66" charset="0"/>
              </a:rPr>
              <a:t>річки</a:t>
            </a:r>
            <a:endParaRPr lang="ru-RU" sz="2400" b="1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b="1">
                <a:latin typeface="Monotype Corsiva" panose="03010101010201010101" pitchFamily="66" charset="0"/>
              </a:rPr>
              <a:t>дорогою </a:t>
            </a:r>
            <a:r>
              <a:rPr lang="ru-RU" sz="2400" b="1" err="1">
                <a:latin typeface="Monotype Corsiva" panose="03010101010201010101" pitchFamily="66" charset="0"/>
              </a:rPr>
              <a:t>перестрів</a:t>
            </a:r>
            <a:r>
              <a:rPr lang="ru-RU" sz="2400" b="1">
                <a:latin typeface="Monotype Corsiva" panose="03010101010201010101" pitchFamily="66" charset="0"/>
              </a:rPr>
              <a:t> </a:t>
            </a:r>
            <a:r>
              <a:rPr lang="ru-RU" sz="2400" b="1" err="1">
                <a:latin typeface="Monotype Corsiva" panose="03010101010201010101" pitchFamily="66" charset="0"/>
              </a:rPr>
              <a:t>її</a:t>
            </a:r>
            <a:r>
              <a:rPr lang="ru-RU" sz="2400" b="1">
                <a:latin typeface="Monotype Corsiva" panose="03010101010201010101" pitchFamily="66" charset="0"/>
              </a:rPr>
              <a:t/>
            </a:r>
            <a:br>
              <a:rPr lang="ru-RU" sz="2400" b="1">
                <a:latin typeface="Monotype Corsiva" panose="03010101010201010101" pitchFamily="66" charset="0"/>
              </a:rPr>
            </a:br>
            <a:r>
              <a:rPr lang="ru-RU" sz="2400" b="1" err="1">
                <a:latin typeface="Monotype Corsiva" panose="03010101010201010101" pitchFamily="66" charset="0"/>
              </a:rPr>
              <a:t>князенко</a:t>
            </a:r>
            <a:r>
              <a:rPr lang="ru-RU" sz="2400" b="1">
                <a:latin typeface="Monotype Corsiva" panose="03010101010201010101" pitchFamily="66" charset="0"/>
              </a:rPr>
              <a:t> </a:t>
            </a:r>
            <a:r>
              <a:rPr lang="ru-RU" sz="2400" b="1" err="1">
                <a:latin typeface="Monotype Corsiva" panose="03010101010201010101" pitchFamily="66" charset="0"/>
              </a:rPr>
              <a:t>Соняшник</a:t>
            </a:r>
            <a:r>
              <a:rPr lang="ru-RU" sz="2400" b="1">
                <a:latin typeface="Monotype Corsiva" panose="03010101010201010101" pitchFamily="66" charset="0"/>
              </a:rPr>
              <a:t/>
            </a:r>
            <a:br>
              <a:rPr lang="ru-RU" sz="2400" b="1">
                <a:latin typeface="Monotype Corsiva" panose="03010101010201010101" pitchFamily="66" charset="0"/>
              </a:rPr>
            </a:br>
            <a:r>
              <a:rPr lang="ru-RU" sz="2400" b="1" err="1">
                <a:latin typeface="Monotype Corsiva" panose="03010101010201010101" pitchFamily="66" charset="0"/>
              </a:rPr>
              <a:t>із</a:t>
            </a:r>
            <a:r>
              <a:rPr lang="ru-RU" sz="2400" b="1">
                <a:latin typeface="Monotype Corsiva" panose="03010101010201010101" pitchFamily="66" charset="0"/>
              </a:rPr>
              <a:t> золотим черевичком</a:t>
            </a:r>
            <a:br>
              <a:rPr lang="ru-RU" sz="2400" b="1">
                <a:latin typeface="Monotype Corsiva" panose="03010101010201010101" pitchFamily="66" charset="0"/>
              </a:rPr>
            </a:br>
            <a:r>
              <a:rPr lang="ru-RU" sz="2400" b="1">
                <a:latin typeface="Monotype Corsiva" panose="03010101010201010101" pitchFamily="66" charset="0"/>
              </a:rPr>
              <a:t>в </a:t>
            </a:r>
            <a:r>
              <a:rPr lang="ru-RU" sz="2400" b="1" err="1">
                <a:latin typeface="Monotype Corsiva" panose="03010101010201010101" pitchFamily="66" charset="0"/>
              </a:rPr>
              <a:t>руці</a:t>
            </a:r>
            <a:endParaRPr lang="ru-RU" sz="2400" b="1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b="1" err="1">
                <a:latin typeface="Monotype Corsiva" panose="03010101010201010101" pitchFamily="66" charset="0"/>
              </a:rPr>
              <a:t>поміряла</a:t>
            </a:r>
            <a:r>
              <a:rPr lang="ru-RU" sz="2400" b="1">
                <a:latin typeface="Monotype Corsiva" panose="03010101010201010101" pitchFamily="66" charset="0"/>
              </a:rPr>
              <a:t> веселка</a:t>
            </a:r>
            <a:br>
              <a:rPr lang="ru-RU" sz="2400" b="1">
                <a:latin typeface="Monotype Corsiva" panose="03010101010201010101" pitchFamily="66" charset="0"/>
              </a:rPr>
            </a:br>
            <a:r>
              <a:rPr lang="ru-RU" sz="2400" b="1" err="1">
                <a:latin typeface="Monotype Corsiva" panose="03010101010201010101" pitchFamily="66" charset="0"/>
              </a:rPr>
              <a:t>якраз</a:t>
            </a:r>
            <a:r>
              <a:rPr lang="ru-RU" sz="2400" b="1">
                <a:latin typeface="Monotype Corsiva" panose="03010101010201010101" pitchFamily="66" charset="0"/>
              </a:rPr>
              <a:t> на </a:t>
            </a:r>
            <a:r>
              <a:rPr lang="ru-RU" sz="2400" b="1" err="1">
                <a:latin typeface="Monotype Corsiva" panose="03010101010201010101" pitchFamily="66" charset="0"/>
              </a:rPr>
              <a:t>ніжку</a:t>
            </a:r>
            <a:endParaRPr lang="ru-RU" sz="2400" b="1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400" b="1">
                <a:latin typeface="Monotype Corsiva" panose="03010101010201010101" pitchFamily="66" charset="0"/>
              </a:rPr>
              <a:t>от вони й </a:t>
            </a:r>
            <a:r>
              <a:rPr lang="ru-RU" sz="2400" b="1" err="1">
                <a:latin typeface="Monotype Corsiva" panose="03010101010201010101" pitchFamily="66" charset="0"/>
              </a:rPr>
              <a:t>побралися</a:t>
            </a:r>
            <a:endParaRPr lang="ru-RU" sz="2400" b="1">
              <a:latin typeface="Monotype Corsiva" panose="03010101010201010101" pitchFamily="66" charset="0"/>
            </a:endParaRPr>
          </a:p>
          <a:p>
            <a:endParaRPr lang="ru-RU" sz="240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92" y="23280"/>
            <a:ext cx="4363168" cy="813432"/>
          </a:xfrm>
        </p:spPr>
        <p:txBody>
          <a:bodyPr/>
          <a:lstStyle/>
          <a:p>
            <a:r>
              <a:rPr lang="uk-UA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uk-UA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uk-UA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uk-UA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uk-UA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lang="uk-UA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uk-UA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16" y="836712"/>
            <a:ext cx="4309760" cy="5904656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smtClean="0">
                <a:solidFill>
                  <a:srgbClr val="FF0000"/>
                </a:solidFill>
              </a:rPr>
              <a:t>Тема</a:t>
            </a:r>
            <a:r>
              <a:rPr lang="ru-RU" sz="2000" b="1">
                <a:solidFill>
                  <a:srgbClr val="FF0000"/>
                </a:solidFill>
              </a:rPr>
              <a:t>:</a:t>
            </a:r>
            <a:r>
              <a:rPr lang="ru-RU" sz="2000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зображення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краси</a:t>
            </a:r>
            <a:r>
              <a:rPr lang="ru-RU" sz="2000" i="1" smtClean="0">
                <a:solidFill>
                  <a:srgbClr val="FF0000"/>
                </a:solidFill>
              </a:rPr>
              <a:t> веселки </a:t>
            </a:r>
            <a:r>
              <a:rPr lang="ru-RU" sz="2000" i="1">
                <a:solidFill>
                  <a:srgbClr val="FF0000"/>
                </a:solidFill>
              </a:rPr>
              <a:t>— </a:t>
            </a:r>
            <a:r>
              <a:rPr lang="ru-RU" sz="2000" i="1" err="1">
                <a:solidFill>
                  <a:srgbClr val="FF0000"/>
                </a:solidFill>
              </a:rPr>
              <a:t>української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дівчини</a:t>
            </a:r>
            <a:r>
              <a:rPr lang="ru-RU" sz="2000" i="1" smtClean="0">
                <a:solidFill>
                  <a:srgbClr val="FF0000"/>
                </a:solidFill>
              </a:rPr>
              <a:t>.</a:t>
            </a:r>
            <a:endParaRPr lang="uk-UA" sz="2000" i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smtClean="0">
                <a:solidFill>
                  <a:srgbClr val="FF0000"/>
                </a:solidFill>
              </a:rPr>
              <a:t>Головна думка</a:t>
            </a:r>
            <a:r>
              <a:rPr lang="ru-RU" sz="2000" b="1">
                <a:solidFill>
                  <a:srgbClr val="FF0000"/>
                </a:solidFill>
              </a:rPr>
              <a:t>: </a:t>
            </a:r>
            <a:r>
              <a:rPr lang="ru-RU" sz="2000" i="1">
                <a:solidFill>
                  <a:srgbClr val="FF0000"/>
                </a:solidFill>
              </a:rPr>
              <a:t>веселка </a:t>
            </a:r>
            <a:r>
              <a:rPr lang="ru-RU" sz="2000" i="1" smtClean="0">
                <a:solidFill>
                  <a:srgbClr val="FF0000"/>
                </a:solidFill>
              </a:rPr>
              <a:t> як </a:t>
            </a:r>
            <a:r>
              <a:rPr lang="ru-RU" sz="2000" i="1" err="1" smtClean="0">
                <a:solidFill>
                  <a:srgbClr val="FF0000"/>
                </a:solidFill>
              </a:rPr>
              <a:t>відображення</a:t>
            </a:r>
            <a:r>
              <a:rPr lang="ru-RU" sz="2000" i="1" smtClean="0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чарівної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краси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українських</a:t>
            </a:r>
            <a:r>
              <a:rPr lang="ru-RU" sz="2000" i="1" smtClean="0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дівчат</a:t>
            </a:r>
            <a:r>
              <a:rPr lang="ru-RU" sz="2000" i="1" smtClean="0">
                <a:solidFill>
                  <a:srgbClr val="FF0000"/>
                </a:solidFill>
              </a:rPr>
              <a:t>  та </a:t>
            </a:r>
            <a:r>
              <a:rPr lang="ru-RU" sz="2000" i="1" err="1" smtClean="0">
                <a:solidFill>
                  <a:srgbClr val="FF0000"/>
                </a:solidFill>
              </a:rPr>
              <a:t>неповторності</a:t>
            </a:r>
            <a:r>
              <a:rPr lang="ru-RU" sz="2000" i="1" smtClean="0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краси</a:t>
            </a:r>
            <a:r>
              <a:rPr lang="ru-RU" sz="2000" i="1" smtClean="0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навколишнього</a:t>
            </a:r>
            <a:r>
              <a:rPr lang="ru-RU" sz="2000" i="1" smtClean="0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світу</a:t>
            </a:r>
            <a:endParaRPr lang="ru-RU" sz="2000" i="1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2000" b="1" smtClean="0"/>
              <a:t>Питання для аналізу поезії:</a:t>
            </a:r>
          </a:p>
          <a:p>
            <a:pPr lvl="0"/>
            <a:r>
              <a:rPr lang="ru-RU" sz="2000" err="1"/>
              <a:t>Що</a:t>
            </a:r>
            <a:r>
              <a:rPr lang="ru-RU" sz="2000"/>
              <a:t> вам </a:t>
            </a:r>
            <a:r>
              <a:rPr lang="ru-RU" sz="2000" err="1"/>
              <a:t>відомо</a:t>
            </a:r>
            <a:r>
              <a:rPr lang="ru-RU" sz="2000"/>
              <a:t> про веселку як </a:t>
            </a:r>
            <a:r>
              <a:rPr lang="ru-RU" sz="2000" err="1"/>
              <a:t>природне</a:t>
            </a:r>
            <a:r>
              <a:rPr lang="ru-RU" sz="2000"/>
              <a:t> </a:t>
            </a:r>
            <a:r>
              <a:rPr lang="ru-RU" sz="2000" err="1"/>
              <a:t>явище</a:t>
            </a:r>
            <a:r>
              <a:rPr lang="ru-RU" sz="2000"/>
              <a:t>?</a:t>
            </a:r>
            <a:endParaRPr lang="uk-UA" sz="2000"/>
          </a:p>
          <a:p>
            <a:pPr lvl="0"/>
            <a:r>
              <a:rPr lang="ru-RU" sz="2000"/>
              <a:t>Чим </a:t>
            </a:r>
            <a:r>
              <a:rPr lang="ru-RU" sz="2000" err="1"/>
              <a:t>поезія</a:t>
            </a:r>
            <a:r>
              <a:rPr lang="ru-RU" sz="2000"/>
              <a:t> </a:t>
            </a:r>
            <a:r>
              <a:rPr lang="ru-RU" sz="2000" err="1"/>
              <a:t>нагадує</a:t>
            </a:r>
            <a:r>
              <a:rPr lang="ru-RU" sz="2000"/>
              <a:t> </a:t>
            </a:r>
            <a:r>
              <a:rPr lang="ru-RU" sz="2000" err="1"/>
              <a:t>казку</a:t>
            </a:r>
            <a:r>
              <a:rPr lang="ru-RU" sz="2000"/>
              <a:t> </a:t>
            </a:r>
            <a:r>
              <a:rPr lang="ru-RU" sz="2000" smtClean="0"/>
              <a:t>Шарля </a:t>
            </a:r>
            <a:r>
              <a:rPr lang="ru-RU" sz="2000"/>
              <a:t>Перо «</a:t>
            </a:r>
            <a:r>
              <a:rPr lang="ru-RU" sz="2000" err="1"/>
              <a:t>Попелюшка</a:t>
            </a:r>
            <a:r>
              <a:rPr lang="ru-RU" sz="2000"/>
              <a:t>»?</a:t>
            </a:r>
            <a:endParaRPr lang="uk-UA" sz="2000"/>
          </a:p>
          <a:p>
            <a:pPr lvl="0"/>
            <a:r>
              <a:rPr lang="ru-RU" sz="2000"/>
              <a:t>З </a:t>
            </a:r>
            <a:r>
              <a:rPr lang="ru-RU" sz="2000" err="1"/>
              <a:t>якою</a:t>
            </a:r>
            <a:r>
              <a:rPr lang="ru-RU" sz="2000"/>
              <a:t> метою І. </a:t>
            </a:r>
            <a:r>
              <a:rPr lang="ru-RU" sz="2000" err="1"/>
              <a:t>Калинець</a:t>
            </a:r>
            <a:r>
              <a:rPr lang="ru-RU" sz="2000"/>
              <a:t> </a:t>
            </a:r>
            <a:r>
              <a:rPr lang="ru-RU" sz="2000" err="1"/>
              <a:t>оживляє</a:t>
            </a:r>
            <a:r>
              <a:rPr lang="ru-RU" sz="2000"/>
              <a:t> веселку</a:t>
            </a:r>
            <a:r>
              <a:rPr lang="ru-RU" sz="2000" smtClean="0"/>
              <a:t>?</a:t>
            </a:r>
            <a:endParaRPr lang="uk-UA" sz="2000"/>
          </a:p>
          <a:p>
            <a:pPr lvl="0"/>
            <a:r>
              <a:rPr lang="ru-RU" sz="2000" err="1"/>
              <a:t>Яким</a:t>
            </a:r>
            <a:r>
              <a:rPr lang="ru-RU" sz="2000"/>
              <a:t> </a:t>
            </a:r>
            <a:r>
              <a:rPr lang="ru-RU" sz="2000" err="1"/>
              <a:t>ви</a:t>
            </a:r>
            <a:r>
              <a:rPr lang="ru-RU" sz="2000"/>
              <a:t> </a:t>
            </a:r>
            <a:r>
              <a:rPr lang="ru-RU" sz="2000" err="1"/>
              <a:t>уявляєте</a:t>
            </a:r>
            <a:r>
              <a:rPr lang="ru-RU" sz="2000"/>
              <a:t> подальше </a:t>
            </a:r>
            <a:r>
              <a:rPr lang="ru-RU" sz="2000" err="1"/>
              <a:t>подружнє</a:t>
            </a:r>
            <a:r>
              <a:rPr lang="ru-RU" sz="2000"/>
              <a:t> </a:t>
            </a:r>
            <a:r>
              <a:rPr lang="ru-RU" sz="2000" err="1"/>
              <a:t>життя</a:t>
            </a:r>
            <a:r>
              <a:rPr lang="ru-RU" sz="2000"/>
              <a:t> веселки і </a:t>
            </a:r>
            <a:r>
              <a:rPr lang="ru-RU" sz="2000" err="1"/>
              <a:t>соняшника</a:t>
            </a:r>
            <a:r>
              <a:rPr lang="ru-RU" sz="2000" smtClean="0"/>
              <a:t>?</a:t>
            </a:r>
          </a:p>
          <a:p>
            <a:pPr lvl="0"/>
            <a:r>
              <a:rPr lang="uk-UA" sz="2000" smtClean="0"/>
              <a:t>Що таке коромисло?</a:t>
            </a:r>
          </a:p>
          <a:p>
            <a:pPr marL="0" indent="0" algn="ctr">
              <a:buNone/>
            </a:pPr>
            <a:endParaRPr lang="ru-RU" sz="2000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80" y="23280"/>
            <a:ext cx="4761320" cy="67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680"/>
            <a:ext cx="9144000" cy="17331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smtClean="0"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800" smtClean="0"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800" err="1" smtClean="0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Художні</a:t>
            </a:r>
            <a:r>
              <a:rPr lang="ru-RU" sz="4800" smtClean="0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4800" err="1" smtClean="0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особливості</a:t>
            </a:r>
            <a:r>
              <a:rPr lang="ru-RU" sz="4800" smtClean="0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4800" err="1" smtClean="0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поезії</a:t>
            </a:r>
            <a:r>
              <a:rPr lang="ru-RU" sz="4800" smtClean="0">
                <a:solidFill>
                  <a:srgbClr val="FF0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sz="4800" smtClean="0"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800" smtClean="0"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800" smtClean="0">
                <a:latin typeface="Monotype Corsiva" panose="03010101010201010101" pitchFamily="66" charset="0"/>
              </a:rPr>
              <a:t>«</a:t>
            </a:r>
            <a:r>
              <a:rPr lang="uk-UA" sz="48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</a:t>
            </a:r>
            <a:r>
              <a:rPr lang="uk-UA" sz="4800" b="1" smtClean="0">
                <a:latin typeface="Monotype Corsiva" panose="03010101010201010101" pitchFamily="66" charset="0"/>
              </a:rPr>
              <a:t> </a:t>
            </a:r>
            <a:r>
              <a:rPr lang="uk-UA" sz="4800" b="1">
                <a:solidFill>
                  <a:srgbClr val="FFC000"/>
                </a:solidFill>
                <a:latin typeface="Monotype Corsiva" panose="03010101010201010101" pitchFamily="66" charset="0"/>
              </a:rPr>
              <a:t>Е</a:t>
            </a:r>
            <a:r>
              <a:rPr lang="uk-UA" sz="4800" b="1">
                <a:latin typeface="Monotype Corsiva" panose="03010101010201010101" pitchFamily="66" charset="0"/>
              </a:rPr>
              <a:t> </a:t>
            </a:r>
            <a:r>
              <a:rPr lang="uk-UA" sz="4800" b="1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С</a:t>
            </a:r>
            <a:r>
              <a:rPr lang="uk-UA" sz="4800" b="1">
                <a:latin typeface="Monotype Corsiva" panose="03010101010201010101" pitchFamily="66" charset="0"/>
              </a:rPr>
              <a:t> </a:t>
            </a:r>
            <a:r>
              <a:rPr lang="uk-UA" sz="4800" b="1">
                <a:solidFill>
                  <a:srgbClr val="00B050"/>
                </a:solidFill>
                <a:latin typeface="Monotype Corsiva" panose="03010101010201010101" pitchFamily="66" charset="0"/>
              </a:rPr>
              <a:t>Е</a:t>
            </a:r>
            <a:r>
              <a:rPr lang="uk-UA" sz="4800" b="1">
                <a:latin typeface="Monotype Corsiva" panose="03010101010201010101" pitchFamily="66" charset="0"/>
              </a:rPr>
              <a:t> </a:t>
            </a:r>
            <a:r>
              <a:rPr lang="uk-UA" sz="4800" b="1">
                <a:solidFill>
                  <a:srgbClr val="00B0F0"/>
                </a:solidFill>
                <a:latin typeface="Monotype Corsiva" panose="03010101010201010101" pitchFamily="66" charset="0"/>
              </a:rPr>
              <a:t>Л</a:t>
            </a:r>
            <a:r>
              <a:rPr lang="uk-UA" sz="4800" b="1">
                <a:latin typeface="Monotype Corsiva" panose="03010101010201010101" pitchFamily="66" charset="0"/>
              </a:rPr>
              <a:t> </a:t>
            </a:r>
            <a:r>
              <a:rPr lang="uk-UA" sz="4800" b="1">
                <a:solidFill>
                  <a:srgbClr val="0070C0"/>
                </a:solidFill>
                <a:latin typeface="Monotype Corsiva" panose="03010101010201010101" pitchFamily="66" charset="0"/>
              </a:rPr>
              <a:t>К</a:t>
            </a:r>
            <a:r>
              <a:rPr lang="uk-UA" sz="4800" b="1">
                <a:latin typeface="Monotype Corsiva" panose="03010101010201010101" pitchFamily="66" charset="0"/>
              </a:rPr>
              <a:t> </a:t>
            </a:r>
            <a:r>
              <a:rPr lang="uk-UA" sz="4800" b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А</a:t>
            </a:r>
            <a:r>
              <a:rPr lang="ru-RU" sz="4800" smtClean="0">
                <a:latin typeface="Monotype Corsiva" panose="03010101010201010101" pitchFamily="66" charset="0"/>
              </a:rPr>
              <a:t>»</a:t>
            </a:r>
            <a:r>
              <a:rPr lang="uk-UA" sz="4800">
                <a:latin typeface="Monotype Corsiva" panose="03010101010201010101" pitchFamily="66" charset="0"/>
              </a:rPr>
              <a:t/>
            </a:r>
            <a:br>
              <a:rPr lang="uk-UA" sz="4800">
                <a:latin typeface="Monotype Corsiva" panose="03010101010201010101" pitchFamily="66" charset="0"/>
              </a:rPr>
            </a:br>
            <a:endParaRPr lang="ru-RU" sz="480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180" y="1727506"/>
            <a:ext cx="5120820" cy="5162142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/>
          </a:p>
          <a:p>
            <a:pPr lvl="0"/>
            <a:r>
              <a:rPr lang="ru-RU" sz="3000" b="1" i="1"/>
              <a:t>метафора:</a:t>
            </a:r>
            <a:r>
              <a:rPr lang="ru-RU" sz="3000"/>
              <a:t> «</a:t>
            </a:r>
            <a:r>
              <a:rPr lang="ru-RU" sz="3000" err="1"/>
              <a:t>надягла</a:t>
            </a:r>
            <a:r>
              <a:rPr lang="ru-RU" sz="3000"/>
              <a:t> веселка», «веселка взяла… і </a:t>
            </a:r>
            <a:r>
              <a:rPr lang="ru-RU" sz="3000" err="1"/>
              <a:t>пішла</a:t>
            </a:r>
            <a:r>
              <a:rPr lang="ru-RU" sz="3000"/>
              <a:t>», «</a:t>
            </a:r>
            <a:r>
              <a:rPr lang="ru-RU" sz="3000" err="1"/>
              <a:t>соняшник</a:t>
            </a:r>
            <a:r>
              <a:rPr lang="ru-RU" sz="3000"/>
              <a:t> </a:t>
            </a:r>
            <a:r>
              <a:rPr lang="ru-RU" sz="3000" err="1"/>
              <a:t>перестрів</a:t>
            </a:r>
            <a:r>
              <a:rPr lang="ru-RU" sz="3000"/>
              <a:t>», «веселка </a:t>
            </a:r>
            <a:r>
              <a:rPr lang="ru-RU" sz="3000" err="1"/>
              <a:t>поміряла</a:t>
            </a:r>
            <a:r>
              <a:rPr lang="ru-RU" sz="3000"/>
              <a:t>»;</a:t>
            </a:r>
            <a:endParaRPr lang="uk-UA" sz="3000"/>
          </a:p>
          <a:p>
            <a:pPr lvl="0"/>
            <a:r>
              <a:rPr lang="ru-RU" sz="3000" b="1" i="1" err="1"/>
              <a:t>порівняння</a:t>
            </a:r>
            <a:r>
              <a:rPr lang="ru-RU" sz="3000" b="1" i="1"/>
              <a:t>:</a:t>
            </a:r>
            <a:r>
              <a:rPr lang="ru-RU" sz="3000"/>
              <a:t> «як у свято»;</a:t>
            </a:r>
            <a:endParaRPr lang="uk-UA" sz="3000"/>
          </a:p>
          <a:p>
            <a:pPr lvl="0"/>
            <a:r>
              <a:rPr lang="ru-RU" sz="3000" b="1" i="1" err="1"/>
              <a:t>епітет</a:t>
            </a:r>
            <a:r>
              <a:rPr lang="ru-RU" sz="3000" b="1" i="1"/>
              <a:t>:</a:t>
            </a:r>
            <a:r>
              <a:rPr lang="ru-RU" sz="3000"/>
              <a:t> «</a:t>
            </a:r>
            <a:r>
              <a:rPr lang="ru-RU" sz="3000" err="1"/>
              <a:t>золотий</a:t>
            </a:r>
            <a:r>
              <a:rPr lang="ru-RU" sz="3000"/>
              <a:t> </a:t>
            </a:r>
            <a:r>
              <a:rPr lang="ru-RU" sz="3000" err="1"/>
              <a:t>черевичок</a:t>
            </a:r>
            <a:r>
              <a:rPr lang="ru-RU" sz="3000"/>
              <a:t>»;</a:t>
            </a:r>
            <a:endParaRPr lang="uk-UA" sz="3000"/>
          </a:p>
          <a:p>
            <a:pPr lvl="0"/>
            <a:r>
              <a:rPr lang="ru-RU" sz="3000" b="1" i="1" err="1"/>
              <a:t>риторичний</a:t>
            </a:r>
            <a:r>
              <a:rPr lang="ru-RU" sz="3000" b="1" i="1"/>
              <a:t> оклик: </a:t>
            </a:r>
            <a:r>
              <a:rPr lang="ru-RU" sz="3000"/>
              <a:t>«</a:t>
            </a:r>
            <a:r>
              <a:rPr lang="ru-RU" sz="3000" err="1"/>
              <a:t>Поміряла</a:t>
            </a:r>
            <a:r>
              <a:rPr lang="ru-RU" sz="3000"/>
              <a:t> веселка — </a:t>
            </a:r>
            <a:r>
              <a:rPr lang="ru-RU" sz="3000" err="1"/>
              <a:t>якраз</a:t>
            </a:r>
            <a:r>
              <a:rPr lang="ru-RU" sz="3000"/>
              <a:t>, на </a:t>
            </a:r>
            <a:r>
              <a:rPr lang="ru-RU" sz="3000" err="1"/>
              <a:t>ніжку</a:t>
            </a:r>
            <a:r>
              <a:rPr lang="ru-RU" sz="3000"/>
              <a:t>!».</a:t>
            </a:r>
            <a:endParaRPr lang="uk-UA" sz="3000"/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733186"/>
            <a:ext cx="4608512" cy="5412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862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744416" cy="604593"/>
          </a:xfrm>
        </p:spPr>
        <p:txBody>
          <a:bodyPr>
            <a:noAutofit/>
          </a:bodyPr>
          <a:lstStyle/>
          <a:p>
            <a:r>
              <a:rPr lang="uk-UA" sz="5400" smtClean="0"/>
              <a:t>КРИНИЧКА</a:t>
            </a:r>
            <a:endParaRPr lang="ru-RU" sz="54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136339"/>
            <a:ext cx="5616624" cy="70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-16188" y="994856"/>
            <a:ext cx="5184576" cy="586314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сплю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глибше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моя </a:t>
            </a:r>
            <a:r>
              <a:rPr lang="ru-RU" sz="2000" b="1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підземна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зорі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розповідаю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 вона про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дуба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хмаринку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 вона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студеним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молоком</a:t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мене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поїть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метелика</a:t>
            </a:r>
            <a:endParaRPr lang="ru-RU" sz="2000" b="1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вона</a:t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 водяного царства</a:t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русалку </a:t>
            </a:r>
            <a:r>
              <a:rPr lang="ru-RU" sz="2000" b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приводить</a:t>
            </a:r>
          </a:p>
          <a:p>
            <a:pPr>
              <a:spcAft>
                <a:spcPts val="0"/>
              </a:spcAft>
            </a:pPr>
            <a:r>
              <a:rPr lang="ru-RU" sz="2000" b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оце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весняна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калина</a:t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забрати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 мене</a:t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подобу</a:t>
            </a:r>
            <a:endParaRPr lang="ru-RU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п’є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п’є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калинову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воду</a:t>
            </a:r>
            <a:b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1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ru-RU" sz="2000" b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соломинки</a:t>
            </a:r>
            <a:endParaRPr lang="ru-RU" sz="20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49272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 Р И Н И Ч К А</a:t>
            </a:r>
            <a:endParaRPr lang="ru-RU" b="1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08" y="525486"/>
            <a:ext cx="3888432" cy="4392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65104"/>
            <a:ext cx="410445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2766"/>
            <a:ext cx="5004048" cy="4763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>
                <a:solidFill>
                  <a:srgbClr val="FF0000"/>
                </a:solidFill>
              </a:rPr>
              <a:t>Тема:</a:t>
            </a:r>
            <a:r>
              <a:rPr lang="ru-RU" sz="2000">
                <a:solidFill>
                  <a:srgbClr val="FF0000"/>
                </a:solidFill>
              </a:rPr>
              <a:t> </a:t>
            </a:r>
            <a:r>
              <a:rPr lang="ru-RU" sz="2000" i="1">
                <a:solidFill>
                  <a:srgbClr val="FF0000"/>
                </a:solidFill>
              </a:rPr>
              <a:t>зображення кринички, яка підживляється підземними вода­ми і напоює, </a:t>
            </a:r>
            <a:r>
              <a:rPr lang="ru-RU" sz="2000" i="1" smtClean="0">
                <a:solidFill>
                  <a:srgbClr val="FF0000"/>
                </a:solidFill>
              </a:rPr>
              <a:t>живить все навколо.</a:t>
            </a:r>
            <a:endParaRPr lang="ru-RU" sz="2000" i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smtClean="0">
                <a:solidFill>
                  <a:srgbClr val="FF0000"/>
                </a:solidFill>
              </a:rPr>
              <a:t>Головна думка</a:t>
            </a:r>
            <a:r>
              <a:rPr lang="ru-RU" sz="2000">
                <a:solidFill>
                  <a:srgbClr val="FF0000"/>
                </a:solidFill>
              </a:rPr>
              <a:t>: </a:t>
            </a:r>
            <a:r>
              <a:rPr lang="ru-RU" sz="2000" i="1">
                <a:solidFill>
                  <a:srgbClr val="FF0000"/>
                </a:solidFill>
              </a:rPr>
              <a:t>без води </a:t>
            </a:r>
            <a:r>
              <a:rPr lang="ru-RU" sz="2000" i="1" smtClean="0">
                <a:solidFill>
                  <a:srgbClr val="FF0000"/>
                </a:solidFill>
              </a:rPr>
              <a:t>не може існувати життя на землі, криничка як цілюще джерело</a:t>
            </a:r>
            <a:endParaRPr lang="uk-UA" sz="2000" i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/>
              <a:t>Питання для аналізу поезії</a:t>
            </a:r>
            <a:r>
              <a:rPr lang="ru-RU" sz="2000" b="1" smtClean="0"/>
              <a:t>:</a:t>
            </a:r>
            <a:endParaRPr lang="uk-UA" sz="2000" i="1">
              <a:solidFill>
                <a:srgbClr val="FF0000"/>
              </a:solidFill>
            </a:endParaRPr>
          </a:p>
          <a:p>
            <a:pPr lvl="0"/>
            <a:r>
              <a:rPr lang="ru-RU" sz="1600"/>
              <a:t>Чи бачили ви криничку в природному середовищі? Яке враження вона справила на вас? </a:t>
            </a:r>
            <a:endParaRPr lang="uk-UA" sz="1600"/>
          </a:p>
          <a:p>
            <a:pPr lvl="0"/>
            <a:r>
              <a:rPr lang="ru-RU" sz="1600"/>
              <a:t>Кого криничка вважає за свою матір?</a:t>
            </a:r>
            <a:endParaRPr lang="uk-UA" sz="1600"/>
          </a:p>
          <a:p>
            <a:pPr lvl="0"/>
            <a:r>
              <a:rPr lang="ru-RU" sz="1600" smtClean="0"/>
              <a:t>Про що роззповідають криничка і матуся одна одній? </a:t>
            </a:r>
          </a:p>
          <a:p>
            <a:pPr lvl="0"/>
            <a:r>
              <a:rPr lang="ru-RU" sz="1600" smtClean="0"/>
              <a:t>Що </a:t>
            </a:r>
            <a:r>
              <a:rPr lang="ru-RU" sz="1600"/>
              <a:t>мав на увазі автор, висловлюючи «…весняна калина не хоче забрати з мене свою подобу?»</a:t>
            </a:r>
            <a:endParaRPr lang="uk-UA" sz="1600"/>
          </a:p>
          <a:p>
            <a:pPr lvl="0"/>
            <a:r>
              <a:rPr lang="ru-RU" sz="1600"/>
              <a:t>Згадайте, що вам відомо про русалок</a:t>
            </a:r>
            <a:r>
              <a:rPr lang="ru-RU" sz="1600" smtClean="0"/>
              <a:t>.</a:t>
            </a:r>
            <a:endParaRPr lang="uk-UA" sz="1600"/>
          </a:p>
          <a:p>
            <a:pPr lvl="0"/>
            <a:r>
              <a:rPr lang="ru-RU" sz="1600"/>
              <a:t>Що ми розуміємо під «золотими соломинками» сонця?</a:t>
            </a:r>
            <a:endParaRPr lang="uk-UA" sz="1600"/>
          </a:p>
          <a:p>
            <a:pPr lvl="0"/>
            <a:r>
              <a:rPr lang="ru-RU" sz="1600"/>
              <a:t>Від чого залежить смак води з криниці?</a:t>
            </a:r>
            <a:endParaRPr lang="uk-UA" sz="1600"/>
          </a:p>
          <a:p>
            <a:pPr lvl="0"/>
            <a:r>
              <a:rPr lang="ru-RU" sz="1600"/>
              <a:t>Чим пояснити те, що здоров’я кожної людини залежить від </a:t>
            </a:r>
            <a:r>
              <a:rPr lang="ru-RU" sz="1600" smtClean="0"/>
              <a:t>води?</a:t>
            </a:r>
            <a:endParaRPr lang="uk-UA" sz="1600" smtClean="0"/>
          </a:p>
          <a:p>
            <a:pPr lvl="0"/>
            <a:r>
              <a:rPr lang="ru-RU" sz="1600" smtClean="0"/>
              <a:t>Чому </a:t>
            </a:r>
            <a:r>
              <a:rPr lang="ru-RU" sz="1600"/>
              <a:t>питання збереження питної води, криничок на сьогодні є ак­туальним?</a:t>
            </a:r>
            <a:endParaRPr lang="uk-UA" sz="1600"/>
          </a:p>
          <a:p>
            <a:pPr marL="0" indent="0">
              <a:buNone/>
            </a:pPr>
            <a:endParaRPr lang="ru-RU" sz="20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400" y="116632"/>
            <a:ext cx="4896544" cy="6822968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7984" y="1052736"/>
            <a:ext cx="4570856" cy="5886864"/>
          </a:xfrm>
        </p:spPr>
        <p:txBody>
          <a:bodyPr>
            <a:normAutofit fontScale="92500" lnSpcReduction="20000"/>
          </a:bodyPr>
          <a:lstStyle/>
          <a:p>
            <a:r>
              <a:rPr lang="ru-RU" b="1" i="1" smtClean="0"/>
              <a:t>повторення</a:t>
            </a:r>
            <a:r>
              <a:rPr lang="ru-RU"/>
              <a:t>: «глибоко-глибоко»;</a:t>
            </a:r>
            <a:endParaRPr lang="uk-UA" sz="3600"/>
          </a:p>
          <a:p>
            <a:pPr lvl="0"/>
            <a:r>
              <a:rPr lang="ru-RU" b="1" i="1"/>
              <a:t>епітети: </a:t>
            </a:r>
            <a:r>
              <a:rPr lang="ru-RU"/>
              <a:t>«підземна мати», «студене молоко», «водяне царство», «вес­няна калина», «калинова вода», «золоті соломинки»;</a:t>
            </a:r>
            <a:endParaRPr lang="uk-UA" sz="3600"/>
          </a:p>
          <a:p>
            <a:pPr lvl="0"/>
            <a:r>
              <a:rPr lang="ru-RU" b="1" i="1"/>
              <a:t>метафори:</a:t>
            </a:r>
            <a:r>
              <a:rPr lang="ru-RU"/>
              <a:t> «криничка спить, … розповідає», «калина не хоче забра­ти…», «сонце п’є».</a:t>
            </a:r>
            <a:endParaRPr lang="uk-UA" sz="3600"/>
          </a:p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6012160" cy="1124744"/>
          </a:xfrm>
        </p:spPr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Художні </a:t>
            </a:r>
            <a:r>
              <a:rPr lang="ru-RU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особливості </a:t>
            </a:r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поезії «КРИНИЧКА»</a:t>
            </a:r>
            <a:r>
              <a:rPr lang="uk-UA" sz="480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uk-UA" sz="480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15" y="3321710"/>
            <a:ext cx="3249450" cy="2450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06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6250706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88640"/>
            <a:ext cx="4608512" cy="6408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mtClean="0">
                <a:solidFill>
                  <a:srgbClr val="C00000"/>
                </a:solidFill>
              </a:rPr>
              <a:t>З </a:t>
            </a:r>
            <a:r>
              <a:rPr lang="ru-RU" err="1" smtClean="0">
                <a:solidFill>
                  <a:srgbClr val="C00000"/>
                </a:solidFill>
              </a:rPr>
              <a:t>автобіографічних</a:t>
            </a:r>
            <a:r>
              <a:rPr lang="ru-RU" smtClean="0">
                <a:solidFill>
                  <a:srgbClr val="C00000"/>
                </a:solidFill>
              </a:rPr>
              <a:t> </a:t>
            </a:r>
            <a:r>
              <a:rPr lang="ru-RU" err="1" smtClean="0">
                <a:solidFill>
                  <a:srgbClr val="C00000"/>
                </a:solidFill>
              </a:rPr>
              <a:t>приміток</a:t>
            </a:r>
            <a:r>
              <a:rPr lang="ru-RU" smtClean="0">
                <a:solidFill>
                  <a:srgbClr val="C00000"/>
                </a:solidFill>
              </a:rPr>
              <a:t> </a:t>
            </a:r>
            <a:r>
              <a:rPr lang="ru-RU" err="1" smtClean="0">
                <a:solidFill>
                  <a:srgbClr val="C00000"/>
                </a:solidFill>
              </a:rPr>
              <a:t>письменника</a:t>
            </a:r>
            <a:r>
              <a:rPr lang="ru-RU" smtClean="0">
                <a:solidFill>
                  <a:srgbClr val="C00000"/>
                </a:solidFill>
              </a:rPr>
              <a:t>: </a:t>
            </a:r>
          </a:p>
          <a:p>
            <a:pPr marL="0" indent="0">
              <a:buNone/>
            </a:pPr>
            <a:endParaRPr lang="ru-RU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i="1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i="1" smtClean="0">
                <a:solidFill>
                  <a:srgbClr val="C00000"/>
                </a:solidFill>
              </a:rPr>
              <a:t>«</a:t>
            </a:r>
            <a:r>
              <a:rPr lang="ru-RU" i="1" err="1" smtClean="0">
                <a:solidFill>
                  <a:srgbClr val="C00000"/>
                </a:solidFill>
              </a:rPr>
              <a:t>Народився</a:t>
            </a:r>
            <a:r>
              <a:rPr lang="ru-RU" i="1" smtClean="0">
                <a:solidFill>
                  <a:srgbClr val="C00000"/>
                </a:solidFill>
              </a:rPr>
              <a:t>  9 </a:t>
            </a:r>
            <a:r>
              <a:rPr lang="ru-RU" i="1" err="1" smtClean="0">
                <a:solidFill>
                  <a:srgbClr val="C00000"/>
                </a:solidFill>
              </a:rPr>
              <a:t>липня</a:t>
            </a:r>
            <a:r>
              <a:rPr lang="ru-RU" i="1" smtClean="0">
                <a:solidFill>
                  <a:srgbClr val="C00000"/>
                </a:solidFill>
              </a:rPr>
              <a:t> 1939 року у </a:t>
            </a:r>
            <a:r>
              <a:rPr lang="ru-RU" i="1" err="1" smtClean="0">
                <a:solidFill>
                  <a:srgbClr val="C00000"/>
                </a:solidFill>
              </a:rPr>
              <a:t>Ходорові</a:t>
            </a:r>
            <a:r>
              <a:rPr lang="ru-RU" i="1" smtClean="0">
                <a:solidFill>
                  <a:srgbClr val="C00000"/>
                </a:solidFill>
              </a:rPr>
              <a:t> на </a:t>
            </a:r>
            <a:r>
              <a:rPr lang="ru-RU" i="1" err="1" smtClean="0">
                <a:solidFill>
                  <a:srgbClr val="C00000"/>
                </a:solidFill>
              </a:rPr>
              <a:t>Львівщині</a:t>
            </a:r>
            <a:r>
              <a:rPr lang="ru-RU" i="1" smtClean="0">
                <a:solidFill>
                  <a:srgbClr val="C00000"/>
                </a:solidFill>
              </a:rPr>
              <a:t>. І </a:t>
            </a:r>
            <a:r>
              <a:rPr lang="ru-RU" i="1" err="1" smtClean="0">
                <a:solidFill>
                  <a:srgbClr val="C00000"/>
                </a:solidFill>
              </a:rPr>
              <a:t>хоч</a:t>
            </a:r>
            <a:r>
              <a:rPr lang="ru-RU" i="1" smtClean="0">
                <a:solidFill>
                  <a:srgbClr val="C00000"/>
                </a:solidFill>
              </a:rPr>
              <a:t> я покинув </a:t>
            </a:r>
            <a:r>
              <a:rPr lang="ru-RU" i="1" err="1" smtClean="0">
                <a:solidFill>
                  <a:srgbClr val="C00000"/>
                </a:solidFill>
              </a:rPr>
              <a:t>містечко</a:t>
            </a:r>
            <a:r>
              <a:rPr lang="ru-RU" i="1" smtClean="0">
                <a:solidFill>
                  <a:srgbClr val="C00000"/>
                </a:solidFill>
              </a:rPr>
              <a:t> 1956 року, коли </a:t>
            </a:r>
            <a:r>
              <a:rPr lang="ru-RU" i="1" err="1" smtClean="0">
                <a:solidFill>
                  <a:srgbClr val="C00000"/>
                </a:solidFill>
              </a:rPr>
              <a:t>закінчив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середню</a:t>
            </a:r>
            <a:r>
              <a:rPr lang="ru-RU" i="1" smtClean="0">
                <a:solidFill>
                  <a:srgbClr val="C00000"/>
                </a:solidFill>
              </a:rPr>
              <a:t> школу й вступив до </a:t>
            </a:r>
            <a:r>
              <a:rPr lang="ru-RU" i="1" err="1" smtClean="0">
                <a:solidFill>
                  <a:srgbClr val="C00000"/>
                </a:solidFill>
              </a:rPr>
              <a:t>Львівського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університету</a:t>
            </a:r>
            <a:r>
              <a:rPr lang="ru-RU" i="1" smtClean="0">
                <a:solidFill>
                  <a:srgbClr val="C00000"/>
                </a:solidFill>
              </a:rPr>
              <a:t>, </a:t>
            </a:r>
            <a:r>
              <a:rPr lang="ru-RU" i="1" err="1" smtClean="0">
                <a:solidFill>
                  <a:srgbClr val="C00000"/>
                </a:solidFill>
              </a:rPr>
              <a:t>зв’язків</a:t>
            </a:r>
            <a:r>
              <a:rPr lang="ru-RU" i="1" smtClean="0">
                <a:solidFill>
                  <a:srgbClr val="C00000"/>
                </a:solidFill>
              </a:rPr>
              <a:t> з ним не </a:t>
            </a:r>
            <a:r>
              <a:rPr lang="ru-RU" i="1" err="1" smtClean="0">
                <a:solidFill>
                  <a:srgbClr val="C00000"/>
                </a:solidFill>
              </a:rPr>
              <a:t>пориваю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донині</a:t>
            </a:r>
            <a:r>
              <a:rPr lang="ru-RU" i="1" smtClean="0">
                <a:solidFill>
                  <a:srgbClr val="C00000"/>
                </a:solidFill>
              </a:rPr>
              <a:t>. </a:t>
            </a:r>
            <a:r>
              <a:rPr lang="ru-RU" i="1" err="1" smtClean="0">
                <a:solidFill>
                  <a:srgbClr val="C00000"/>
                </a:solidFill>
              </a:rPr>
              <a:t>Бо</a:t>
            </a:r>
            <a:r>
              <a:rPr lang="ru-RU" i="1" smtClean="0">
                <a:solidFill>
                  <a:srgbClr val="C00000"/>
                </a:solidFill>
              </a:rPr>
              <a:t> з Ходоровом </a:t>
            </a:r>
            <a:r>
              <a:rPr lang="ru-RU" i="1" err="1" smtClean="0">
                <a:solidFill>
                  <a:srgbClr val="C00000"/>
                </a:solidFill>
              </a:rPr>
              <a:t>пов’язані</a:t>
            </a:r>
            <a:r>
              <a:rPr lang="ru-RU" i="1" smtClean="0">
                <a:solidFill>
                  <a:srgbClr val="C00000"/>
                </a:solidFill>
              </a:rPr>
              <a:t> не </a:t>
            </a:r>
            <a:r>
              <a:rPr lang="ru-RU" i="1" err="1" smtClean="0">
                <a:solidFill>
                  <a:srgbClr val="C00000"/>
                </a:solidFill>
              </a:rPr>
              <a:t>тільки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мої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дитячі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враження</a:t>
            </a:r>
            <a:r>
              <a:rPr lang="ru-RU" i="1" smtClean="0">
                <a:solidFill>
                  <a:srgbClr val="C00000"/>
                </a:solidFill>
              </a:rPr>
              <a:t> і </a:t>
            </a:r>
            <a:r>
              <a:rPr lang="ru-RU" i="1" err="1" smtClean="0">
                <a:solidFill>
                  <a:srgbClr val="C00000"/>
                </a:solidFill>
              </a:rPr>
              <a:t>спогади</a:t>
            </a:r>
            <a:r>
              <a:rPr lang="ru-RU" i="1" smtClean="0">
                <a:solidFill>
                  <a:srgbClr val="C00000"/>
                </a:solidFill>
              </a:rPr>
              <a:t>, </a:t>
            </a:r>
            <a:r>
              <a:rPr lang="ru-RU" i="1" err="1" smtClean="0">
                <a:solidFill>
                  <a:srgbClr val="C00000"/>
                </a:solidFill>
              </a:rPr>
              <a:t>бо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звідти</a:t>
            </a:r>
            <a:r>
              <a:rPr lang="ru-RU" i="1" smtClean="0">
                <a:solidFill>
                  <a:srgbClr val="C00000"/>
                </a:solidFill>
              </a:rPr>
              <a:t> не </a:t>
            </a:r>
            <a:r>
              <a:rPr lang="ru-RU" i="1" err="1" smtClean="0">
                <a:solidFill>
                  <a:srgbClr val="C00000"/>
                </a:solidFill>
              </a:rPr>
              <a:t>тільки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джерело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натхнення</a:t>
            </a:r>
            <a:r>
              <a:rPr lang="ru-RU" i="1" smtClean="0">
                <a:solidFill>
                  <a:srgbClr val="C00000"/>
                </a:solidFill>
              </a:rPr>
              <a:t> — там люди, </a:t>
            </a:r>
            <a:r>
              <a:rPr lang="ru-RU" i="1" err="1" smtClean="0">
                <a:solidFill>
                  <a:srgbClr val="C00000"/>
                </a:solidFill>
              </a:rPr>
              <a:t>що</a:t>
            </a:r>
            <a:r>
              <a:rPr lang="ru-RU" i="1" smtClean="0">
                <a:solidFill>
                  <a:srgbClr val="C00000"/>
                </a:solidFill>
              </a:rPr>
              <a:t> дали </a:t>
            </a:r>
            <a:r>
              <a:rPr lang="ru-RU" i="1" err="1" smtClean="0">
                <a:solidFill>
                  <a:srgbClr val="C00000"/>
                </a:solidFill>
              </a:rPr>
              <a:t>мені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життя</a:t>
            </a:r>
            <a:r>
              <a:rPr lang="ru-RU" i="1" smtClean="0">
                <a:solidFill>
                  <a:srgbClr val="C00000"/>
                </a:solidFill>
              </a:rPr>
              <a:t> і </a:t>
            </a:r>
            <a:r>
              <a:rPr lang="ru-RU" i="1" err="1" smtClean="0">
                <a:solidFill>
                  <a:srgbClr val="C00000"/>
                </a:solidFill>
              </a:rPr>
              <a:t>виховали</a:t>
            </a:r>
            <a:r>
              <a:rPr lang="ru-RU" i="1" smtClean="0">
                <a:solidFill>
                  <a:srgbClr val="C00000"/>
                </a:solidFill>
              </a:rPr>
              <a:t> у здоровому </a:t>
            </a:r>
            <a:r>
              <a:rPr lang="ru-RU" i="1" err="1" smtClean="0">
                <a:solidFill>
                  <a:srgbClr val="C00000"/>
                </a:solidFill>
              </a:rPr>
              <a:t>національному</a:t>
            </a:r>
            <a:r>
              <a:rPr lang="ru-RU" i="1" smtClean="0">
                <a:solidFill>
                  <a:srgbClr val="C00000"/>
                </a:solidFill>
              </a:rPr>
              <a:t> </a:t>
            </a:r>
            <a:r>
              <a:rPr lang="ru-RU" i="1" err="1" smtClean="0">
                <a:solidFill>
                  <a:srgbClr val="C00000"/>
                </a:solidFill>
              </a:rPr>
              <a:t>дусі</a:t>
            </a:r>
            <a:r>
              <a:rPr lang="ru-RU" i="1" smtClean="0">
                <a:solidFill>
                  <a:srgbClr val="C00000"/>
                </a:solidFill>
              </a:rPr>
              <a:t>»</a:t>
            </a:r>
            <a:endParaRPr lang="uk-UA" i="1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8934"/>
            <a:ext cx="4211961" cy="3884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0"/>
            <a:ext cx="4283967" cy="29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1143000"/>
          </a:xfrm>
        </p:spPr>
        <p:txBody>
          <a:bodyPr>
            <a:normAutofit/>
          </a:bodyPr>
          <a:lstStyle/>
          <a:p>
            <a:r>
              <a:rPr lang="uk-UA" sz="5400" b="1" smtClean="0">
                <a:solidFill>
                  <a:schemeClr val="bg1">
                    <a:lumMod val="50000"/>
                  </a:schemeClr>
                </a:solidFill>
                <a:latin typeface="Mistral" panose="03090702030407020403" pitchFamily="66" charset="0"/>
                <a:cs typeface="Rod" panose="02030509050101010101" pitchFamily="49" charset="-79"/>
              </a:rPr>
              <a:t>Д И М </a:t>
            </a:r>
            <a:endParaRPr lang="ru-RU" sz="5400" b="1">
              <a:solidFill>
                <a:schemeClr val="bg1">
                  <a:lumMod val="50000"/>
                </a:schemeClr>
              </a:solidFill>
              <a:latin typeface="Mistral" panose="03090702030407020403" pitchFamily="66" charset="0"/>
              <a:cs typeface="Rod" panose="02030509050101010101" pitchFamily="49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3152" y="953344"/>
            <a:ext cx="3419872" cy="59046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err="1">
                <a:latin typeface="Monotype Corsiva" panose="03010101010201010101" pitchFamily="66" charset="0"/>
              </a:rPr>
              <a:t>втік</a:t>
            </a:r>
            <a:r>
              <a:rPr lang="ru-RU" sz="3400">
                <a:latin typeface="Monotype Corsiva" panose="03010101010201010101" pitchFamily="66" charset="0"/>
              </a:rPr>
              <a:t> </a:t>
            </a:r>
            <a:r>
              <a:rPr lang="ru-RU" sz="3400" err="1">
                <a:latin typeface="Monotype Corsiva" panose="03010101010201010101" pitchFamily="66" charset="0"/>
              </a:rPr>
              <a:t>дим</a:t>
            </a:r>
            <a:r>
              <a:rPr lang="ru-RU" sz="3400">
                <a:latin typeface="Monotype Corsiva" panose="03010101010201010101" pitchFamily="66" charset="0"/>
              </a:rPr>
              <a:t> </a:t>
            </a:r>
            <a:r>
              <a:rPr lang="ru-RU" sz="3400" err="1">
                <a:latin typeface="Monotype Corsiva" panose="03010101010201010101" pitchFamily="66" charset="0"/>
              </a:rPr>
              <a:t>від</a:t>
            </a:r>
            <a:r>
              <a:rPr lang="ru-RU" sz="3400">
                <a:latin typeface="Monotype Corsiva" panose="03010101010201010101" pitchFamily="66" charset="0"/>
              </a:rPr>
              <a:t> </a:t>
            </a:r>
            <a:r>
              <a:rPr lang="ru-RU" sz="3400" err="1">
                <a:latin typeface="Monotype Corsiva" panose="03010101010201010101" pitchFamily="66" charset="0"/>
              </a:rPr>
              <a:t>вогнища</a:t>
            </a:r>
            <a:r>
              <a:rPr lang="ru-RU" sz="3400">
                <a:latin typeface="Monotype Corsiva" panose="03010101010201010101" pitchFamily="66" charset="0"/>
              </a:rPr>
              <a:t/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>
                <a:latin typeface="Monotype Corsiva" panose="03010101010201010101" pitchFamily="66" charset="0"/>
              </a:rPr>
              <a:t>просто у </a:t>
            </a:r>
            <a:r>
              <a:rPr lang="ru-RU" sz="3400" err="1">
                <a:latin typeface="Monotype Corsiva" panose="03010101010201010101" pitchFamily="66" charset="0"/>
              </a:rPr>
              <a:t>синіх</a:t>
            </a:r>
            <a:r>
              <a:rPr lang="ru-RU" sz="3400">
                <a:latin typeface="Monotype Corsiva" panose="03010101010201010101" pitchFamily="66" charset="0"/>
              </a:rPr>
              <a:t> джинсах</a:t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 err="1">
                <a:latin typeface="Monotype Corsiva" panose="03010101010201010101" pitchFamily="66" charset="0"/>
              </a:rPr>
              <a:t>розпатланий</a:t>
            </a:r>
            <a:r>
              <a:rPr lang="ru-RU" sz="3400">
                <a:latin typeface="Monotype Corsiva" panose="03010101010201010101" pitchFamily="66" charset="0"/>
              </a:rPr>
              <a:t/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>
                <a:latin typeface="Monotype Corsiva" panose="03010101010201010101" pitchFamily="66" charset="0"/>
              </a:rPr>
              <a:t>та й </a:t>
            </a:r>
            <a:r>
              <a:rPr lang="ru-RU" sz="3400" err="1">
                <a:latin typeface="Monotype Corsiva" panose="03010101010201010101" pitchFamily="66" charset="0"/>
              </a:rPr>
              <a:t>подався</a:t>
            </a:r>
            <a:r>
              <a:rPr lang="ru-RU" sz="3400">
                <a:latin typeface="Monotype Corsiva" panose="03010101010201010101" pitchFamily="66" charset="0"/>
              </a:rPr>
              <a:t> у </a:t>
            </a:r>
            <a:r>
              <a:rPr lang="ru-RU" sz="3400" err="1">
                <a:latin typeface="Monotype Corsiva" panose="03010101010201010101" pitchFamily="66" charset="0"/>
              </a:rPr>
              <a:t>мандри</a:t>
            </a:r>
            <a:endParaRPr lang="ru-RU" sz="340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400" err="1">
                <a:latin typeface="Monotype Corsiva" panose="03010101010201010101" pitchFamily="66" charset="0"/>
              </a:rPr>
              <a:t>тільки</a:t>
            </a:r>
            <a:r>
              <a:rPr lang="ru-RU" sz="3400">
                <a:latin typeface="Monotype Corsiva" panose="03010101010201010101" pitchFamily="66" charset="0"/>
              </a:rPr>
              <a:t> </a:t>
            </a:r>
            <a:r>
              <a:rPr lang="ru-RU" sz="3400" err="1">
                <a:latin typeface="Monotype Corsiva" panose="03010101010201010101" pitchFamily="66" charset="0"/>
              </a:rPr>
              <a:t>спечену</a:t>
            </a:r>
            <a:r>
              <a:rPr lang="ru-RU" sz="3400">
                <a:latin typeface="Monotype Corsiva" panose="03010101010201010101" pitchFamily="66" charset="0"/>
              </a:rPr>
              <a:t> </a:t>
            </a:r>
            <a:r>
              <a:rPr lang="ru-RU" sz="3400" err="1">
                <a:latin typeface="Monotype Corsiva" panose="03010101010201010101" pitchFamily="66" charset="0"/>
              </a:rPr>
              <a:t>картоплину</a:t>
            </a:r>
            <a:r>
              <a:rPr lang="ru-RU" sz="3400">
                <a:latin typeface="Monotype Corsiva" panose="03010101010201010101" pitchFamily="66" charset="0"/>
              </a:rPr>
              <a:t/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 err="1">
                <a:latin typeface="Monotype Corsiva" panose="03010101010201010101" pitchFamily="66" charset="0"/>
              </a:rPr>
              <a:t>прихопив</a:t>
            </a:r>
            <a:r>
              <a:rPr lang="ru-RU" sz="3400">
                <a:latin typeface="Monotype Corsiva" panose="03010101010201010101" pitchFamily="66" charset="0"/>
              </a:rPr>
              <a:t/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>
                <a:latin typeface="Monotype Corsiva" panose="03010101010201010101" pitchFamily="66" charset="0"/>
              </a:rPr>
              <a:t>по </a:t>
            </a:r>
            <a:r>
              <a:rPr lang="ru-RU" sz="3400" err="1">
                <a:latin typeface="Monotype Corsiva" panose="03010101010201010101" pitchFamily="66" charset="0"/>
              </a:rPr>
              <a:t>дорозі</a:t>
            </a:r>
            <a:r>
              <a:rPr lang="ru-RU" sz="3400">
                <a:latin typeface="Monotype Corsiva" panose="03010101010201010101" pitchFamily="66" charset="0"/>
              </a:rPr>
              <a:t> до </a:t>
            </a:r>
            <a:r>
              <a:rPr lang="ru-RU" sz="3400" err="1">
                <a:latin typeface="Monotype Corsiva" panose="03010101010201010101" pitchFamily="66" charset="0"/>
              </a:rPr>
              <a:t>міста</a:t>
            </a:r>
            <a:endParaRPr lang="ru-RU" sz="340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400" err="1">
                <a:latin typeface="Monotype Corsiva" panose="03010101010201010101" pitchFamily="66" charset="0"/>
              </a:rPr>
              <a:t>сів</a:t>
            </a:r>
            <a:r>
              <a:rPr lang="ru-RU" sz="3400">
                <a:latin typeface="Monotype Corsiva" panose="03010101010201010101" pitchFamily="66" charset="0"/>
              </a:rPr>
              <a:t> у трамвай</a:t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 err="1">
                <a:latin typeface="Monotype Corsiva" panose="03010101010201010101" pitchFamily="66" charset="0"/>
              </a:rPr>
              <a:t>принюхується</a:t>
            </a:r>
            <a:endParaRPr lang="ru-RU" sz="340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400" err="1">
                <a:latin typeface="Monotype Corsiva" panose="03010101010201010101" pitchFamily="66" charset="0"/>
              </a:rPr>
              <a:t>зітхнула</a:t>
            </a:r>
            <a:r>
              <a:rPr lang="ru-RU" sz="3400">
                <a:latin typeface="Monotype Corsiva" panose="03010101010201010101" pitchFamily="66" charset="0"/>
              </a:rPr>
              <a:t> кондуктор</a:t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>
                <a:latin typeface="Monotype Corsiva" panose="03010101010201010101" pitchFamily="66" charset="0"/>
              </a:rPr>
              <a:t>— </a:t>
            </a:r>
            <a:r>
              <a:rPr lang="ru-RU" sz="3400" err="1">
                <a:latin typeface="Monotype Corsiva" panose="03010101010201010101" pitchFamily="66" charset="0"/>
              </a:rPr>
              <a:t>осінь</a:t>
            </a:r>
            <a:r>
              <a:rPr lang="ru-RU" sz="3400">
                <a:latin typeface="Monotype Corsiva" panose="03010101010201010101" pitchFamily="66" charset="0"/>
              </a:rPr>
              <a:t> </a:t>
            </a:r>
            <a:r>
              <a:rPr lang="ru-RU" sz="3400" err="1">
                <a:latin typeface="Monotype Corsiva" panose="03010101010201010101" pitchFamily="66" charset="0"/>
              </a:rPr>
              <a:t>мені</a:t>
            </a:r>
            <a:r>
              <a:rPr lang="ru-RU" sz="3400">
                <a:latin typeface="Monotype Corsiva" panose="03010101010201010101" pitchFamily="66" charset="0"/>
              </a:rPr>
              <a:t> запахла</a:t>
            </a:r>
          </a:p>
          <a:p>
            <a:pPr marL="0" indent="0">
              <a:buNone/>
            </a:pPr>
            <a:r>
              <a:rPr lang="ru-RU" sz="3400" err="1">
                <a:latin typeface="Monotype Corsiva" panose="03010101010201010101" pitchFamily="66" charset="0"/>
              </a:rPr>
              <a:t>залоскотало</a:t>
            </a:r>
            <a:r>
              <a:rPr lang="ru-RU" sz="3400">
                <a:latin typeface="Monotype Corsiva" panose="03010101010201010101" pitchFamily="66" charset="0"/>
              </a:rPr>
              <a:t> </a:t>
            </a:r>
            <a:r>
              <a:rPr lang="ru-RU" sz="3400" err="1">
                <a:latin typeface="Monotype Corsiva" panose="03010101010201010101" pitchFamily="66" charset="0"/>
              </a:rPr>
              <a:t>водієві</a:t>
            </a:r>
            <a:r>
              <a:rPr lang="ru-RU" sz="3400">
                <a:latin typeface="Monotype Corsiva" panose="03010101010201010101" pitchFamily="66" charset="0"/>
              </a:rPr>
              <a:t> в </a:t>
            </a:r>
            <a:r>
              <a:rPr lang="ru-RU" sz="3400" err="1">
                <a:latin typeface="Monotype Corsiva" panose="03010101010201010101" pitchFamily="66" charset="0"/>
              </a:rPr>
              <a:t>носі</a:t>
            </a:r>
            <a:r>
              <a:rPr lang="ru-RU" sz="3400">
                <a:latin typeface="Monotype Corsiva" panose="03010101010201010101" pitchFamily="66" charset="0"/>
              </a:rPr>
              <a:t/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>
                <a:latin typeface="Monotype Corsiva" panose="03010101010201010101" pitchFamily="66" charset="0"/>
              </a:rPr>
              <a:t>повернув трамвай</a:t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>
                <a:latin typeface="Monotype Corsiva" panose="03010101010201010101" pitchFamily="66" charset="0"/>
              </a:rPr>
              <a:t>і </a:t>
            </a:r>
            <a:r>
              <a:rPr lang="ru-RU" sz="3400" err="1">
                <a:latin typeface="Monotype Corsiva" panose="03010101010201010101" pitchFamily="66" charset="0"/>
              </a:rPr>
              <a:t>гайнув</a:t>
            </a:r>
            <a:r>
              <a:rPr lang="ru-RU" sz="3400">
                <a:latin typeface="Monotype Corsiva" panose="03010101010201010101" pitchFamily="66" charset="0"/>
              </a:rPr>
              <a:t> у гай</a:t>
            </a:r>
          </a:p>
          <a:p>
            <a:pPr marL="0" indent="0">
              <a:buNone/>
            </a:pPr>
            <a:r>
              <a:rPr lang="ru-RU" sz="3400">
                <a:latin typeface="Monotype Corsiva" panose="03010101010201010101" pitchFamily="66" charset="0"/>
              </a:rPr>
              <a:t>я не в той трамвай </a:t>
            </a:r>
            <a:r>
              <a:rPr lang="ru-RU" sz="3400" err="1">
                <a:latin typeface="Monotype Corsiva" panose="03010101010201010101" pitchFamily="66" charset="0"/>
              </a:rPr>
              <a:t>сів</a:t>
            </a:r>
            <a:r>
              <a:rPr lang="ru-RU" sz="3400">
                <a:latin typeface="Monotype Corsiva" panose="03010101010201010101" pitchFamily="66" charset="0"/>
              </a:rPr>
              <a:t/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>
                <a:latin typeface="Monotype Corsiva" panose="03010101010201010101" pitchFamily="66" charset="0"/>
              </a:rPr>
              <a:t>подумав </a:t>
            </a:r>
            <a:r>
              <a:rPr lang="ru-RU" sz="3400" err="1">
                <a:latin typeface="Monotype Corsiva" panose="03010101010201010101" pitchFamily="66" charset="0"/>
              </a:rPr>
              <a:t>дим</a:t>
            </a:r>
            <a:r>
              <a:rPr lang="ru-RU" sz="3400">
                <a:latin typeface="Monotype Corsiva" panose="03010101010201010101" pitchFamily="66" charset="0"/>
              </a:rPr>
              <a:t/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>
                <a:latin typeface="Monotype Corsiva" panose="03010101010201010101" pitchFamily="66" charset="0"/>
              </a:rPr>
              <a:t>і через </a:t>
            </a:r>
            <a:r>
              <a:rPr lang="ru-RU" sz="3400" err="1">
                <a:latin typeface="Monotype Corsiva" panose="03010101010201010101" pitchFamily="66" charset="0"/>
              </a:rPr>
              <a:t>вікно</a:t>
            </a:r>
            <a:r>
              <a:rPr lang="ru-RU" sz="3400">
                <a:latin typeface="Monotype Corsiva" panose="03010101010201010101" pitchFamily="66" charset="0"/>
              </a:rPr>
              <a:t/>
            </a:r>
            <a:br>
              <a:rPr lang="ru-RU" sz="3400">
                <a:latin typeface="Monotype Corsiva" panose="03010101010201010101" pitchFamily="66" charset="0"/>
              </a:rPr>
            </a:br>
            <a:r>
              <a:rPr lang="ru-RU" sz="3400" err="1">
                <a:latin typeface="Monotype Corsiva" panose="03010101010201010101" pitchFamily="66" charset="0"/>
              </a:rPr>
              <a:t>вистрибнув</a:t>
            </a:r>
            <a:endParaRPr lang="ru-RU" sz="3400">
              <a:latin typeface="Monotype Corsiva" panose="03010101010201010101" pitchFamily="66" charset="0"/>
            </a:endParaRP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3384376" cy="908720"/>
          </a:xfrm>
        </p:spPr>
        <p:txBody>
          <a:bodyPr>
            <a:normAutofit fontScale="90000"/>
          </a:bodyPr>
          <a:lstStyle/>
          <a:p>
            <a:r>
              <a:rPr lang="uk-UA" sz="5400" b="1">
                <a:solidFill>
                  <a:schemeClr val="bg1">
                    <a:lumMod val="50000"/>
                  </a:schemeClr>
                </a:solidFill>
                <a:latin typeface="Mistral" panose="03090702030407020403" pitchFamily="66" charset="0"/>
                <a:cs typeface="Rod" panose="02030509050101010101" pitchFamily="49" charset="-79"/>
              </a:rPr>
              <a:t>Д И М </a:t>
            </a:r>
            <a:endParaRPr lang="uk-UA" sz="5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992888" cy="2736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000" b="1">
                <a:solidFill>
                  <a:srgbClr val="FF0000"/>
                </a:solidFill>
              </a:rPr>
              <a:t>Тема:</a:t>
            </a:r>
            <a:r>
              <a:rPr lang="uk-UA" sz="2000">
                <a:solidFill>
                  <a:srgbClr val="FF0000"/>
                </a:solidFill>
              </a:rPr>
              <a:t> </a:t>
            </a:r>
            <a:r>
              <a:rPr lang="uk-UA" sz="2000" i="1">
                <a:solidFill>
                  <a:srgbClr val="FF0000"/>
                </a:solidFill>
              </a:rPr>
              <a:t>казкове </a:t>
            </a:r>
            <a:r>
              <a:rPr lang="uk-UA" sz="2000" i="1" smtClean="0">
                <a:solidFill>
                  <a:srgbClr val="FF0000"/>
                </a:solidFill>
              </a:rPr>
              <a:t>зображення </a:t>
            </a:r>
            <a:r>
              <a:rPr lang="uk-UA" sz="2000" i="1">
                <a:solidFill>
                  <a:srgbClr val="FF0000"/>
                </a:solidFill>
              </a:rPr>
              <a:t>диму, який втік від </a:t>
            </a:r>
            <a:r>
              <a:rPr lang="uk-UA" sz="2000" i="1" smtClean="0">
                <a:solidFill>
                  <a:srgbClr val="FF0000"/>
                </a:solidFill>
              </a:rPr>
              <a:t>вогнищ</a:t>
            </a:r>
          </a:p>
          <a:p>
            <a:pPr marL="0" indent="0">
              <a:buNone/>
            </a:pPr>
            <a:r>
              <a:rPr lang="uk-UA" sz="2000" b="1" i="1" smtClean="0">
                <a:solidFill>
                  <a:srgbClr val="FF0000"/>
                </a:solidFill>
              </a:rPr>
              <a:t>Головна</a:t>
            </a:r>
            <a:r>
              <a:rPr lang="uk-UA" sz="2000" b="1" smtClean="0">
                <a:solidFill>
                  <a:srgbClr val="FF0000"/>
                </a:solidFill>
              </a:rPr>
              <a:t> </a:t>
            </a:r>
            <a:r>
              <a:rPr lang="uk-UA" sz="2000" b="1">
                <a:solidFill>
                  <a:srgbClr val="FF0000"/>
                </a:solidFill>
              </a:rPr>
              <a:t>думка: </a:t>
            </a:r>
            <a:r>
              <a:rPr lang="uk-UA" sz="2000" i="1">
                <a:solidFill>
                  <a:srgbClr val="FF0000"/>
                </a:solidFill>
              </a:rPr>
              <a:t>хоча дим і «втік від вогнища», але він без нього існувати не </a:t>
            </a:r>
            <a:r>
              <a:rPr lang="uk-UA" sz="2000" i="1" smtClean="0">
                <a:solidFill>
                  <a:srgbClr val="FF0000"/>
                </a:solidFill>
              </a:rPr>
              <a:t>може; у кожної пори року – свій запах</a:t>
            </a:r>
          </a:p>
          <a:p>
            <a:pPr marL="0" indent="0" algn="ctr">
              <a:buNone/>
            </a:pPr>
            <a:r>
              <a:rPr lang="ru-RU" sz="2000" b="1"/>
              <a:t>Питання для аналізу поезії</a:t>
            </a:r>
            <a:r>
              <a:rPr lang="ru-RU" sz="2000" b="1" smtClean="0"/>
              <a:t>:</a:t>
            </a:r>
            <a:endParaRPr lang="uk-UA" sz="2000" i="1">
              <a:solidFill>
                <a:srgbClr val="FF0000"/>
              </a:solidFill>
            </a:endParaRPr>
          </a:p>
          <a:p>
            <a:pPr lvl="0"/>
            <a:r>
              <a:rPr lang="ru-RU" sz="2000"/>
              <a:t>Чому автор називає дим </a:t>
            </a:r>
            <a:r>
              <a:rPr lang="ru-RU" sz="2000" smtClean="0"/>
              <a:t>розпатланим?</a:t>
            </a:r>
            <a:endParaRPr lang="uk-UA" sz="2000"/>
          </a:p>
          <a:p>
            <a:pPr lvl="0"/>
            <a:r>
              <a:rPr lang="ru-RU" sz="2000"/>
              <a:t>Що свідчить про казкову форму даної поезії?</a:t>
            </a:r>
            <a:endParaRPr lang="uk-UA" sz="2000"/>
          </a:p>
          <a:p>
            <a:pPr lvl="0"/>
            <a:r>
              <a:rPr lang="ru-RU" sz="2000"/>
              <a:t>Що нагадав дим мешканцям міста?</a:t>
            </a:r>
            <a:endParaRPr lang="uk-UA" sz="2000"/>
          </a:p>
          <a:p>
            <a:pPr lvl="0"/>
            <a:r>
              <a:rPr lang="ru-RU" sz="2000"/>
              <a:t>З’ясуйте у творі реальні й уявні події.</a:t>
            </a:r>
            <a:endParaRPr lang="uk-UA" sz="2000"/>
          </a:p>
          <a:p>
            <a:pPr marL="0" indent="0">
              <a:buNone/>
            </a:pPr>
            <a:endParaRPr lang="uk-UA" sz="200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9144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anose="03010101010201010101" pitchFamily="66" charset="0"/>
              </a:rPr>
              <a:t>Художні </a:t>
            </a:r>
            <a:r>
              <a:rPr lang="ru-RU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anose="03010101010201010101" pitchFamily="66" charset="0"/>
              </a:rPr>
              <a:t>особливості поезії </a:t>
            </a:r>
            <a:r>
              <a:rPr lang="ru-RU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anose="03010101010201010101" pitchFamily="66" charset="0"/>
              </a:rPr>
              <a:t>«ДИМ»</a:t>
            </a:r>
            <a:r>
              <a:rPr lang="uk-UA" sz="480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uk-UA" sz="480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anose="03010101010201010101" pitchFamily="66" charset="0"/>
              </a:rPr>
            </a:br>
            <a:endParaRPr lang="uk-U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74">
            <a:off x="-29155" y="1539008"/>
            <a:ext cx="4321022" cy="48477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4263580" y="2021568"/>
            <a:ext cx="4788024" cy="55399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>
                <a:latin typeface="Arial" panose="020B0604020202020204" pitchFamily="34" charset="0"/>
                <a:cs typeface="Arial" panose="020B0604020202020204" pitchFamily="34" charset="0"/>
              </a:rPr>
              <a:t>метафора: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втік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дим від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вогнища…»,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«подався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мандри…»,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«картоплину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прихопив по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дорозі до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міста», «сів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трамвай принюхується…», «не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в той трамвай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сів подумав дим і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вікно вистрибнув»;</a:t>
            </a: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smtClean="0">
                <a:latin typeface="Arial" panose="020B0604020202020204" pitchFamily="34" charset="0"/>
                <a:cs typeface="Arial" panose="020B0604020202020204" pitchFamily="34" charset="0"/>
              </a:rPr>
              <a:t>епітет:</a:t>
            </a:r>
          </a:p>
          <a:p>
            <a:r>
              <a:rPr lang="ru-RU" sz="2800" b="1" i="1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«дим…розпатланий»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Малюнки\вес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0" y="287806"/>
            <a:ext cx="870677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528" y="1556792"/>
            <a:ext cx="4248472" cy="43533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Барвистим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, як веселка,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глибоким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, як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криниця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, і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щедрим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, як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весняний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дощ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,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стає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життя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людини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серед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природи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, у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злагоді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 з нею, у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мирі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, в </a:t>
            </a:r>
            <a:r>
              <a:rPr lang="ru-RU" b="1" err="1">
                <a:solidFill>
                  <a:srgbClr val="7030A0"/>
                </a:solidFill>
                <a:latin typeface="Segoe Print" panose="02000600000000000000" pitchFamily="2" charset="0"/>
              </a:rPr>
              <a:t>любові</a:t>
            </a:r>
            <a:r>
              <a:rPr lang="ru-RU" b="1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endParaRPr lang="uk-UA" b="1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9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З </a:t>
            </a:r>
            <a:r>
              <a:rPr lang="ru-RU" err="1">
                <a:solidFill>
                  <a:srgbClr val="C00000"/>
                </a:solidFill>
              </a:rPr>
              <a:t>автобіографічних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err="1">
                <a:solidFill>
                  <a:srgbClr val="C00000"/>
                </a:solidFill>
              </a:rPr>
              <a:t>приміток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err="1">
                <a:solidFill>
                  <a:srgbClr val="C00000"/>
                </a:solidFill>
              </a:rPr>
              <a:t>письменника</a:t>
            </a:r>
            <a:r>
              <a:rPr lang="ru-RU">
                <a:solidFill>
                  <a:srgbClr val="C00000"/>
                </a:solidFill>
              </a:rPr>
              <a:t>: </a:t>
            </a:r>
            <a:br>
              <a:rPr lang="ru-RU">
                <a:solidFill>
                  <a:srgbClr val="C00000"/>
                </a:solidFill>
              </a:rPr>
            </a:br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03848" y="1600200"/>
            <a:ext cx="6192688" cy="54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mtClean="0"/>
              <a:t>	</a:t>
            </a:r>
            <a:r>
              <a:rPr lang="ru-RU" b="1" i="1" smtClean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«</a:t>
            </a:r>
            <a:r>
              <a:rPr lang="ru-RU" b="1" i="1" err="1" smtClean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Мій</a:t>
            </a:r>
            <a:r>
              <a:rPr lang="ru-RU" b="1" i="1" smtClean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доробок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становить 17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поетичних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збірок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що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 smtClean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зґруповані</a:t>
            </a:r>
            <a:r>
              <a:rPr lang="ru-RU" b="1" i="1" smtClean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у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двох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циклах: «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Пробуджена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муза» (муза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шістдесятників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, 9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збірок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), «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Неволь­нича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муза» (8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збірок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з 1972—1981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років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, часу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ув’язнення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).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Кілька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збірок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із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першого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періоду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, походивши у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самвидаві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вийшли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у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вільному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світі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й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українською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мовою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, і в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перекладі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. За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це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, як і за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громадянську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непо­кору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в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тематиці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віршів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, я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був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репресований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.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Влітку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1972 року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вслід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за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своєю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дружиною я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був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заарештований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і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отримав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6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років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суворих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таборів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і 3 роки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заслання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які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відбув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на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Північному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Уралі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і в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Забайкаллі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. В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ув’яз­нені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i="1" err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працював</a:t>
            </a:r>
            <a:r>
              <a:rPr lang="ru-RU" b="1" i="1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токарем і </a:t>
            </a:r>
            <a:r>
              <a:rPr lang="ru-RU" b="1" i="1" smtClean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кочегаром»</a:t>
            </a:r>
            <a:endParaRPr lang="uk-UA" b="1" i="1">
              <a:solidFill>
                <a:schemeClr val="accent4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1600200"/>
            <a:ext cx="360040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3" y="136481"/>
            <a:ext cx="2664296" cy="5959272"/>
          </a:xfrm>
        </p:spPr>
        <p:txBody>
          <a:bodyPr/>
          <a:lstStyle/>
          <a:p>
            <a:r>
              <a:rPr lang="uk-UA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Живе та працює у Львові</a:t>
            </a:r>
            <a:endParaRPr lang="ru-RU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2" descr="Картинки по запросу Ігор калинець  з донькою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0"/>
            <a:ext cx="684076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79" y="116632"/>
            <a:ext cx="5666611" cy="67469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mtClean="0"/>
              <a:t>	В 1991році </a:t>
            </a:r>
            <a:r>
              <a:rPr lang="ru-RU"/>
              <a:t>у </a:t>
            </a:r>
            <a:r>
              <a:rPr lang="ru-RU" err="1"/>
              <a:t>видавництві</a:t>
            </a:r>
            <a:r>
              <a:rPr lang="ru-RU"/>
              <a:t> „Веселка” </a:t>
            </a:r>
            <a:r>
              <a:rPr lang="ru-RU" err="1"/>
              <a:t>вийшла</a:t>
            </a:r>
            <a:r>
              <a:rPr lang="ru-RU"/>
              <a:t> </a:t>
            </a:r>
            <a:r>
              <a:rPr lang="ru-RU" err="1"/>
              <a:t>поетична</a:t>
            </a:r>
            <a:r>
              <a:rPr lang="ru-RU"/>
              <a:t> </a:t>
            </a:r>
            <a:r>
              <a:rPr lang="ru-RU" err="1"/>
              <a:t>збірка</a:t>
            </a:r>
            <a:r>
              <a:rPr lang="ru-RU"/>
              <a:t> „Книжечка для </a:t>
            </a:r>
            <a:r>
              <a:rPr lang="ru-RU" err="1"/>
              <a:t>Дзвінки</a:t>
            </a:r>
            <a:r>
              <a:rPr lang="ru-RU"/>
              <a:t>.” </a:t>
            </a:r>
            <a:r>
              <a:rPr lang="ru-RU" smtClean="0"/>
              <a:t> </a:t>
            </a:r>
            <a:r>
              <a:rPr lang="ru-RU" err="1"/>
              <a:t>Дзвінка</a:t>
            </a:r>
            <a:r>
              <a:rPr lang="ru-RU"/>
              <a:t>, </a:t>
            </a:r>
            <a:r>
              <a:rPr lang="ru-RU" err="1"/>
              <a:t>Звенислава</a:t>
            </a:r>
            <a:r>
              <a:rPr lang="ru-RU"/>
              <a:t> – </a:t>
            </a:r>
            <a:r>
              <a:rPr lang="ru-RU" err="1"/>
              <a:t>це</a:t>
            </a:r>
            <a:r>
              <a:rPr lang="ru-RU"/>
              <a:t> </a:t>
            </a:r>
            <a:r>
              <a:rPr lang="ru-RU" err="1"/>
              <a:t>донька</a:t>
            </a:r>
            <a:r>
              <a:rPr lang="ru-RU"/>
              <a:t> пана </a:t>
            </a:r>
            <a:r>
              <a:rPr lang="ru-RU" err="1"/>
              <a:t>Ігоря</a:t>
            </a:r>
            <a:r>
              <a:rPr lang="ru-RU"/>
              <a:t>. </a:t>
            </a:r>
            <a:r>
              <a:rPr lang="ru-RU" err="1"/>
              <a:t>Протягом</a:t>
            </a:r>
            <a:r>
              <a:rPr lang="ru-RU"/>
              <a:t> </a:t>
            </a:r>
            <a:r>
              <a:rPr lang="ru-RU" err="1"/>
              <a:t>довгих</a:t>
            </a:r>
            <a:r>
              <a:rPr lang="ru-RU"/>
              <a:t> </a:t>
            </a:r>
            <a:r>
              <a:rPr lang="ru-RU" err="1"/>
              <a:t>років</a:t>
            </a:r>
            <a:r>
              <a:rPr lang="ru-RU"/>
              <a:t> </a:t>
            </a:r>
            <a:r>
              <a:rPr lang="ru-RU" err="1"/>
              <a:t>тато</a:t>
            </a:r>
            <a:r>
              <a:rPr lang="ru-RU"/>
              <a:t> з </a:t>
            </a:r>
            <a:r>
              <a:rPr lang="ru-RU" err="1"/>
              <a:t>донькою</a:t>
            </a:r>
            <a:r>
              <a:rPr lang="ru-RU"/>
              <a:t> не могли </a:t>
            </a:r>
            <a:r>
              <a:rPr lang="ru-RU" err="1"/>
              <a:t>спілкуватися</a:t>
            </a:r>
            <a:r>
              <a:rPr lang="ru-RU"/>
              <a:t>: пан </a:t>
            </a:r>
            <a:r>
              <a:rPr lang="ru-RU" err="1"/>
              <a:t>Ігор</a:t>
            </a:r>
            <a:r>
              <a:rPr lang="ru-RU"/>
              <a:t> </a:t>
            </a:r>
            <a:r>
              <a:rPr lang="ru-RU" err="1"/>
              <a:t>відбував</a:t>
            </a:r>
            <a:r>
              <a:rPr lang="ru-RU"/>
              <a:t> </a:t>
            </a:r>
            <a:r>
              <a:rPr lang="ru-RU" err="1"/>
              <a:t>заслання</a:t>
            </a:r>
            <a:r>
              <a:rPr lang="ru-RU"/>
              <a:t>. Були в </a:t>
            </a:r>
            <a:r>
              <a:rPr lang="ru-RU" err="1"/>
              <a:t>нашій</a:t>
            </a:r>
            <a:r>
              <a:rPr lang="ru-RU"/>
              <a:t> </a:t>
            </a:r>
            <a:r>
              <a:rPr lang="ru-RU" smtClean="0"/>
              <a:t> </a:t>
            </a:r>
            <a:r>
              <a:rPr lang="ru-RU" err="1"/>
              <a:t>зовсім</a:t>
            </a:r>
            <a:r>
              <a:rPr lang="ru-RU"/>
              <a:t> </a:t>
            </a:r>
            <a:r>
              <a:rPr lang="ru-RU" err="1" smtClean="0"/>
              <a:t>недавній</a:t>
            </a:r>
            <a:r>
              <a:rPr lang="ru-RU" smtClean="0"/>
              <a:t> </a:t>
            </a:r>
            <a:r>
              <a:rPr lang="ru-RU" err="1"/>
              <a:t>історії</a:t>
            </a:r>
            <a:r>
              <a:rPr lang="ru-RU"/>
              <a:t> </a:t>
            </a:r>
            <a:r>
              <a:rPr lang="ru-RU" err="1"/>
              <a:t>такі</a:t>
            </a:r>
            <a:r>
              <a:rPr lang="ru-RU"/>
              <a:t> </a:t>
            </a:r>
            <a:r>
              <a:rPr lang="ru-RU" err="1"/>
              <a:t>періоди</a:t>
            </a:r>
            <a:r>
              <a:rPr lang="ru-RU"/>
              <a:t>, де за </a:t>
            </a:r>
            <a:r>
              <a:rPr lang="ru-RU" err="1"/>
              <a:t>любов</a:t>
            </a:r>
            <a:r>
              <a:rPr lang="ru-RU"/>
              <a:t> до </a:t>
            </a:r>
            <a:r>
              <a:rPr lang="ru-RU" err="1"/>
              <a:t>України</a:t>
            </a:r>
            <a:r>
              <a:rPr lang="ru-RU"/>
              <a:t>, </a:t>
            </a:r>
            <a:r>
              <a:rPr lang="ru-RU" err="1"/>
              <a:t>бажання</a:t>
            </a:r>
            <a:r>
              <a:rPr lang="ru-RU"/>
              <a:t> </a:t>
            </a:r>
            <a:r>
              <a:rPr lang="ru-RU" err="1"/>
              <a:t>бачити</a:t>
            </a:r>
            <a:r>
              <a:rPr lang="ru-RU"/>
              <a:t> </a:t>
            </a:r>
            <a:r>
              <a:rPr lang="ru-RU" err="1"/>
              <a:t>її</a:t>
            </a:r>
            <a:r>
              <a:rPr lang="ru-RU"/>
              <a:t> </a:t>
            </a:r>
            <a:r>
              <a:rPr lang="ru-RU" err="1"/>
              <a:t>вільною</a:t>
            </a:r>
            <a:r>
              <a:rPr lang="ru-RU"/>
              <a:t> </a:t>
            </a:r>
            <a:r>
              <a:rPr lang="ru-RU" err="1"/>
              <a:t>можна</a:t>
            </a:r>
            <a:r>
              <a:rPr lang="ru-RU"/>
              <a:t> </a:t>
            </a:r>
            <a:r>
              <a:rPr lang="ru-RU" err="1"/>
              <a:t>було</a:t>
            </a:r>
            <a:r>
              <a:rPr lang="ru-RU"/>
              <a:t> </a:t>
            </a:r>
            <a:r>
              <a:rPr lang="ru-RU" err="1"/>
              <a:t>поплатитися</a:t>
            </a:r>
            <a:r>
              <a:rPr lang="ru-RU"/>
              <a:t> </a:t>
            </a:r>
            <a:r>
              <a:rPr lang="ru-RU" err="1"/>
              <a:t>власною</a:t>
            </a:r>
            <a:r>
              <a:rPr lang="ru-RU"/>
              <a:t> свободою. А пан </a:t>
            </a:r>
            <a:r>
              <a:rPr lang="ru-RU" err="1"/>
              <a:t>Ігор</a:t>
            </a:r>
            <a:r>
              <a:rPr lang="ru-RU"/>
              <a:t> </a:t>
            </a:r>
            <a:r>
              <a:rPr lang="ru-RU" err="1"/>
              <a:t>завжди</a:t>
            </a:r>
            <a:r>
              <a:rPr lang="ru-RU"/>
              <a:t> жив і творив для </a:t>
            </a:r>
            <a:r>
              <a:rPr lang="ru-RU" err="1"/>
              <a:t>України</a:t>
            </a:r>
            <a:r>
              <a:rPr lang="ru-RU"/>
              <a:t>; „...а </a:t>
            </a:r>
            <a:r>
              <a:rPr lang="ru-RU" smtClean="0"/>
              <a:t>вона </a:t>
            </a:r>
            <a:r>
              <a:rPr lang="ru-RU"/>
              <a:t>калина моя </a:t>
            </a:r>
            <a:r>
              <a:rPr lang="ru-RU" err="1" smtClean="0"/>
              <a:t>батьківщина</a:t>
            </a:r>
            <a:r>
              <a:rPr lang="ru-RU" smtClean="0"/>
              <a:t>, </a:t>
            </a:r>
            <a:r>
              <a:rPr lang="ru-RU"/>
              <a:t>а я </a:t>
            </a:r>
            <a:r>
              <a:rPr lang="ru-RU" err="1"/>
              <a:t>її</a:t>
            </a:r>
            <a:r>
              <a:rPr lang="ru-RU"/>
              <a:t> </a:t>
            </a:r>
            <a:r>
              <a:rPr lang="ru-RU" err="1"/>
              <a:t>калинець</a:t>
            </a:r>
            <a:r>
              <a:rPr lang="ru-RU"/>
              <a:t>” – так </a:t>
            </a:r>
            <a:r>
              <a:rPr lang="ru-RU" err="1"/>
              <a:t>він</a:t>
            </a:r>
            <a:r>
              <a:rPr lang="ru-RU"/>
              <a:t> говорив про себе. </a:t>
            </a:r>
            <a:endParaRPr lang="ru-RU" smtClean="0"/>
          </a:p>
          <a:p>
            <a:pPr marL="0" indent="0" algn="just">
              <a:buNone/>
            </a:pPr>
            <a:r>
              <a:rPr lang="ru-RU" smtClean="0"/>
              <a:t>	Так </a:t>
            </a:r>
            <a:r>
              <a:rPr lang="ru-RU"/>
              <a:t>от, для </a:t>
            </a:r>
            <a:r>
              <a:rPr lang="ru-RU" err="1"/>
              <a:t>доньки</a:t>
            </a:r>
            <a:r>
              <a:rPr lang="ru-RU"/>
              <a:t> </a:t>
            </a:r>
            <a:r>
              <a:rPr lang="ru-RU" err="1"/>
              <a:t>Дзвінки</a:t>
            </a:r>
            <a:r>
              <a:rPr lang="ru-RU"/>
              <a:t> з далекого </a:t>
            </a:r>
            <a:r>
              <a:rPr lang="ru-RU" err="1"/>
              <a:t>заслання</a:t>
            </a:r>
            <a:r>
              <a:rPr lang="ru-RU"/>
              <a:t> </a:t>
            </a:r>
            <a:r>
              <a:rPr lang="ru-RU" err="1"/>
              <a:t>він</a:t>
            </a:r>
            <a:r>
              <a:rPr lang="ru-RU"/>
              <a:t> писав </a:t>
            </a:r>
            <a:r>
              <a:rPr lang="ru-RU" err="1"/>
              <a:t>листи</a:t>
            </a:r>
            <a:r>
              <a:rPr lang="ru-RU"/>
              <a:t>, </a:t>
            </a:r>
            <a:r>
              <a:rPr lang="ru-RU" smtClean="0"/>
              <a:t>у </a:t>
            </a:r>
            <a:r>
              <a:rPr lang="ru-RU" err="1"/>
              <a:t>яких</a:t>
            </a:r>
            <a:r>
              <a:rPr lang="ru-RU"/>
              <a:t> </a:t>
            </a:r>
            <a:r>
              <a:rPr lang="ru-RU" err="1"/>
              <a:t>була</a:t>
            </a:r>
            <a:r>
              <a:rPr lang="ru-RU"/>
              <a:t> і </a:t>
            </a:r>
            <a:r>
              <a:rPr lang="ru-RU" err="1"/>
              <a:t>казочка</a:t>
            </a:r>
            <a:r>
              <a:rPr lang="ru-RU"/>
              <a:t> на </a:t>
            </a:r>
            <a:r>
              <a:rPr lang="ru-RU" err="1"/>
              <a:t>ніч</a:t>
            </a:r>
            <a:r>
              <a:rPr lang="ru-RU"/>
              <a:t>, і </a:t>
            </a:r>
            <a:r>
              <a:rPr lang="ru-RU" err="1"/>
              <a:t>віршик</a:t>
            </a:r>
            <a:r>
              <a:rPr lang="ru-RU"/>
              <a:t>, і </a:t>
            </a:r>
            <a:r>
              <a:rPr lang="ru-RU" err="1"/>
              <a:t>казкова</a:t>
            </a:r>
            <a:r>
              <a:rPr lang="ru-RU"/>
              <a:t> </a:t>
            </a:r>
            <a:r>
              <a:rPr lang="ru-RU" err="1"/>
              <a:t>оповідка</a:t>
            </a:r>
            <a:r>
              <a:rPr lang="ru-RU"/>
              <a:t>. Так </a:t>
            </a:r>
            <a:r>
              <a:rPr lang="ru-RU" err="1"/>
              <a:t>почалася</a:t>
            </a:r>
            <a:r>
              <a:rPr lang="ru-RU"/>
              <a:t> нова </a:t>
            </a:r>
            <a:r>
              <a:rPr lang="ru-RU" err="1"/>
              <a:t>сторінка</a:t>
            </a:r>
            <a:r>
              <a:rPr lang="ru-RU"/>
              <a:t> в </a:t>
            </a:r>
            <a:r>
              <a:rPr lang="ru-RU" err="1"/>
              <a:t>творчій</a:t>
            </a:r>
            <a:r>
              <a:rPr lang="ru-RU"/>
              <a:t> </a:t>
            </a:r>
            <a:r>
              <a:rPr lang="ru-RU" err="1"/>
              <a:t>біографії</a:t>
            </a:r>
            <a:r>
              <a:rPr lang="ru-RU"/>
              <a:t> </a:t>
            </a:r>
            <a:r>
              <a:rPr lang="ru-RU" err="1"/>
              <a:t>поета</a:t>
            </a:r>
            <a:r>
              <a:rPr lang="ru-RU"/>
              <a:t>: </a:t>
            </a:r>
            <a:r>
              <a:rPr lang="ru-RU" err="1"/>
              <a:t>дитяча</a:t>
            </a:r>
            <a:r>
              <a:rPr lang="ru-RU"/>
              <a:t>. Одна за одною </a:t>
            </a:r>
            <a:r>
              <a:rPr lang="ru-RU" err="1"/>
              <a:t>виходять</a:t>
            </a:r>
            <a:r>
              <a:rPr lang="ru-RU"/>
              <a:t> </a:t>
            </a:r>
            <a:r>
              <a:rPr lang="ru-RU" err="1"/>
              <a:t>його</a:t>
            </a:r>
            <a:r>
              <a:rPr lang="ru-RU"/>
              <a:t> книжки для </a:t>
            </a:r>
            <a:r>
              <a:rPr lang="ru-RU" err="1"/>
              <a:t>дітей</a:t>
            </a:r>
            <a:r>
              <a:rPr lang="ru-RU"/>
              <a:t>: „Про </a:t>
            </a:r>
            <a:r>
              <a:rPr lang="ru-RU" err="1" smtClean="0"/>
              <a:t>дівчинку</a:t>
            </a:r>
            <a:r>
              <a:rPr lang="ru-RU" smtClean="0"/>
              <a:t> </a:t>
            </a:r>
            <a:r>
              <a:rPr lang="ru-RU"/>
              <a:t>і </a:t>
            </a:r>
            <a:r>
              <a:rPr lang="ru-RU" err="1"/>
              <a:t>квіти</a:t>
            </a:r>
            <a:r>
              <a:rPr lang="ru-RU"/>
              <a:t>”, „Пан </a:t>
            </a:r>
            <a:r>
              <a:rPr lang="ru-RU" err="1"/>
              <a:t>Ніхто</a:t>
            </a:r>
            <a:r>
              <a:rPr lang="ru-RU"/>
              <a:t>”, „</a:t>
            </a:r>
            <a:r>
              <a:rPr lang="ru-RU" err="1"/>
              <a:t>Дурні</a:t>
            </a:r>
            <a:r>
              <a:rPr lang="ru-RU"/>
              <a:t> </a:t>
            </a:r>
            <a:r>
              <a:rPr lang="ru-RU" err="1"/>
              <a:t>казки</a:t>
            </a:r>
            <a:r>
              <a:rPr lang="ru-RU"/>
              <a:t>” „</a:t>
            </a:r>
            <a:r>
              <a:rPr lang="ru-RU" err="1"/>
              <a:t>Таке</a:t>
            </a:r>
            <a:r>
              <a:rPr lang="ru-RU"/>
              <a:t> </a:t>
            </a:r>
            <a:r>
              <a:rPr lang="ru-RU" err="1"/>
              <a:t>собі</a:t>
            </a:r>
            <a:r>
              <a:rPr lang="ru-RU"/>
              <a:t> та </a:t>
            </a:r>
            <a:r>
              <a:rPr lang="ru-RU" err="1"/>
              <a:t>Інше</a:t>
            </a:r>
            <a:r>
              <a:rPr lang="ru-RU"/>
              <a:t>”, „Казки </a:t>
            </a:r>
            <a:r>
              <a:rPr lang="ru-RU" err="1"/>
              <a:t>зі</a:t>
            </a:r>
            <a:r>
              <a:rPr lang="ru-RU"/>
              <a:t> Львова</a:t>
            </a:r>
            <a:r>
              <a:rPr lang="ru-RU" smtClean="0"/>
              <a:t>” та </a:t>
            </a:r>
            <a:r>
              <a:rPr lang="ru-RU" err="1" smtClean="0"/>
              <a:t>інші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2050" name="Picture 2" descr="http://en.lodb.org.ua/assets/images/kaz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409" y="4005064"/>
            <a:ext cx="19240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n.lodb.org.ua/assets/images/zaba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383" y="0"/>
            <a:ext cx="1944216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0"/>
            <a:ext cx="1933575" cy="2647950"/>
          </a:xfrm>
          <a:prstGeom prst="rect">
            <a:avLst/>
          </a:prstGeom>
        </p:spPr>
      </p:pic>
      <p:pic>
        <p:nvPicPr>
          <p:cNvPr id="2054" name="Picture 6" descr="Ігор Калинець, вірші для дітей, Пісні калинової сопіл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28744"/>
            <a:ext cx="2039879" cy="26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0"/>
            <a:ext cx="5328592" cy="684972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pPr marL="0" indent="0">
              <a:buNone/>
            </a:pPr>
            <a:r>
              <a:rPr lang="ru-RU" smtClean="0"/>
              <a:t>	</a:t>
            </a:r>
          </a:p>
          <a:p>
            <a:pPr marL="0" indent="0">
              <a:buNone/>
            </a:pPr>
            <a:r>
              <a:rPr lang="ru-RU" smtClean="0">
                <a:latin typeface="Arial Black" panose="020B0A04020102020204" pitchFamily="34" charset="0"/>
              </a:rPr>
              <a:t>У </a:t>
            </a:r>
            <a:r>
              <a:rPr lang="ru-RU" err="1">
                <a:latin typeface="Arial Black" panose="020B0A04020102020204" pitchFamily="34" charset="0"/>
              </a:rPr>
              <a:t>першій</a:t>
            </a:r>
            <a:r>
              <a:rPr lang="ru-RU">
                <a:latin typeface="Arial Black" panose="020B0A04020102020204" pitchFamily="34" charset="0"/>
              </a:rPr>
              <a:t> </a:t>
            </a:r>
            <a:r>
              <a:rPr lang="ru-RU" err="1">
                <a:latin typeface="Arial Black" panose="020B0A04020102020204" pitchFamily="34" charset="0"/>
              </a:rPr>
              <a:t>книжечці</a:t>
            </a:r>
            <a:r>
              <a:rPr lang="ru-RU">
                <a:latin typeface="Arial Black" panose="020B0A04020102020204" pitchFamily="34" charset="0"/>
              </a:rPr>
              <a:t> для </a:t>
            </a:r>
            <a:r>
              <a:rPr lang="ru-RU" err="1" smtClean="0">
                <a:latin typeface="Arial Black" panose="020B0A04020102020204" pitchFamily="34" charset="0"/>
              </a:rPr>
              <a:t>Дзвінки</a:t>
            </a:r>
            <a:r>
              <a:rPr lang="ru-RU" smtClean="0">
                <a:latin typeface="Arial Black" panose="020B0A04020102020204" pitchFamily="34" charset="0"/>
              </a:rPr>
              <a:t> – у </a:t>
            </a:r>
            <a:r>
              <a:rPr lang="ru-RU" err="1" smtClean="0">
                <a:latin typeface="Arial Black" panose="020B0A04020102020204" pitchFamily="34" charset="0"/>
              </a:rPr>
              <a:t>розділі</a:t>
            </a:r>
            <a:r>
              <a:rPr lang="ru-RU" smtClean="0">
                <a:latin typeface="Arial Black" panose="020B0A04020102020204" pitchFamily="34" charset="0"/>
              </a:rPr>
              <a:t> </a:t>
            </a:r>
            <a:r>
              <a:rPr lang="ru-RU" b="1" smtClean="0">
                <a:latin typeface="Arial Black" panose="020B0A04020102020204" pitchFamily="34" charset="0"/>
              </a:rPr>
              <a:t>«</a:t>
            </a:r>
            <a:r>
              <a:rPr lang="ru-RU" b="1" err="1" smtClean="0">
                <a:latin typeface="Arial Black" panose="020B0A04020102020204" pitchFamily="34" charset="0"/>
              </a:rPr>
              <a:t>Дивосвіт</a:t>
            </a:r>
            <a:r>
              <a:rPr lang="ru-RU" b="1">
                <a:latin typeface="Arial Black" panose="020B0A04020102020204" pitchFamily="34" charset="0"/>
              </a:rPr>
              <a:t>» </a:t>
            </a:r>
            <a:r>
              <a:rPr lang="ru-RU">
                <a:latin typeface="Arial Black" panose="020B0A04020102020204" pitchFamily="34" charset="0"/>
              </a:rPr>
              <a:t>автор </a:t>
            </a:r>
            <a:r>
              <a:rPr lang="ru-RU" err="1">
                <a:latin typeface="Arial Black" panose="020B0A04020102020204" pitchFamily="34" charset="0"/>
              </a:rPr>
              <a:t>оживлює</a:t>
            </a:r>
            <a:r>
              <a:rPr lang="ru-RU">
                <a:latin typeface="Arial Black" panose="020B0A04020102020204" pitchFamily="34" charset="0"/>
              </a:rPr>
              <a:t> </a:t>
            </a:r>
            <a:r>
              <a:rPr lang="ru-RU" err="1">
                <a:latin typeface="Arial Black" panose="020B0A04020102020204" pitchFamily="34" charset="0"/>
              </a:rPr>
              <a:t>образи</a:t>
            </a:r>
            <a:r>
              <a:rPr lang="ru-RU">
                <a:latin typeface="Arial Black" panose="020B0A04020102020204" pitchFamily="34" charset="0"/>
              </a:rPr>
              <a:t> </a:t>
            </a:r>
            <a:r>
              <a:rPr lang="ru-RU" err="1">
                <a:latin typeface="Arial Black" panose="020B0A04020102020204" pitchFamily="34" charset="0"/>
              </a:rPr>
              <a:t>Стежечки</a:t>
            </a:r>
            <a:r>
              <a:rPr lang="ru-RU">
                <a:latin typeface="Arial Black" panose="020B0A04020102020204" pitchFamily="34" charset="0"/>
              </a:rPr>
              <a:t>, </a:t>
            </a:r>
            <a:r>
              <a:rPr lang="ru-RU" err="1">
                <a:latin typeface="Arial Black" panose="020B0A04020102020204" pitchFamily="34" charset="0"/>
              </a:rPr>
              <a:t>Блискавки</a:t>
            </a:r>
            <a:r>
              <a:rPr lang="ru-RU">
                <a:latin typeface="Arial Black" panose="020B0A04020102020204" pitchFamily="34" charset="0"/>
              </a:rPr>
              <a:t>, Веселки, </a:t>
            </a:r>
            <a:r>
              <a:rPr lang="ru-RU" smtClean="0">
                <a:latin typeface="Arial Black" panose="020B0A04020102020204" pitchFamily="34" charset="0"/>
              </a:rPr>
              <a:t>Кринички, Диму </a:t>
            </a:r>
            <a:r>
              <a:rPr lang="ru-RU" err="1">
                <a:latin typeface="Arial Black" panose="020B0A04020102020204" pitchFamily="34" charset="0"/>
              </a:rPr>
              <a:t>тощо</a:t>
            </a:r>
            <a:r>
              <a:rPr lang="ru-RU">
                <a:latin typeface="Arial Black" panose="020B0A04020102020204" pitchFamily="34" charset="0"/>
              </a:rPr>
              <a:t>, </a:t>
            </a:r>
            <a:r>
              <a:rPr lang="ru-RU" err="1">
                <a:latin typeface="Arial Black" panose="020B0A04020102020204" pitchFamily="34" charset="0"/>
              </a:rPr>
              <a:t>примушуючи</a:t>
            </a:r>
            <a:r>
              <a:rPr lang="ru-RU">
                <a:latin typeface="Arial Black" panose="020B0A04020102020204" pitchFamily="34" charset="0"/>
              </a:rPr>
              <a:t> </a:t>
            </a:r>
            <a:r>
              <a:rPr lang="ru-RU" err="1">
                <a:latin typeface="Arial Black" panose="020B0A04020102020204" pitchFamily="34" charset="0"/>
              </a:rPr>
              <a:t>читача</a:t>
            </a:r>
            <a:r>
              <a:rPr lang="ru-RU">
                <a:latin typeface="Arial Black" panose="020B0A04020102020204" pitchFamily="34" charset="0"/>
              </a:rPr>
              <a:t> </a:t>
            </a:r>
            <a:r>
              <a:rPr lang="ru-RU" err="1">
                <a:latin typeface="Arial Black" panose="020B0A04020102020204" pitchFamily="34" charset="0"/>
              </a:rPr>
              <a:t>замилуватись</a:t>
            </a:r>
            <a:r>
              <a:rPr lang="ru-RU">
                <a:latin typeface="Arial Black" panose="020B0A04020102020204" pitchFamily="34" charset="0"/>
              </a:rPr>
              <a:t> красою </a:t>
            </a:r>
            <a:r>
              <a:rPr lang="ru-RU" err="1">
                <a:latin typeface="Arial Black" panose="020B0A04020102020204" pitchFamily="34" charset="0"/>
              </a:rPr>
              <a:t>природи</a:t>
            </a:r>
            <a:r>
              <a:rPr lang="ru-RU">
                <a:latin typeface="Arial Black" panose="020B0A04020102020204" pitchFamily="34" charset="0"/>
              </a:rPr>
              <a:t> і </a:t>
            </a:r>
            <a:r>
              <a:rPr lang="ru-RU" err="1">
                <a:latin typeface="Arial Black" panose="020B0A04020102020204" pitchFamily="34" charset="0"/>
              </a:rPr>
              <a:t>пробудити</a:t>
            </a:r>
            <a:r>
              <a:rPr lang="ru-RU">
                <a:latin typeface="Arial Black" panose="020B0A04020102020204" pitchFamily="34" charset="0"/>
              </a:rPr>
              <a:t> </a:t>
            </a:r>
            <a:r>
              <a:rPr lang="ru-RU" err="1">
                <a:latin typeface="Arial Black" panose="020B0A04020102020204" pitchFamily="34" charset="0"/>
              </a:rPr>
              <a:t>любов</a:t>
            </a:r>
            <a:r>
              <a:rPr lang="ru-RU">
                <a:latin typeface="Arial Black" panose="020B0A04020102020204" pitchFamily="34" charset="0"/>
              </a:rPr>
              <a:t> до </a:t>
            </a:r>
            <a:r>
              <a:rPr lang="ru-RU" err="1">
                <a:latin typeface="Arial Black" panose="020B0A04020102020204" pitchFamily="34" charset="0"/>
              </a:rPr>
              <a:t>неї</a:t>
            </a:r>
            <a:r>
              <a:rPr lang="ru-RU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074" name="Picture 2" descr="Ігор Калинець, вірші для дітей, Дивосві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0" y="228265"/>
            <a:ext cx="4158128" cy="66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"/>
            <a:ext cx="9324528" cy="12687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uk-UA" sz="3600" b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«Дивосвіт»</a:t>
            </a:r>
            <a:r>
              <a:rPr lang="ru-RU" sz="3600" b="1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/>
            </a:r>
            <a:br>
              <a:rPr lang="ru-RU" sz="3600" b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</a:br>
            <a:r>
              <a:rPr lang="ru-RU" sz="2400" b="1" err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Особливості</a:t>
            </a:r>
            <a:r>
              <a:rPr lang="ru-RU" sz="2400" b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поетичної</a:t>
            </a:r>
            <a:r>
              <a:rPr lang="ru-RU" sz="2400" b="1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майстерності</a:t>
            </a:r>
            <a:r>
              <a:rPr lang="ru-RU" sz="2400" b="1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Ігоря</a:t>
            </a:r>
            <a:r>
              <a:rPr lang="ru-RU" sz="2400" b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Arial" panose="020B0604020202020204" pitchFamily="34" charset="0"/>
              </a:rPr>
              <a:t>Калинця</a:t>
            </a:r>
            <a:endParaRPr lang="uk-UA" sz="2400" b="1">
              <a:latin typeface="Microsoft YaHei UI Light" panose="020B0502040204020203" pitchFamily="34" charset="-122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9285"/>
            <a:ext cx="4571999" cy="5458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99285"/>
            <a:ext cx="4572000" cy="534208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500" b="1" smtClean="0"/>
              <a:t>	</a:t>
            </a:r>
            <a:r>
              <a:rPr lang="ru-RU" sz="3600" b="1" i="1" err="1" smtClean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Поезія</a:t>
            </a:r>
            <a:r>
              <a:rPr lang="ru-RU" sz="3600" b="1" i="1" smtClean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Калинця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не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зовсім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звична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для нас. </a:t>
            </a:r>
            <a:r>
              <a:rPr lang="ru-RU" sz="3600" b="1" i="1" smtClean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Часом не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знайдеш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тут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ні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рим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,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ні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чіткого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ритму, як у тих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віршах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,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які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вчать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у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школі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. Та й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пише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ніби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про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буденні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речі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. Але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віє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від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них не буднями, а святом. У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звичайному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ми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відкриваємо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незвичайну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,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дивовижну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красу. Тому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невипадково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називає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автор перший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розділ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«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Дивосвіт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». Тут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зустрічаємося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ми з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вітром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і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дощем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, громом і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веселкою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,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криничкою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і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димом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,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які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живуть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так, як і ми з вами: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радіють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, </a:t>
            </a:r>
            <a:r>
              <a:rPr lang="ru-RU" sz="3600" b="1" i="1" err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пустують</a:t>
            </a: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, </a:t>
            </a:r>
            <a:r>
              <a:rPr lang="ru-RU" sz="3600" b="1" i="1" err="1" smtClean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сваряться</a:t>
            </a:r>
            <a:r>
              <a:rPr lang="ru-RU" sz="3600" b="1" i="1" smtClean="0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3600" b="1" i="1"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	</a:t>
            </a:r>
            <a:r>
              <a:rPr lang="ru-RU" sz="3600" b="1" i="1" err="1" smtClean="0">
                <a:latin typeface="Arial" panose="020B0604020202020204" pitchFamily="34" charset="0"/>
                <a:cs typeface="Arial" panose="020B0604020202020204" pitchFamily="34" charset="0"/>
              </a:rPr>
              <a:t>Барвистим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, як веселка,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глибоким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криниця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щедрим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весняний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дощ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стає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природи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злагоді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 з нею, у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мирі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3600" b="1" i="1" err="1">
                <a:latin typeface="Arial" panose="020B0604020202020204" pitchFamily="34" charset="0"/>
                <a:cs typeface="Arial" panose="020B0604020202020204" pitchFamily="34" charset="0"/>
              </a:rPr>
              <a:t>любові</a:t>
            </a:r>
            <a:r>
              <a:rPr 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6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6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uk-UA" sz="3400" b="1" i="1"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7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6516216" cy="40466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Стежечка</a:t>
            </a:r>
            <a:endParaRPr lang="uk-UA" sz="2800" b="1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404664"/>
            <a:ext cx="6552728" cy="645333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2400" b="1" err="1" smtClean="0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Ходім</a:t>
            </a:r>
            <a:r>
              <a:rPr lang="ru-RU" sz="2400" b="1" smtClean="0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зі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мною</a:t>
            </a:r>
          </a:p>
          <a:p>
            <a:pPr marL="0" indent="0">
              <a:buNone/>
            </a:pP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стежечко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обережно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не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зачепися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за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камінець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переступи соломку</a:t>
            </a: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і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під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спориш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не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ховайся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все одно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бачу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а там</a:t>
            </a: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за городом</a:t>
            </a: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ого як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ти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виросла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сама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біжиш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через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струмок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перескакуєш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err="1" smtClean="0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батіжком</a:t>
            </a:r>
            <a:r>
              <a:rPr lang="ru-RU" sz="2400" b="1" smtClean="0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по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пилюці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цвяхаєш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за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суницею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збочуєш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топчеш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горох при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дорозі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коли б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глянути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стежко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он з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тої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гори</a:t>
            </a: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на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всенький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світ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тільки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не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поспішай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smtClean="0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така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верчена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ти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err="1" smtClean="0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яак</a:t>
            </a:r>
            <a:r>
              <a:rPr lang="ru-RU" sz="2400" b="1" smtClean="0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дзиґа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але ж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світ</a:t>
            </a: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sz="2400" b="1" err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красний</a:t>
            </a:r>
            <a:endParaRPr lang="ru-RU" sz="2400" b="1">
              <a:solidFill>
                <a:srgbClr val="00B05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>
                <a:solidFill>
                  <a:srgbClr val="00B05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голова крутиться</a:t>
            </a:r>
          </a:p>
          <a:p>
            <a:pPr marL="0" indent="0">
              <a:buNone/>
            </a:pPr>
            <a:endParaRPr lang="uk-UA" sz="240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84" y="620688"/>
            <a:ext cx="4066384" cy="58058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497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5894"/>
            <a:ext cx="53285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5148064" cy="936104"/>
          </a:xfrm>
        </p:spPr>
        <p:txBody>
          <a:bodyPr>
            <a:prstTxWarp prst="textSlantUp">
              <a:avLst/>
            </a:prstTxWarp>
            <a:normAutofit/>
          </a:bodyPr>
          <a:lstStyle/>
          <a:p>
            <a:r>
              <a:rPr lang="uk-UA" sz="320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Стежечка</a:t>
            </a:r>
            <a:endParaRPr lang="ru-RU" sz="320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4968552" cy="65132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/>
          </a:p>
          <a:p>
            <a:pPr marL="0" indent="0">
              <a:buNone/>
            </a:pPr>
            <a:r>
              <a:rPr lang="ru-RU" sz="2000" b="1" smtClean="0">
                <a:solidFill>
                  <a:srgbClr val="FF0000"/>
                </a:solidFill>
              </a:rPr>
              <a:t>Тема</a:t>
            </a:r>
            <a:r>
              <a:rPr lang="ru-RU" sz="2000" b="1">
                <a:solidFill>
                  <a:srgbClr val="FF0000"/>
                </a:solidFill>
              </a:rPr>
              <a:t>: </a:t>
            </a:r>
            <a:r>
              <a:rPr lang="ru-RU" sz="2000" i="1" err="1">
                <a:solidFill>
                  <a:srgbClr val="FF0000"/>
                </a:solidFill>
              </a:rPr>
              <a:t>зображення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стежечки</a:t>
            </a:r>
            <a:r>
              <a:rPr lang="ru-RU" sz="2000" i="1">
                <a:solidFill>
                  <a:srgbClr val="FF0000"/>
                </a:solidFill>
              </a:rPr>
              <a:t>, яка </a:t>
            </a:r>
            <a:r>
              <a:rPr lang="ru-RU" sz="2000" i="1" err="1">
                <a:solidFill>
                  <a:srgbClr val="FF0000"/>
                </a:solidFill>
              </a:rPr>
              <a:t>мандрує</a:t>
            </a:r>
            <a:r>
              <a:rPr lang="ru-RU" sz="2000" i="1">
                <a:solidFill>
                  <a:srgbClr val="FF0000"/>
                </a:solidFill>
              </a:rPr>
              <a:t> з </a:t>
            </a:r>
            <a:r>
              <a:rPr lang="ru-RU" sz="2000" i="1" err="1">
                <a:solidFill>
                  <a:srgbClr val="FF0000"/>
                </a:solidFill>
              </a:rPr>
              <a:t>ліричним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героєм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чарів­ним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світом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природи</a:t>
            </a:r>
            <a:endParaRPr lang="ru-RU" sz="2000" i="1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smtClean="0">
                <a:solidFill>
                  <a:srgbClr val="FF0000"/>
                </a:solidFill>
              </a:rPr>
              <a:t>Головна </a:t>
            </a:r>
            <a:r>
              <a:rPr lang="ru-RU" sz="2000" b="1">
                <a:solidFill>
                  <a:srgbClr val="FF0000"/>
                </a:solidFill>
              </a:rPr>
              <a:t>думка</a:t>
            </a:r>
            <a:r>
              <a:rPr lang="ru-RU" sz="2000" b="1" i="1">
                <a:solidFill>
                  <a:srgbClr val="FF0000"/>
                </a:solidFill>
              </a:rPr>
              <a:t>: </a:t>
            </a:r>
            <a:r>
              <a:rPr lang="ru-RU" sz="2000" i="1">
                <a:solidFill>
                  <a:srgbClr val="FF0000"/>
                </a:solidFill>
              </a:rPr>
              <a:t>«</a:t>
            </a:r>
            <a:r>
              <a:rPr lang="ru-RU" sz="2000" i="1" err="1">
                <a:solidFill>
                  <a:srgbClr val="FF0000"/>
                </a:solidFill>
              </a:rPr>
              <a:t>світ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красний</a:t>
            </a:r>
            <a:r>
              <a:rPr lang="ru-RU" sz="2000" i="1">
                <a:solidFill>
                  <a:srgbClr val="FF0000"/>
                </a:solidFill>
              </a:rPr>
              <a:t> — голова крутиться»; </a:t>
            </a:r>
            <a:r>
              <a:rPr lang="ru-RU" sz="2000" i="1" err="1" smtClean="0">
                <a:solidFill>
                  <a:srgbClr val="FF0000"/>
                </a:solidFill>
              </a:rPr>
              <a:t>стежечка</a:t>
            </a:r>
            <a:r>
              <a:rPr lang="ru-RU" sz="2000" i="1" smtClean="0">
                <a:solidFill>
                  <a:srgbClr val="FF0000"/>
                </a:solidFill>
              </a:rPr>
              <a:t> </a:t>
            </a:r>
            <a:r>
              <a:rPr lang="ru-RU" sz="2000" i="1">
                <a:solidFill>
                  <a:srgbClr val="FF0000"/>
                </a:solidFill>
              </a:rPr>
              <a:t>— </a:t>
            </a:r>
            <a:r>
              <a:rPr lang="ru-RU" sz="2000" i="1" err="1">
                <a:solidFill>
                  <a:srgbClr val="FF0000"/>
                </a:solidFill>
              </a:rPr>
              <a:t>початковий</a:t>
            </a:r>
            <a:r>
              <a:rPr lang="ru-RU" sz="2000" i="1">
                <a:solidFill>
                  <a:srgbClr val="FF0000"/>
                </a:solidFill>
              </a:rPr>
              <a:t> шлях </a:t>
            </a:r>
            <a:r>
              <a:rPr lang="ru-RU" sz="2000" i="1" err="1">
                <a:solidFill>
                  <a:srgbClr val="FF0000"/>
                </a:solidFill>
              </a:rPr>
              <a:t>малої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err="1">
                <a:solidFill>
                  <a:srgbClr val="FF0000"/>
                </a:solidFill>
              </a:rPr>
              <a:t>дитини</a:t>
            </a: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 smtClean="0">
                <a:solidFill>
                  <a:srgbClr val="FF0000"/>
                </a:solidFill>
              </a:rPr>
              <a:t>до </a:t>
            </a:r>
            <a:r>
              <a:rPr lang="ru-RU" sz="2000" i="1" err="1" smtClean="0">
                <a:solidFill>
                  <a:srgbClr val="FF0000"/>
                </a:solidFill>
              </a:rPr>
              <a:t>пізнання</a:t>
            </a:r>
            <a:r>
              <a:rPr lang="ru-RU" sz="2000" i="1" smtClean="0">
                <a:solidFill>
                  <a:srgbClr val="FF0000"/>
                </a:solidFill>
              </a:rPr>
              <a:t> </a:t>
            </a:r>
            <a:r>
              <a:rPr lang="ru-RU" sz="2000" i="1" err="1" smtClean="0">
                <a:solidFill>
                  <a:srgbClr val="FF0000"/>
                </a:solidFill>
              </a:rPr>
              <a:t>дивосвіту</a:t>
            </a:r>
            <a:r>
              <a:rPr lang="ru-RU" sz="2000" i="1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uk-UA" sz="1600" i="1"/>
          </a:p>
          <a:p>
            <a:pPr marL="0" indent="0" algn="ctr">
              <a:buNone/>
            </a:pPr>
            <a:r>
              <a:rPr lang="ru-RU" sz="1800" b="1" err="1" smtClean="0"/>
              <a:t>Питання</a:t>
            </a:r>
            <a:r>
              <a:rPr lang="ru-RU" sz="1800" b="1" smtClean="0"/>
              <a:t> для </a:t>
            </a:r>
            <a:r>
              <a:rPr lang="ru-RU" sz="1800" b="1" err="1" smtClean="0"/>
              <a:t>аналізу</a:t>
            </a:r>
            <a:r>
              <a:rPr lang="ru-RU" sz="1800" b="1" smtClean="0"/>
              <a:t> </a:t>
            </a:r>
            <a:r>
              <a:rPr lang="ru-RU" sz="1800" b="1" err="1" smtClean="0"/>
              <a:t>поезії</a:t>
            </a:r>
            <a:r>
              <a:rPr lang="ru-RU" sz="1800" b="1" smtClean="0"/>
              <a:t>:</a:t>
            </a:r>
            <a:endParaRPr lang="ru-RU" sz="1800" b="1"/>
          </a:p>
          <a:p>
            <a:r>
              <a:rPr lang="ru-RU" sz="1800"/>
              <a:t>Чим </a:t>
            </a:r>
            <a:r>
              <a:rPr lang="ru-RU" sz="1800" err="1"/>
              <a:t>відрізняється</a:t>
            </a:r>
            <a:r>
              <a:rPr lang="ru-RU" sz="1800"/>
              <a:t> </a:t>
            </a:r>
            <a:r>
              <a:rPr lang="ru-RU" sz="1800" err="1"/>
              <a:t>стежечка</a:t>
            </a:r>
            <a:r>
              <a:rPr lang="ru-RU" sz="1800"/>
              <a:t> </a:t>
            </a:r>
            <a:r>
              <a:rPr lang="ru-RU" sz="1800" err="1"/>
              <a:t>від</a:t>
            </a:r>
            <a:r>
              <a:rPr lang="ru-RU" sz="1800"/>
              <a:t> дороги</a:t>
            </a:r>
            <a:r>
              <a:rPr lang="ru-RU" sz="1800" smtClean="0"/>
              <a:t>?</a:t>
            </a:r>
            <a:endParaRPr lang="ru-RU" sz="1800"/>
          </a:p>
          <a:p>
            <a:r>
              <a:rPr lang="ru-RU" sz="1800" err="1"/>
              <a:t>Якою</a:t>
            </a:r>
            <a:r>
              <a:rPr lang="ru-RU" sz="1800"/>
              <a:t> </a:t>
            </a:r>
            <a:r>
              <a:rPr lang="ru-RU" sz="1800" err="1"/>
              <a:t>зображено</a:t>
            </a:r>
            <a:r>
              <a:rPr lang="ru-RU" sz="1800"/>
              <a:t> </a:t>
            </a:r>
            <a:r>
              <a:rPr lang="ru-RU" sz="1800" err="1"/>
              <a:t>стежечку</a:t>
            </a:r>
            <a:r>
              <a:rPr lang="ru-RU" sz="1800"/>
              <a:t> на початку </a:t>
            </a:r>
            <a:r>
              <a:rPr lang="ru-RU" sz="1800" err="1"/>
              <a:t>твору</a:t>
            </a:r>
            <a:r>
              <a:rPr lang="ru-RU" sz="1800"/>
              <a:t>? </a:t>
            </a:r>
            <a:r>
              <a:rPr lang="ru-RU" sz="1800" smtClean="0"/>
              <a:t>А </a:t>
            </a:r>
            <a:r>
              <a:rPr lang="ru-RU" sz="1800" err="1"/>
              <a:t>наприкінці</a:t>
            </a:r>
            <a:r>
              <a:rPr lang="ru-RU" sz="1800"/>
              <a:t> </a:t>
            </a:r>
            <a:r>
              <a:rPr lang="ru-RU" sz="1800" err="1"/>
              <a:t>поезії</a:t>
            </a:r>
            <a:r>
              <a:rPr lang="ru-RU" sz="1800"/>
              <a:t>?</a:t>
            </a:r>
          </a:p>
          <a:p>
            <a:r>
              <a:rPr lang="ru-RU" sz="1800" err="1"/>
              <a:t>Що</a:t>
            </a:r>
            <a:r>
              <a:rPr lang="ru-RU" sz="1800"/>
              <a:t> </a:t>
            </a:r>
            <a:r>
              <a:rPr lang="ru-RU" sz="1800" err="1"/>
              <a:t>потрапляється</a:t>
            </a:r>
            <a:r>
              <a:rPr lang="ru-RU" sz="1800"/>
              <a:t> </a:t>
            </a:r>
            <a:r>
              <a:rPr lang="ru-RU" sz="1800" err="1"/>
              <a:t>стежці</a:t>
            </a:r>
            <a:r>
              <a:rPr lang="ru-RU" sz="1800"/>
              <a:t> </a:t>
            </a:r>
            <a:r>
              <a:rPr lang="ru-RU" sz="1800" err="1"/>
              <a:t>під</a:t>
            </a:r>
            <a:r>
              <a:rPr lang="ru-RU" sz="1800"/>
              <a:t> час </a:t>
            </a:r>
            <a:r>
              <a:rPr lang="ru-RU" sz="1800" err="1"/>
              <a:t>її</a:t>
            </a:r>
            <a:r>
              <a:rPr lang="ru-RU" sz="1800"/>
              <a:t> </a:t>
            </a:r>
            <a:r>
              <a:rPr lang="ru-RU" sz="1800" err="1"/>
              <a:t>подорожі</a:t>
            </a:r>
            <a:r>
              <a:rPr lang="ru-RU" sz="1800"/>
              <a:t>?</a:t>
            </a:r>
          </a:p>
          <a:p>
            <a:r>
              <a:rPr lang="ru-RU" sz="1800" err="1"/>
              <a:t>Чому</a:t>
            </a:r>
            <a:r>
              <a:rPr lang="ru-RU" sz="1800"/>
              <a:t> </a:t>
            </a:r>
            <a:r>
              <a:rPr lang="ru-RU" sz="1800" err="1"/>
              <a:t>світ</a:t>
            </a:r>
            <a:r>
              <a:rPr lang="ru-RU" sz="1800"/>
              <a:t> названо в </a:t>
            </a:r>
            <a:r>
              <a:rPr lang="ru-RU" sz="1800" err="1"/>
              <a:t>поезії</a:t>
            </a:r>
            <a:r>
              <a:rPr lang="ru-RU" sz="1800"/>
              <a:t> </a:t>
            </a:r>
            <a:r>
              <a:rPr lang="ru-RU" sz="1800" err="1"/>
              <a:t>красним</a:t>
            </a:r>
            <a:r>
              <a:rPr lang="ru-RU" sz="1800"/>
              <a:t>? </a:t>
            </a:r>
          </a:p>
          <a:p>
            <a:r>
              <a:rPr lang="ru-RU" sz="1800" err="1"/>
              <a:t>Якби</a:t>
            </a:r>
            <a:r>
              <a:rPr lang="ru-RU" sz="1800"/>
              <a:t> </a:t>
            </a:r>
            <a:r>
              <a:rPr lang="ru-RU" sz="1800" err="1"/>
              <a:t>глянути</a:t>
            </a:r>
            <a:r>
              <a:rPr lang="ru-RU" sz="1800"/>
              <a:t> «з гори на </a:t>
            </a:r>
            <a:r>
              <a:rPr lang="ru-RU" sz="1800" err="1"/>
              <a:t>всенький</a:t>
            </a:r>
            <a:r>
              <a:rPr lang="ru-RU" sz="1800"/>
              <a:t> </a:t>
            </a:r>
            <a:r>
              <a:rPr lang="ru-RU" sz="1800" err="1"/>
              <a:t>світ</a:t>
            </a:r>
            <a:r>
              <a:rPr lang="ru-RU" sz="1800"/>
              <a:t>», </a:t>
            </a:r>
            <a:r>
              <a:rPr lang="ru-RU" sz="1800" err="1"/>
              <a:t>що</a:t>
            </a:r>
            <a:r>
              <a:rPr lang="ru-RU" sz="1800"/>
              <a:t> </a:t>
            </a:r>
            <a:r>
              <a:rPr lang="ru-RU" sz="1800" err="1"/>
              <a:t>можна</a:t>
            </a:r>
            <a:r>
              <a:rPr lang="ru-RU" sz="1800"/>
              <a:t> </a:t>
            </a:r>
            <a:r>
              <a:rPr lang="ru-RU" sz="1800" err="1"/>
              <a:t>було</a:t>
            </a:r>
            <a:r>
              <a:rPr lang="ru-RU" sz="1800"/>
              <a:t> б </a:t>
            </a:r>
            <a:r>
              <a:rPr lang="ru-RU" sz="1800" err="1" smtClean="0"/>
              <a:t>побачити</a:t>
            </a:r>
            <a:r>
              <a:rPr lang="ru-RU" sz="1800" smtClean="0"/>
              <a:t>?</a:t>
            </a:r>
          </a:p>
          <a:p>
            <a:r>
              <a:rPr lang="ru-RU" sz="1800" err="1" smtClean="0"/>
              <a:t>Чи</a:t>
            </a:r>
            <a:r>
              <a:rPr lang="ru-RU" sz="1800" smtClean="0"/>
              <a:t> є в </a:t>
            </a:r>
            <a:r>
              <a:rPr lang="ru-RU" sz="1800" err="1" smtClean="0"/>
              <a:t>поезії</a:t>
            </a:r>
            <a:r>
              <a:rPr lang="ru-RU" sz="1800" smtClean="0"/>
              <a:t> </a:t>
            </a:r>
            <a:r>
              <a:rPr lang="ru-RU" sz="1800" err="1" smtClean="0"/>
              <a:t>розділові</a:t>
            </a:r>
            <a:r>
              <a:rPr lang="ru-RU" sz="1800" smtClean="0"/>
              <a:t> знаки? </a:t>
            </a:r>
            <a:r>
              <a:rPr lang="ru-RU" sz="1800" err="1" smtClean="0"/>
              <a:t>Чи</a:t>
            </a:r>
            <a:r>
              <a:rPr lang="ru-RU" sz="1800" smtClean="0"/>
              <a:t> </a:t>
            </a:r>
            <a:r>
              <a:rPr lang="ru-RU" sz="1800" err="1" smtClean="0"/>
              <a:t>потрібні</a:t>
            </a:r>
            <a:r>
              <a:rPr lang="ru-RU" sz="1800" smtClean="0"/>
              <a:t> вони для </a:t>
            </a:r>
            <a:r>
              <a:rPr lang="ru-RU" sz="1800" err="1" smtClean="0"/>
              <a:t>розуміння</a:t>
            </a:r>
            <a:r>
              <a:rPr lang="ru-RU" sz="1800" smtClean="0"/>
              <a:t> </a:t>
            </a:r>
            <a:r>
              <a:rPr lang="ru-RU" sz="1800" err="1" smtClean="0"/>
              <a:t>поезії</a:t>
            </a:r>
            <a:r>
              <a:rPr lang="ru-RU" sz="1800" smtClean="0"/>
              <a:t>?</a:t>
            </a:r>
            <a:r>
              <a:rPr lang="ru-RU" sz="1800"/>
              <a:t>	</a:t>
            </a:r>
          </a:p>
          <a:p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1265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465</TotalTime>
  <Words>969</Words>
  <Application>Microsoft Office PowerPoint</Application>
  <PresentationFormat>Экран (4:3)</PresentationFormat>
  <Paragraphs>170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ІГОР  КАЛИНЕЦЬ (09.07.1939р.)</vt:lpstr>
      <vt:lpstr>Презентация PowerPoint</vt:lpstr>
      <vt:lpstr> З автобіографічних приміток письменника:  </vt:lpstr>
      <vt:lpstr>Живе та працює у Львові</vt:lpstr>
      <vt:lpstr>Презентация PowerPoint</vt:lpstr>
      <vt:lpstr>Презентация PowerPoint</vt:lpstr>
      <vt:lpstr>«Дивосвіт»  Особливості поетичної майстерності Ігоря Калинця</vt:lpstr>
      <vt:lpstr>Стежечка</vt:lpstr>
      <vt:lpstr>Стежечка</vt:lpstr>
      <vt:lpstr> Художні особливості поезії «Стежечка» </vt:lpstr>
      <vt:lpstr>Блискавка</vt:lpstr>
      <vt:lpstr>Блискавка</vt:lpstr>
      <vt:lpstr>Художні особливості поезії  «Блискавка» </vt:lpstr>
      <vt:lpstr>В Е С Е Л К А</vt:lpstr>
      <vt:lpstr>В Е С Е Л К А</vt:lpstr>
      <vt:lpstr> Художні  особливості  поезії      «В Е С Е Л К А» </vt:lpstr>
      <vt:lpstr>КРИНИЧКА</vt:lpstr>
      <vt:lpstr>К Р И Н И Ч К А</vt:lpstr>
      <vt:lpstr> Художні особливості поезії «КРИНИЧКА» </vt:lpstr>
      <vt:lpstr>Д И М </vt:lpstr>
      <vt:lpstr>Д И М </vt:lpstr>
      <vt:lpstr> Художні особливості поезії «ДИМ»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ІГОР  КАЛИНЕЦЬ</dc:title>
  <dc:creator>Администратор</dc:creator>
  <cp:lastModifiedBy>админ</cp:lastModifiedBy>
  <cp:revision>51</cp:revision>
  <dcterms:created xsi:type="dcterms:W3CDTF">2016-12-13T19:08:30Z</dcterms:created>
  <dcterms:modified xsi:type="dcterms:W3CDTF">2017-01-10T17:42:42Z</dcterms:modified>
</cp:coreProperties>
</file>