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92E61"/>
    <a:srgbClr val="47627F"/>
    <a:srgbClr val="04105A"/>
    <a:srgbClr val="ED613E"/>
    <a:srgbClr val="BF3C48"/>
    <a:srgbClr val="856E45"/>
    <a:srgbClr val="6F267F"/>
    <a:srgbClr val="FECB00"/>
    <a:srgbClr val="729F11"/>
    <a:srgbClr val="111E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-1397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" y="0"/>
            <a:ext cx="914302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12/9/2018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9142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12/9/2018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94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12/9/2018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002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12/9/2018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464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12/9/2018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076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12/9/2018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74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12/9/2018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097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12/9/2018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073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12/9/2018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137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12/9/2018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878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12/9/2018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276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876"/>
          <a:stretch/>
        </p:blipFill>
        <p:spPr>
          <a:xfrm>
            <a:off x="488" y="0"/>
            <a:ext cx="9143024" cy="1174376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E7815E-F7B8-4E93-9F6C-89F6C3C8DBB8}" type="datetimeFigureOut">
              <a:rPr lang="en-US" smtClean="0"/>
              <a:t>12/9/2018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459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8587" y="1290918"/>
            <a:ext cx="8292353" cy="3621741"/>
          </a:xfrm>
        </p:spPr>
        <p:txBody>
          <a:bodyPr>
            <a:normAutofit/>
          </a:bodyPr>
          <a:lstStyle/>
          <a:p>
            <a:r>
              <a:rPr lang="ru-RU" b="1" dirty="0">
                <a:latin typeface="+mn-lt"/>
              </a:rPr>
              <a:t>«Права знай – та про правила й </a:t>
            </a:r>
            <a:r>
              <a:rPr lang="ru-RU" b="1" dirty="0" err="1">
                <a:latin typeface="+mn-lt"/>
              </a:rPr>
              <a:t>обов’язки</a:t>
            </a:r>
            <a:r>
              <a:rPr lang="ru-RU" b="1" dirty="0">
                <a:latin typeface="+mn-lt"/>
              </a:rPr>
              <a:t> не </a:t>
            </a:r>
            <a:r>
              <a:rPr lang="ru-RU" b="1" dirty="0" err="1">
                <a:latin typeface="+mn-lt"/>
              </a:rPr>
              <a:t>забувай</a:t>
            </a:r>
            <a:r>
              <a:rPr lang="ru-RU" b="1" dirty="0">
                <a:latin typeface="+mn-lt"/>
              </a:rPr>
              <a:t>» </a:t>
            </a:r>
            <a:endParaRPr lang="en-US" b="1" dirty="0">
              <a:latin typeface="+mn-lt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9436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591671"/>
            <a:ext cx="7886700" cy="5585292"/>
          </a:xfrm>
        </p:spPr>
        <p:txBody>
          <a:bodyPr/>
          <a:lstStyle/>
          <a:p>
            <a:pPr marL="0" indent="0" algn="ctr">
              <a:buNone/>
            </a:pPr>
            <a:r>
              <a:rPr lang="uk-UA" sz="4000" b="1" u="sng" dirty="0"/>
              <a:t>Ситуація 7</a:t>
            </a:r>
            <a:endParaRPr lang="ru-RU" sz="4000" b="1" dirty="0"/>
          </a:p>
          <a:p>
            <a:pPr marL="0" indent="0" algn="ctr">
              <a:buNone/>
            </a:pPr>
            <a:r>
              <a:rPr lang="uk-UA" sz="4800" b="1" dirty="0"/>
              <a:t>В</a:t>
            </a:r>
            <a:r>
              <a:rPr lang="ru-RU" sz="4800" b="1" dirty="0" err="1"/>
              <a:t>овк</a:t>
            </a:r>
            <a:r>
              <a:rPr lang="uk-UA" sz="4800" b="1" dirty="0"/>
              <a:t> із казки  </a:t>
            </a:r>
            <a:r>
              <a:rPr lang="ru-RU" sz="4800" b="1" dirty="0"/>
              <a:t>«Вовк і семеро </a:t>
            </a:r>
            <a:r>
              <a:rPr lang="ru-RU" sz="4800" b="1" dirty="0" err="1"/>
              <a:t>козенят</a:t>
            </a:r>
            <a:r>
              <a:rPr lang="ru-RU" sz="4800" b="1" dirty="0"/>
              <a:t>» </a:t>
            </a:r>
            <a:r>
              <a:rPr lang="ru-RU" sz="4800" b="1" dirty="0" err="1"/>
              <a:t>увірвався</a:t>
            </a:r>
            <a:r>
              <a:rPr lang="ru-RU" sz="4800" b="1" dirty="0"/>
              <a:t> до </a:t>
            </a:r>
            <a:r>
              <a:rPr lang="ru-RU" sz="4800" b="1" dirty="0" err="1"/>
              <a:t>хатинки</a:t>
            </a:r>
            <a:r>
              <a:rPr lang="uk-UA" sz="4800" b="1" dirty="0"/>
              <a:t> Кози-</a:t>
            </a:r>
            <a:r>
              <a:rPr lang="uk-UA" sz="4800" b="1" dirty="0" err="1"/>
              <a:t>Дерези</a:t>
            </a:r>
            <a:r>
              <a:rPr lang="uk-UA" sz="4800" b="1" dirty="0"/>
              <a:t> і з’їв козенят</a:t>
            </a:r>
            <a:r>
              <a:rPr lang="ru-RU" sz="4800" b="1" dirty="0"/>
              <a:t>. </a:t>
            </a:r>
            <a:r>
              <a:rPr lang="uk-UA" sz="4800" b="1" dirty="0"/>
              <a:t>Яке право порушив Вовк? </a:t>
            </a:r>
            <a:endParaRPr lang="ru-RU" sz="4800" b="1" dirty="0"/>
          </a:p>
          <a:p>
            <a:pPr marL="0" indent="0">
              <a:buNone/>
            </a:pP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642100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591671"/>
            <a:ext cx="7886700" cy="5585292"/>
          </a:xfrm>
        </p:spPr>
        <p:txBody>
          <a:bodyPr/>
          <a:lstStyle/>
          <a:p>
            <a:pPr marL="0" indent="0" algn="ctr">
              <a:buNone/>
            </a:pPr>
            <a:r>
              <a:rPr lang="uk-UA" sz="4400" b="1" u="sng" dirty="0"/>
              <a:t>Ситуація 8</a:t>
            </a:r>
            <a:endParaRPr lang="ru-RU" sz="4400" b="1" dirty="0"/>
          </a:p>
          <a:p>
            <a:pPr marL="0" indent="0" algn="ctr">
              <a:buNone/>
            </a:pPr>
            <a:r>
              <a:rPr lang="uk-UA" sz="4800" b="1" dirty="0"/>
              <a:t>Дід з бабою з казки</a:t>
            </a:r>
            <a:r>
              <a:rPr lang="ru-RU" sz="4800" b="1" dirty="0"/>
              <a:t> «</a:t>
            </a:r>
            <a:r>
              <a:rPr lang="ru-RU" sz="4800" b="1" dirty="0" err="1"/>
              <a:t>Кривенька</a:t>
            </a:r>
            <a:r>
              <a:rPr lang="ru-RU" sz="4800" b="1" dirty="0"/>
              <a:t> </a:t>
            </a:r>
            <a:r>
              <a:rPr lang="ru-RU" sz="4800" b="1" dirty="0" err="1"/>
              <a:t>качечка</a:t>
            </a:r>
            <a:r>
              <a:rPr lang="ru-RU" sz="4800" b="1" dirty="0"/>
              <a:t>»</a:t>
            </a:r>
            <a:r>
              <a:rPr lang="uk-UA" sz="4800" b="1" dirty="0"/>
              <a:t> спалили гніздечко з пір’ячком </a:t>
            </a:r>
            <a:r>
              <a:rPr lang="uk-UA" sz="4800" b="1" dirty="0" smtClean="0"/>
              <a:t>Качечки. </a:t>
            </a:r>
            <a:r>
              <a:rPr lang="uk-UA" sz="4800" b="1" dirty="0"/>
              <a:t>Яке право вони порушили?</a:t>
            </a:r>
            <a:endParaRPr lang="ru-RU" sz="4800" b="1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5261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49" y="1825625"/>
            <a:ext cx="8174691" cy="4351338"/>
          </a:xfrm>
        </p:spPr>
        <p:txBody>
          <a:bodyPr/>
          <a:lstStyle/>
          <a:p>
            <a:pPr marL="0" indent="0" algn="ctr">
              <a:buNone/>
            </a:pPr>
            <a:r>
              <a:rPr lang="uk-UA" sz="6000" b="1" dirty="0"/>
              <a:t>3 </a:t>
            </a:r>
            <a:r>
              <a:rPr lang="uk-UA" sz="6000" b="1" dirty="0" smtClean="0"/>
              <a:t>конкурс</a:t>
            </a:r>
          </a:p>
          <a:p>
            <a:pPr marL="0" indent="0" algn="ctr">
              <a:buNone/>
            </a:pPr>
            <a:r>
              <a:rPr lang="uk-UA" sz="6600" b="1" u="sng" dirty="0" smtClean="0"/>
              <a:t> </a:t>
            </a:r>
            <a:r>
              <a:rPr lang="uk-UA" sz="6600" b="1" u="sng" dirty="0"/>
              <a:t>«Знаємо свої права»</a:t>
            </a:r>
            <a:endParaRPr lang="ru-RU" sz="6600" b="1" u="sng" dirty="0"/>
          </a:p>
          <a:p>
            <a:pPr marL="0" indent="0" algn="ctr">
              <a:buNone/>
            </a:pPr>
            <a:endParaRPr lang="ru-RU" b="1" u="sng" dirty="0"/>
          </a:p>
        </p:txBody>
      </p:sp>
    </p:spTree>
    <p:extLst>
      <p:ext uri="{BB962C8B-B14F-4D97-AF65-F5344CB8AC3E}">
        <p14:creationId xmlns:p14="http://schemas.microsoft.com/office/powerpoint/2010/main" val="1478070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4800" b="1" dirty="0"/>
              <a:t>4 </a:t>
            </a:r>
            <a:r>
              <a:rPr lang="uk-UA" sz="4800" b="1" dirty="0" smtClean="0"/>
              <a:t>конкурс </a:t>
            </a:r>
          </a:p>
          <a:p>
            <a:pPr marL="0" indent="0" algn="ctr">
              <a:buNone/>
            </a:pPr>
            <a:r>
              <a:rPr lang="uk-UA" sz="6000" b="1" u="sng" dirty="0" smtClean="0"/>
              <a:t>«</a:t>
            </a:r>
            <a:r>
              <a:rPr lang="uk-UA" sz="6000" b="1" u="sng" dirty="0"/>
              <a:t>Заморочки з бочки»</a:t>
            </a:r>
            <a:endParaRPr lang="ru-RU" sz="6000" b="1" u="sng" dirty="0"/>
          </a:p>
          <a:p>
            <a:pPr marL="0" indent="0" algn="ctr">
              <a:buNone/>
            </a:pP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938477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4400" b="1" dirty="0"/>
              <a:t>5 </a:t>
            </a:r>
            <a:r>
              <a:rPr lang="uk-UA" sz="4400" b="1" dirty="0" smtClean="0"/>
              <a:t>конкурс</a:t>
            </a:r>
          </a:p>
          <a:p>
            <a:pPr marL="0" indent="0" algn="ctr">
              <a:buNone/>
            </a:pPr>
            <a:r>
              <a:rPr lang="uk-UA" sz="5400" b="1" u="sng" dirty="0" smtClean="0"/>
              <a:t> </a:t>
            </a:r>
            <a:r>
              <a:rPr lang="uk-UA" sz="5400" b="1" u="sng" dirty="0"/>
              <a:t>Завдання в конверті </a:t>
            </a:r>
            <a:endParaRPr lang="ru-RU" sz="5400" b="1" u="sng" dirty="0"/>
          </a:p>
        </p:txBody>
      </p:sp>
    </p:spTree>
    <p:extLst>
      <p:ext uri="{BB962C8B-B14F-4D97-AF65-F5344CB8AC3E}">
        <p14:creationId xmlns:p14="http://schemas.microsoft.com/office/powerpoint/2010/main" val="2144235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869576"/>
            <a:ext cx="7886700" cy="5307387"/>
          </a:xfrm>
        </p:spPr>
        <p:txBody>
          <a:bodyPr/>
          <a:lstStyle/>
          <a:p>
            <a:pPr marL="0" indent="0" algn="ctr">
              <a:lnSpc>
                <a:spcPct val="150000"/>
              </a:lnSpc>
              <a:buNone/>
            </a:pPr>
            <a:r>
              <a:rPr lang="ru-RU" sz="4800" b="1" i="1" u="sng" kern="10" dirty="0" err="1">
                <a:ln w="25400">
                  <a:solidFill>
                    <a:srgbClr val="FFFF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Georgia"/>
              </a:rPr>
              <a:t>Пам'ятайте</a:t>
            </a:r>
            <a:r>
              <a:rPr lang="ru-RU" sz="4800" b="1" i="1" u="sng" kern="10" dirty="0">
                <a:ln w="25400">
                  <a:solidFill>
                    <a:srgbClr val="FFFF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Georgia"/>
              </a:rPr>
              <a:t>!</a:t>
            </a:r>
          </a:p>
          <a:p>
            <a:pPr algn="ctr">
              <a:lnSpc>
                <a:spcPct val="150000"/>
              </a:lnSpc>
              <a:spcBef>
                <a:spcPct val="0"/>
              </a:spcBef>
              <a:buNone/>
            </a:pPr>
            <a:r>
              <a:rPr lang="ru-RU" altLang="ru-RU" sz="4800" b="1" i="1" dirty="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Ми  </a:t>
            </a:r>
            <a:r>
              <a:rPr lang="ru-RU" altLang="ru-RU" sz="4800" b="1" i="1" dirty="0" err="1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всі</a:t>
            </a:r>
            <a:r>
              <a:rPr lang="ru-RU" altLang="ru-RU" sz="4800" b="1" i="1" dirty="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altLang="ru-RU" sz="4800" b="1" i="1" dirty="0" err="1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різні</a:t>
            </a:r>
            <a:r>
              <a:rPr lang="ru-RU" altLang="ru-RU" sz="4800" b="1" i="1" dirty="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,</a:t>
            </a:r>
          </a:p>
          <a:p>
            <a:pPr algn="ctr">
              <a:lnSpc>
                <a:spcPct val="150000"/>
              </a:lnSpc>
              <a:spcBef>
                <a:spcPct val="0"/>
              </a:spcBef>
              <a:buNone/>
            </a:pPr>
            <a:r>
              <a:rPr lang="ru-RU" altLang="ru-RU" sz="4800" b="1" i="1" dirty="0" smtClean="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але </a:t>
            </a:r>
            <a:r>
              <a:rPr lang="ru-RU" altLang="ru-RU" sz="4800" b="1" i="1" dirty="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в нас </a:t>
            </a:r>
            <a:r>
              <a:rPr lang="ru-RU" altLang="ru-RU" sz="4800" b="1" i="1" dirty="0" err="1" smtClean="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усіх</a:t>
            </a:r>
            <a:endParaRPr lang="ru-RU" altLang="ru-RU" sz="4800" b="1" i="1" dirty="0" smtClean="0">
              <a:solidFill>
                <a:srgbClr val="FF0000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  <a:spcBef>
                <a:spcPct val="0"/>
              </a:spcBef>
              <a:buNone/>
            </a:pPr>
            <a:r>
              <a:rPr lang="ru-RU" altLang="ru-RU" sz="4800" b="1" i="1" dirty="0" smtClean="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altLang="ru-RU" sz="4800" b="1" i="1" dirty="0" err="1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рівні</a:t>
            </a:r>
            <a:r>
              <a:rPr lang="ru-RU" altLang="ru-RU" sz="4800" b="1" i="1" dirty="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 права</a:t>
            </a:r>
            <a:r>
              <a:rPr lang="ru-RU" altLang="ru-RU" sz="4800" b="1" i="1" dirty="0">
                <a:solidFill>
                  <a:srgbClr val="FF0000"/>
                </a:solidFill>
                <a:cs typeface="Times New Roman" pitchFamily="18" charset="0"/>
              </a:rPr>
              <a:t>!</a:t>
            </a:r>
            <a:endParaRPr lang="ru-RU" altLang="ru-RU" sz="48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5941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uk-UA" sz="6600" b="1" dirty="0" smtClean="0"/>
              <a:t>1 конкурс 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uk-UA" sz="7200" b="1" u="sng" dirty="0" smtClean="0"/>
              <a:t>«</a:t>
            </a:r>
            <a:r>
              <a:rPr lang="uk-UA" sz="7200" b="1" u="sng" dirty="0"/>
              <a:t>Скласти прислів’я»</a:t>
            </a:r>
            <a:endParaRPr lang="ru-RU" sz="7200" u="sng" dirty="0"/>
          </a:p>
          <a:p>
            <a:pPr marL="0" indent="0">
              <a:lnSpc>
                <a:spcPct val="150000"/>
              </a:lnSpc>
              <a:buNone/>
            </a:pPr>
            <a:endParaRPr lang="ru-RU" sz="4800" u="sng" dirty="0"/>
          </a:p>
        </p:txBody>
      </p:sp>
    </p:spTree>
    <p:extLst>
      <p:ext uri="{BB962C8B-B14F-4D97-AF65-F5344CB8AC3E}">
        <p14:creationId xmlns:p14="http://schemas.microsoft.com/office/powerpoint/2010/main" val="3581495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uk-UA" sz="6600" b="1" dirty="0"/>
              <a:t>2 </a:t>
            </a:r>
            <a:r>
              <a:rPr lang="uk-UA" sz="6600" b="1" dirty="0" smtClean="0"/>
              <a:t>конкурс </a:t>
            </a:r>
          </a:p>
          <a:p>
            <a:pPr marL="0" indent="0" algn="ctr">
              <a:buNone/>
            </a:pPr>
            <a:r>
              <a:rPr lang="uk-UA" sz="6600" b="1" u="sng" dirty="0" smtClean="0"/>
              <a:t>«</a:t>
            </a:r>
            <a:r>
              <a:rPr lang="uk-UA" sz="6600" b="1" u="sng" dirty="0"/>
              <a:t>Правові ситуації</a:t>
            </a:r>
            <a:r>
              <a:rPr lang="ru-RU" sz="6600" b="1" u="sng" dirty="0"/>
              <a:t>»</a:t>
            </a:r>
            <a:endParaRPr lang="ru-RU" sz="6600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917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528918"/>
            <a:ext cx="7886700" cy="564804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u="sng" dirty="0" err="1"/>
              <a:t>Ситуація</a:t>
            </a:r>
            <a:r>
              <a:rPr lang="ru-RU" sz="3600" b="1" u="sng" dirty="0"/>
              <a:t> 1</a:t>
            </a:r>
            <a:endParaRPr lang="ru-RU" sz="3600" b="1" dirty="0"/>
          </a:p>
          <a:p>
            <a:pPr marL="0" indent="0" algn="ctr">
              <a:buNone/>
            </a:pPr>
            <a:r>
              <a:rPr lang="ru-RU" sz="4400" b="1" dirty="0" err="1"/>
              <a:t>Мачуха</a:t>
            </a:r>
            <a:r>
              <a:rPr lang="ru-RU" sz="4400" b="1" dirty="0"/>
              <a:t> з ранку до </a:t>
            </a:r>
            <a:r>
              <a:rPr lang="ru-RU" sz="4400" b="1" dirty="0" err="1"/>
              <a:t>вечора</a:t>
            </a:r>
            <a:r>
              <a:rPr lang="ru-RU" sz="4400" b="1" dirty="0"/>
              <a:t> </a:t>
            </a:r>
            <a:r>
              <a:rPr lang="ru-RU" sz="4400" b="1" dirty="0" err="1"/>
              <a:t>примушує</a:t>
            </a:r>
            <a:r>
              <a:rPr lang="ru-RU" sz="4400" b="1" dirty="0"/>
              <a:t> </a:t>
            </a:r>
            <a:r>
              <a:rPr lang="ru-RU" sz="4400" b="1" dirty="0" err="1"/>
              <a:t>Попелюшку</a:t>
            </a:r>
            <a:r>
              <a:rPr lang="ru-RU" sz="4400" b="1" dirty="0"/>
              <a:t> </a:t>
            </a:r>
            <a:r>
              <a:rPr lang="ru-RU" sz="4400" b="1" dirty="0" err="1"/>
              <a:t>працювати</a:t>
            </a:r>
            <a:r>
              <a:rPr lang="ru-RU" sz="4400" b="1" dirty="0"/>
              <a:t>. </a:t>
            </a:r>
            <a:r>
              <a:rPr lang="ru-RU" sz="4400" b="1" dirty="0" err="1"/>
              <a:t>Нещасній</a:t>
            </a:r>
            <a:r>
              <a:rPr lang="ru-RU" sz="4400" b="1" dirty="0"/>
              <a:t> </a:t>
            </a:r>
            <a:r>
              <a:rPr lang="ru-RU" sz="4400" b="1" dirty="0" err="1"/>
              <a:t>дівчинці</a:t>
            </a:r>
            <a:r>
              <a:rPr lang="ru-RU" sz="4400" b="1" dirty="0"/>
              <a:t> заборонено </a:t>
            </a:r>
            <a:r>
              <a:rPr lang="ru-RU" sz="4400" b="1" dirty="0" err="1"/>
              <a:t>брати</a:t>
            </a:r>
            <a:r>
              <a:rPr lang="ru-RU" sz="4400" b="1" dirty="0"/>
              <a:t> участь в </a:t>
            </a:r>
            <a:r>
              <a:rPr lang="ru-RU" sz="4400" b="1" dirty="0" err="1"/>
              <a:t>іграх</a:t>
            </a:r>
            <a:r>
              <a:rPr lang="ru-RU" sz="4400" b="1" dirty="0"/>
              <a:t> та </a:t>
            </a:r>
            <a:r>
              <a:rPr lang="ru-RU" sz="4400" b="1" dirty="0" err="1"/>
              <a:t>забавках</a:t>
            </a:r>
            <a:r>
              <a:rPr lang="ru-RU" sz="4400" b="1" dirty="0"/>
              <a:t> </a:t>
            </a:r>
            <a:r>
              <a:rPr lang="ru-RU" sz="4400" b="1" dirty="0" err="1"/>
              <a:t>сестер.Яке</a:t>
            </a:r>
            <a:r>
              <a:rPr lang="ru-RU" sz="4400" b="1" dirty="0"/>
              <a:t> право порушено </a:t>
            </a:r>
            <a:r>
              <a:rPr lang="ru-RU" sz="4400" b="1" dirty="0" err="1"/>
              <a:t>стосовно</a:t>
            </a:r>
            <a:r>
              <a:rPr lang="ru-RU" sz="4400" b="1" dirty="0"/>
              <a:t> </a:t>
            </a:r>
            <a:r>
              <a:rPr lang="ru-RU" sz="4400" b="1" dirty="0" err="1"/>
              <a:t>Попелюшки</a:t>
            </a:r>
            <a:r>
              <a:rPr lang="ru-RU" sz="4400" b="1" dirty="0"/>
              <a:t>?</a:t>
            </a:r>
          </a:p>
          <a:p>
            <a:pPr algn="ctr"/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2000840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475129"/>
            <a:ext cx="7886700" cy="5701834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b="1" u="sng" dirty="0" err="1"/>
              <a:t>Ситуація</a:t>
            </a:r>
            <a:r>
              <a:rPr lang="ru-RU" sz="3600" b="1" u="sng" dirty="0"/>
              <a:t> </a:t>
            </a:r>
            <a:r>
              <a:rPr lang="uk-UA" sz="3600" b="1" u="sng" dirty="0"/>
              <a:t>2</a:t>
            </a:r>
            <a:endParaRPr lang="ru-RU" sz="3600" b="1" dirty="0"/>
          </a:p>
          <a:p>
            <a:pPr marL="0" indent="0" algn="ctr">
              <a:buNone/>
            </a:pPr>
            <a:r>
              <a:rPr lang="ru-RU" sz="4000" b="1" dirty="0" err="1"/>
              <a:t>Мауглі</a:t>
            </a:r>
            <a:r>
              <a:rPr lang="ru-RU" sz="4000" b="1" dirty="0"/>
              <a:t> не </a:t>
            </a:r>
            <a:r>
              <a:rPr lang="ru-RU" sz="4000" b="1" dirty="0" err="1"/>
              <a:t>вміє</a:t>
            </a:r>
            <a:r>
              <a:rPr lang="ru-RU" sz="4000" b="1" dirty="0"/>
              <a:t> </a:t>
            </a:r>
            <a:r>
              <a:rPr lang="ru-RU" sz="4000" b="1" dirty="0" err="1"/>
              <a:t>говорити</a:t>
            </a:r>
            <a:r>
              <a:rPr lang="ru-RU" sz="4000" b="1" dirty="0"/>
              <a:t> </a:t>
            </a:r>
            <a:r>
              <a:rPr lang="ru-RU" sz="4000" b="1" dirty="0" err="1"/>
              <a:t>людською</a:t>
            </a:r>
            <a:r>
              <a:rPr lang="ru-RU" sz="4000" b="1" dirty="0"/>
              <a:t> </a:t>
            </a:r>
            <a:r>
              <a:rPr lang="ru-RU" sz="4000" b="1" dirty="0" err="1"/>
              <a:t>мовою</a:t>
            </a:r>
            <a:r>
              <a:rPr lang="ru-RU" sz="4000" b="1" dirty="0"/>
              <a:t> — </a:t>
            </a:r>
            <a:r>
              <a:rPr lang="ru-RU" sz="4000" b="1" dirty="0" err="1"/>
              <a:t>лише</a:t>
            </a:r>
            <a:r>
              <a:rPr lang="ru-RU" sz="4000" b="1" dirty="0"/>
              <a:t> </a:t>
            </a:r>
            <a:r>
              <a:rPr lang="ru-RU" sz="4000" b="1" dirty="0" err="1"/>
              <a:t>видавати</a:t>
            </a:r>
            <a:r>
              <a:rPr lang="ru-RU" sz="4000" b="1" dirty="0"/>
              <a:t> </a:t>
            </a:r>
            <a:r>
              <a:rPr lang="ru-RU" sz="4000" b="1" dirty="0" err="1"/>
              <a:t>незрозумілі</a:t>
            </a:r>
            <a:r>
              <a:rPr lang="ru-RU" sz="4000" b="1" dirty="0"/>
              <a:t> для людей </a:t>
            </a:r>
            <a:r>
              <a:rPr lang="ru-RU" sz="4000" b="1" dirty="0" err="1"/>
              <a:t>звірячі</a:t>
            </a:r>
            <a:r>
              <a:rPr lang="ru-RU" sz="4000" b="1" dirty="0"/>
              <a:t> звуки. </a:t>
            </a:r>
            <a:r>
              <a:rPr lang="ru-RU" sz="4000" b="1" dirty="0" err="1"/>
              <a:t>Чи</a:t>
            </a:r>
            <a:r>
              <a:rPr lang="ru-RU" sz="4000" b="1" dirty="0"/>
              <a:t> </a:t>
            </a:r>
            <a:r>
              <a:rPr lang="ru-RU" sz="4000" b="1" dirty="0" err="1"/>
              <a:t>мають</a:t>
            </a:r>
            <a:r>
              <a:rPr lang="ru-RU" sz="4000" b="1" dirty="0"/>
              <a:t> право люди, </a:t>
            </a:r>
            <a:r>
              <a:rPr lang="ru-RU" sz="4000" b="1" dirty="0" err="1"/>
              <a:t>що</a:t>
            </a:r>
            <a:r>
              <a:rPr lang="ru-RU" sz="4000" b="1" dirty="0"/>
              <a:t> </a:t>
            </a:r>
            <a:r>
              <a:rPr lang="ru-RU" sz="4000" b="1" dirty="0" err="1"/>
              <a:t>знайшли</a:t>
            </a:r>
            <a:r>
              <a:rPr lang="ru-RU" sz="4000" b="1" dirty="0"/>
              <a:t> </a:t>
            </a:r>
            <a:r>
              <a:rPr lang="ru-RU" sz="4000" b="1" dirty="0" err="1"/>
              <a:t>Мауглі</a:t>
            </a:r>
            <a:r>
              <a:rPr lang="ru-RU" sz="4000" b="1" dirty="0"/>
              <a:t> в </a:t>
            </a:r>
            <a:r>
              <a:rPr lang="ru-RU" sz="4000" b="1" dirty="0" err="1"/>
              <a:t>лісі</a:t>
            </a:r>
            <a:r>
              <a:rPr lang="ru-RU" sz="4000" b="1" dirty="0"/>
              <a:t>, </a:t>
            </a:r>
            <a:r>
              <a:rPr lang="ru-RU" sz="4000" b="1" dirty="0" err="1"/>
              <a:t>замкнути</a:t>
            </a:r>
            <a:r>
              <a:rPr lang="ru-RU" sz="4000" b="1" dirty="0"/>
              <a:t> </a:t>
            </a:r>
            <a:r>
              <a:rPr lang="ru-RU" sz="4000" b="1" dirty="0" err="1"/>
              <a:t>його</a:t>
            </a:r>
            <a:r>
              <a:rPr lang="ru-RU" sz="4000" b="1" dirty="0"/>
              <a:t> у </a:t>
            </a:r>
            <a:r>
              <a:rPr lang="ru-RU" sz="4000" b="1" dirty="0" err="1"/>
              <a:t>клітці</a:t>
            </a:r>
            <a:r>
              <a:rPr lang="ru-RU" sz="4000" b="1" dirty="0"/>
              <a:t> та </a:t>
            </a:r>
            <a:r>
              <a:rPr lang="ru-RU" sz="4000" b="1" dirty="0" err="1"/>
              <a:t>поводитися</a:t>
            </a:r>
            <a:r>
              <a:rPr lang="ru-RU" sz="4000" b="1" dirty="0"/>
              <a:t> з ним, як </a:t>
            </a:r>
            <a:r>
              <a:rPr lang="ru-RU" sz="4000" b="1" dirty="0" err="1"/>
              <a:t>із</a:t>
            </a:r>
            <a:r>
              <a:rPr lang="ru-RU" sz="4000" b="1" dirty="0"/>
              <a:t> </a:t>
            </a:r>
            <a:r>
              <a:rPr lang="ru-RU" sz="4000" b="1" dirty="0" err="1"/>
              <a:t>твариною</a:t>
            </a:r>
            <a:r>
              <a:rPr lang="ru-RU" sz="4000" b="1" dirty="0"/>
              <a:t>? </a:t>
            </a:r>
            <a:r>
              <a:rPr lang="ru-RU" sz="4000" b="1" dirty="0" err="1"/>
              <a:t>Які</a:t>
            </a:r>
            <a:r>
              <a:rPr lang="ru-RU" sz="4000" b="1" dirty="0"/>
              <a:t> права хлопчика порушено?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8919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663388"/>
            <a:ext cx="7886700" cy="55135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4000" b="1" u="sng" dirty="0"/>
              <a:t>Ситуація3</a:t>
            </a:r>
            <a:endParaRPr lang="ru-RU" sz="4000" b="1" dirty="0"/>
          </a:p>
          <a:p>
            <a:pPr marL="0" indent="0" algn="ctr">
              <a:buNone/>
            </a:pPr>
            <a:r>
              <a:rPr lang="uk-UA" sz="4400" b="1" dirty="0"/>
              <a:t>У невеличкому південному містечку України живуть діти різних національностей: українці, євреї, росіяни, гагаузи, негри тощо. Хто з них має більше прав? 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406881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654424"/>
            <a:ext cx="7886700" cy="552253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4000" b="1" u="sng" dirty="0"/>
              <a:t>Ситуація 4</a:t>
            </a:r>
            <a:endParaRPr lang="ru-RU" sz="4000" b="1" dirty="0"/>
          </a:p>
          <a:p>
            <a:pPr marL="0" indent="0" algn="ctr">
              <a:buNone/>
            </a:pPr>
            <a:r>
              <a:rPr lang="uk-UA" sz="4800" b="1" dirty="0"/>
              <a:t> Опікун Гаррі </a:t>
            </a:r>
            <a:r>
              <a:rPr lang="uk-UA" sz="4800" b="1" dirty="0" err="1"/>
              <a:t>Поттера</a:t>
            </a:r>
            <a:r>
              <a:rPr lang="uk-UA" sz="4800" b="1" dirty="0"/>
              <a:t> перехоплює і читає листи, що надходять хлопчику зі школи чарівників </a:t>
            </a:r>
            <a:r>
              <a:rPr lang="uk-UA" sz="4800" b="1" dirty="0" err="1"/>
              <a:t>Хогвардсу</a:t>
            </a:r>
            <a:r>
              <a:rPr lang="uk-UA" sz="4800" b="1" dirty="0"/>
              <a:t>. Яке право Гаррі порушено? </a:t>
            </a:r>
            <a:endParaRPr lang="ru-RU" sz="4800" b="1" dirty="0"/>
          </a:p>
          <a:p>
            <a:pPr marL="0" indent="0" algn="ctr">
              <a:buNone/>
            </a:pP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1771569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564776"/>
            <a:ext cx="7886700" cy="5612187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b="1" u="sng" dirty="0" err="1"/>
              <a:t>Ситуація</a:t>
            </a:r>
            <a:r>
              <a:rPr lang="uk-UA" sz="4000" b="1" u="sng" dirty="0"/>
              <a:t> 5</a:t>
            </a:r>
            <a:endParaRPr lang="ru-RU" sz="4000" b="1" dirty="0"/>
          </a:p>
          <a:p>
            <a:pPr marL="0" indent="0" algn="ctr">
              <a:buNone/>
            </a:pPr>
            <a:r>
              <a:rPr lang="uk-UA" sz="4400" b="1" dirty="0"/>
              <a:t>Повернемось знову до казкових героїв. </a:t>
            </a:r>
            <a:r>
              <a:rPr lang="uk-UA" sz="4400" b="1" dirty="0" err="1"/>
              <a:t>Мауглі</a:t>
            </a:r>
            <a:r>
              <a:rPr lang="uk-UA" sz="4400" b="1" dirty="0"/>
              <a:t> майже з народження жив у тваринному середовищі. Чи можна вважати, що він має рівні права зі звичайною дитиною?</a:t>
            </a:r>
            <a:endParaRPr lang="ru-RU" sz="4400" b="1" dirty="0"/>
          </a:p>
          <a:p>
            <a:pPr marL="0" indent="0">
              <a:buNone/>
            </a:pP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914242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609600"/>
            <a:ext cx="7886700" cy="55673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u="sng" dirty="0" err="1"/>
              <a:t>Ситуація</a:t>
            </a:r>
            <a:r>
              <a:rPr lang="uk-UA" sz="4400" b="1" u="sng" dirty="0"/>
              <a:t> 6</a:t>
            </a:r>
            <a:endParaRPr lang="ru-RU" sz="4400" b="1" u="sng" dirty="0"/>
          </a:p>
          <a:p>
            <a:pPr marL="0" indent="0" algn="ctr">
              <a:buNone/>
            </a:pPr>
            <a:r>
              <a:rPr lang="uk-UA" sz="5400" b="1" dirty="0"/>
              <a:t>Чи мають право батьки вимагати від доньки чи сина обирати саме ту професію, яку вони хочуть?</a:t>
            </a:r>
            <a:endParaRPr lang="ru-RU" sz="5400" b="1" dirty="0"/>
          </a:p>
          <a:p>
            <a:pPr marL="0" indent="0" algn="ctr">
              <a:buNone/>
            </a:pP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979780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107</TotalTime>
  <Words>281</Words>
  <Application>Microsoft Office PowerPoint</Application>
  <PresentationFormat>Экран (4:3)</PresentationFormat>
  <Paragraphs>31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Office Theme</vt:lpstr>
      <vt:lpstr>«Права знай – та про правила й обов’язки не забувай»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Пользователь Windows</cp:lastModifiedBy>
  <cp:revision>36</cp:revision>
  <dcterms:created xsi:type="dcterms:W3CDTF">2018-09-04T12:10:47Z</dcterms:created>
  <dcterms:modified xsi:type="dcterms:W3CDTF">2018-12-09T17:28:08Z</dcterms:modified>
</cp:coreProperties>
</file>