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56" r:id="rId2"/>
    <p:sldId id="261" r:id="rId3"/>
    <p:sldId id="262" r:id="rId4"/>
    <p:sldId id="263" r:id="rId5"/>
    <p:sldId id="264" r:id="rId6"/>
    <p:sldId id="265" r:id="rId7"/>
    <p:sldId id="260" r:id="rId8"/>
  </p:sldIdLst>
  <p:sldSz cx="9144000" cy="6858000" type="screen4x3"/>
  <p:notesSz cx="6888163" cy="10018713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33"/>
    <a:srgbClr val="33CC33"/>
    <a:srgbClr val="66FF66"/>
    <a:srgbClr val="FF5050"/>
    <a:srgbClr val="97000B"/>
    <a:srgbClr val="006CFF"/>
    <a:srgbClr val="0041B6"/>
    <a:srgbClr val="F9D600"/>
    <a:srgbClr val="324057"/>
    <a:srgbClr val="007C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93" d="100"/>
          <a:sy n="93" d="100"/>
        </p:scale>
        <p:origin x="894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5" d="100"/>
          <a:sy n="85" d="100"/>
        </p:scale>
        <p:origin x="3804" y="10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01698" y="0"/>
            <a:ext cx="2984871" cy="502676"/>
          </a:xfrm>
          <a:prstGeom prst="rect">
            <a:avLst/>
          </a:prstGeom>
        </p:spPr>
        <p:txBody>
          <a:bodyPr vert="horz" lIns="96606" tIns="48303" rIns="96606" bIns="48303" rtlCol="0"/>
          <a:lstStyle>
            <a:lvl1pPr algn="r">
              <a:defRPr sz="1300"/>
            </a:lvl1pPr>
          </a:lstStyle>
          <a:p>
            <a:fld id="{BE2DD1C9-4BB6-422A-8F34-C157EA500BD9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01698" y="9516039"/>
            <a:ext cx="2984871" cy="502674"/>
          </a:xfrm>
          <a:prstGeom prst="rect">
            <a:avLst/>
          </a:prstGeom>
        </p:spPr>
        <p:txBody>
          <a:bodyPr vert="horz" lIns="96606" tIns="48303" rIns="96606" bIns="48303" rtlCol="0" anchor="b"/>
          <a:lstStyle>
            <a:lvl1pPr algn="r">
              <a:defRPr sz="1300"/>
            </a:lvl1pPr>
          </a:lstStyle>
          <a:p>
            <a:fld id="{D5A997E4-EE34-411C-9FF1-22B934EF533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741131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84564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272544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8258101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009493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41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6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946756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87502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8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81377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786763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02460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8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48970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8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BD9794-A4CC-42D0-9A65-24C6B9EF407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6395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45459" y="1465729"/>
            <a:ext cx="7869891" cy="471123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BD9794-A4CC-42D0-9A65-24C6B9EF4076}" type="datetimeFigureOut">
              <a:rPr lang="en-US" smtClean="0"/>
              <a:t>1/10/2019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FE8DF1E-33BB-4377-9A26-35481BA06C7C}" type="slidenum">
              <a:rPr lang="en-US" smtClean="0"/>
              <a:t>‹#›</a:t>
            </a:fld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"/>
            <a:ext cx="7886700" cy="133773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33214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0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4.png"/><Relationship Id="rId4" Type="http://schemas.microsoft.com/office/2007/relationships/hdphoto" Target="../media/hdphoto1.wdp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8.jpe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4" Type="http://schemas.microsoft.com/office/2007/relationships/hdphoto" Target="../media/hdphoto5.wdp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Title 1"/>
          <p:cNvSpPr txBox="1">
            <a:spLocks/>
          </p:cNvSpPr>
          <p:nvPr/>
        </p:nvSpPr>
        <p:spPr>
          <a:xfrm>
            <a:off x="3667873" y="339046"/>
            <a:ext cx="5301465" cy="2682841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r"/>
            <a:r>
              <a:rPr lang="uk-UA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Образ </a:t>
            </a:r>
            <a:r>
              <a:rPr lang="uk-UA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України </a:t>
            </a:r>
            <a:endParaRPr lang="uk-UA" b="1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  <a:p>
            <a:pPr algn="r"/>
            <a:r>
              <a:rPr lang="uk-UA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в </a:t>
            </a:r>
            <a:r>
              <a:rPr lang="uk-UA" b="1" dirty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ліриці </a:t>
            </a:r>
            <a:endParaRPr lang="uk-UA" b="1" dirty="0" smtClean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  <a:p>
            <a:pPr algn="r"/>
            <a:r>
              <a:rPr lang="uk-UA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+mn-lt"/>
              </a:rPr>
              <a:t>Б.І. Антонича</a:t>
            </a:r>
            <a:endParaRPr lang="en-US" b="1" dirty="0">
              <a:ln w="9525">
                <a:solidFill>
                  <a:schemeClr val="bg1"/>
                </a:solidFill>
                <a:prstDash val="solid"/>
              </a:ln>
              <a:solidFill>
                <a:srgbClr val="002060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+mn-lt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20894" y="3134903"/>
            <a:ext cx="5460715" cy="16927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3200" b="1" dirty="0">
                <a:ea typeface="Times New Roman" panose="02020603050405020304" pitchFamily="18" charset="0"/>
                <a:cs typeface="Times New Roman" panose="02020603050405020304" pitchFamily="18" charset="0"/>
              </a:rPr>
              <a:t>Погорєлова Любов Іванівна</a:t>
            </a:r>
            <a:r>
              <a:rPr lang="uk-UA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uk-UA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             </a:t>
            </a:r>
            <a:r>
              <a:rPr lang="uk-UA" sz="2400" dirty="0">
                <a:ea typeface="Times New Roman" panose="02020603050405020304" pitchFamily="18" charset="0"/>
                <a:cs typeface="Times New Roman" panose="02020603050405020304" pitchFamily="18" charset="0"/>
              </a:rPr>
              <a:t>вчитель української мови </a:t>
            </a:r>
            <a:r>
              <a:rPr lang="uk-UA" sz="2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та літератури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2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вища кваліфікаційна категорія,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r>
              <a:rPr lang="uk-UA" sz="2400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вчитель-методист</a:t>
            </a:r>
            <a:endParaRPr lang="ru-RU" dirty="0"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67873" y="5535942"/>
            <a:ext cx="4572000" cy="1015663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uk-UA" sz="2000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Слобожанського </a:t>
            </a:r>
            <a:r>
              <a:rPr lang="uk-UA" sz="200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ліцею №1</a:t>
            </a:r>
            <a:endParaRPr lang="ru-RU" sz="1600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uk-UA" sz="2000" i="1" dirty="0" err="1" smtClean="0">
                <a:ea typeface="Times New Roman" panose="02020603050405020304" pitchFamily="18" charset="0"/>
                <a:cs typeface="Times New Roman" panose="02020603050405020304" pitchFamily="18" charset="0"/>
              </a:rPr>
              <a:t>Зміївської</a:t>
            </a:r>
            <a:r>
              <a:rPr lang="uk-UA" sz="2000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200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районної ради</a:t>
            </a:r>
            <a:endParaRPr lang="ru-RU" sz="1600" i="1" dirty="0"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uk-UA" sz="2000" i="1" dirty="0" smtClean="0">
                <a:ea typeface="Times New Roman" panose="02020603050405020304" pitchFamily="18" charset="0"/>
                <a:cs typeface="Times New Roman" panose="02020603050405020304" pitchFamily="18" charset="0"/>
              </a:rPr>
              <a:t>Харківської </a:t>
            </a:r>
            <a:r>
              <a:rPr lang="uk-UA" sz="2000" i="1" dirty="0">
                <a:ea typeface="Times New Roman" panose="02020603050405020304" pitchFamily="18" charset="0"/>
                <a:cs typeface="Times New Roman" panose="02020603050405020304" pitchFamily="18" charset="0"/>
              </a:rPr>
              <a:t>області</a:t>
            </a:r>
            <a:endParaRPr lang="ru-RU" sz="1600" i="1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028" name="Picture 4" descr="ÐÐ¾ÑÐ¾Ð¶ÐµÐµ Ð¸Ð·Ð¾Ð±ÑÐ°Ð¶ÐµÐ½Ð¸Ðµ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32" t="8014" r="12043" b="8776"/>
          <a:stretch/>
        </p:blipFill>
        <p:spPr bwMode="auto">
          <a:xfrm>
            <a:off x="369871" y="247864"/>
            <a:ext cx="2065104" cy="277402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http://odb.te.ua/old/userfiles/image/antonich2%281%29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51664" r="50067" b="2074"/>
          <a:stretch/>
        </p:blipFill>
        <p:spPr bwMode="auto">
          <a:xfrm>
            <a:off x="5712430" y="2265658"/>
            <a:ext cx="2671283" cy="3712387"/>
          </a:xfrm>
          <a:prstGeom prst="rect">
            <a:avLst/>
          </a:prstGeom>
          <a:noFill/>
          <a:scene3d>
            <a:camera prst="isometricBottomDown"/>
            <a:lightRig rig="threePt" dir="t"/>
          </a:scene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06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391" y="-21639"/>
            <a:ext cx="9051532" cy="6469529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4" name="Прямоугольник с двумя скругленными противолежащими углами 3"/>
          <p:cNvSpPr/>
          <p:nvPr/>
        </p:nvSpPr>
        <p:spPr>
          <a:xfrm>
            <a:off x="2861358" y="596933"/>
            <a:ext cx="5984689" cy="646986"/>
          </a:xfrm>
          <a:prstGeom prst="round2Diag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just"/>
            <a:r>
              <a:rPr lang="uk-UA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Розкриття </a:t>
            </a:r>
            <a:r>
              <a:rPr lang="uk-UA" sz="16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художньої концепції образу України в </a:t>
            </a:r>
            <a:r>
              <a:rPr lang="uk-UA" sz="16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творчості Б.І. Антонича.</a:t>
            </a:r>
            <a:endParaRPr lang="ru-RU" sz="105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с двумя скругленными противолежащими углами 4"/>
          <p:cNvSpPr/>
          <p:nvPr/>
        </p:nvSpPr>
        <p:spPr>
          <a:xfrm>
            <a:off x="2496620" y="1621970"/>
            <a:ext cx="6647380" cy="2009061"/>
          </a:xfrm>
          <a:prstGeom prst="round2Diag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Розглянути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феномен української лірики модернізму та художню концепцію образу України як один із аспектів у літературознавчому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осмисленні.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lvl="0" indent="-285750">
              <a:buFont typeface="Wingdings" panose="05000000000000000000" pitchFamily="2" charset="2"/>
              <a:buChar char="§"/>
            </a:pP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Виокремити основні аспекти реалізації художнього осмислення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образу</a:t>
            </a:r>
            <a:r>
              <a:rPr lang="ru-RU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України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 ліриці Б.І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Антонича.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85750" indent="-285750">
              <a:buFont typeface="Wingdings" panose="05000000000000000000" pitchFamily="2" charset="2"/>
              <a:buChar char="§"/>
            </a:pP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Визначити особливості індивідуально-авторського стилю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поета.</a:t>
            </a:r>
            <a:endParaRPr lang="uk-UA" sz="1600" dirty="0"/>
          </a:p>
          <a:p>
            <a:pPr marL="285750" lvl="0" indent="-285750">
              <a:buFont typeface="Wingdings" panose="05000000000000000000" pitchFamily="2" charset="2"/>
              <a:buChar char="§"/>
            </a:pP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Прямоугольник с двумя скругленными противолежащими углами 5"/>
          <p:cNvSpPr/>
          <p:nvPr/>
        </p:nvSpPr>
        <p:spPr>
          <a:xfrm>
            <a:off x="2696962" y="3507060"/>
            <a:ext cx="6231277" cy="953453"/>
          </a:xfrm>
          <a:prstGeom prst="round2Diag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uk-UA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По-перше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актуальною є його особиста поведінка як літератора. </a:t>
            </a:r>
            <a:endParaRPr lang="uk-UA" sz="16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По-друге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завжди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залишається не тільки вчителем, а й 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суперником. 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uk-UA" sz="1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По-третє</a:t>
            </a:r>
            <a:r>
              <a:rPr lang="uk-UA" sz="1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поет – </a:t>
            </a:r>
            <a:r>
              <a:rPr lang="uk-UA" sz="1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добрий приклад літературної критики.</a:t>
            </a:r>
            <a:endParaRPr lang="ru-RU" sz="1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76561" y="366100"/>
            <a:ext cx="115127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/>
            <a:r>
              <a:rPr lang="uk-UA" sz="2400" b="1" i="1" dirty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Мета </a:t>
            </a:r>
            <a:r>
              <a:rPr lang="uk-UA" sz="2400" b="1" i="1" dirty="0" smtClean="0">
                <a:solidFill>
                  <a:srgbClr val="002060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uk-UA" sz="2400" b="1" i="1" dirty="0">
              <a:solidFill>
                <a:srgbClr val="002060"/>
              </a:solidFill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64750" y="1839888"/>
            <a:ext cx="162576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800" b="1" i="1" dirty="0">
                <a:solidFill>
                  <a:srgbClr val="002060"/>
                </a:solidFill>
                <a:ea typeface="Times New Roman" panose="02020603050405020304" pitchFamily="18" charset="0"/>
              </a:rPr>
              <a:t> </a:t>
            </a:r>
            <a:r>
              <a:rPr lang="uk-UA" sz="2400" b="1" i="1" dirty="0">
                <a:solidFill>
                  <a:srgbClr val="002060"/>
                </a:solidFill>
                <a:ea typeface="Times New Roman" panose="02020603050405020304" pitchFamily="18" charset="0"/>
              </a:rPr>
              <a:t>Завдання</a:t>
            </a:r>
            <a:r>
              <a:rPr lang="uk-UA" sz="2800" dirty="0"/>
              <a:t> </a:t>
            </a:r>
            <a:endParaRPr lang="ru-RU" sz="2800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438828" y="3400198"/>
            <a:ext cx="215796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400" b="1" i="1" dirty="0" smtClean="0">
                <a:solidFill>
                  <a:srgbClr val="00206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Актуальність</a:t>
            </a:r>
            <a:endParaRPr lang="uk-UA" b="1" i="1" dirty="0">
              <a:solidFill>
                <a:srgbClr val="00206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242209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517010" y="133656"/>
            <a:ext cx="5626990" cy="132343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uk-UA" sz="4000" b="1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cs typeface="Times New Roman" panose="02020603050405020304" pitchFamily="18" charset="0"/>
              </a:rPr>
              <a:t>ФЕНОМЕН УКРАЇНСЬКОЇ </a:t>
            </a:r>
          </a:p>
          <a:p>
            <a:pPr algn="r"/>
            <a:r>
              <a:rPr lang="uk-UA" sz="4000" b="1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cs typeface="Times New Roman" panose="02020603050405020304" pitchFamily="18" charset="0"/>
              </a:rPr>
              <a:t>ЛІРИКИ МОДЕРНІЗМУ </a:t>
            </a:r>
            <a:endParaRPr lang="ru-RU" sz="4000" b="1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2783" t="50303" r="4744" b="25503"/>
          <a:stretch/>
        </p:blipFill>
        <p:spPr>
          <a:xfrm>
            <a:off x="4123115" y="5375000"/>
            <a:ext cx="4079005" cy="1749546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204" t="13047" r="4323" b="62759"/>
          <a:stretch/>
        </p:blipFill>
        <p:spPr>
          <a:xfrm>
            <a:off x="2787572" y="4124308"/>
            <a:ext cx="4266231" cy="1657760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67" t="50092" r="55260" b="25714"/>
          <a:stretch/>
        </p:blipFill>
        <p:spPr>
          <a:xfrm>
            <a:off x="1447057" y="2903540"/>
            <a:ext cx="4307261" cy="1657760"/>
          </a:xfrm>
          <a:prstGeom prst="rect">
            <a:avLst/>
          </a:prstGeom>
        </p:spPr>
      </p:pic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88" t="12836" r="54839" b="62970"/>
          <a:stretch/>
        </p:blipFill>
        <p:spPr>
          <a:xfrm>
            <a:off x="198954" y="1640627"/>
            <a:ext cx="4433906" cy="1657760"/>
          </a:xfrm>
          <a:prstGeom prst="rect">
            <a:avLst/>
          </a:prstGeom>
        </p:spPr>
      </p:pic>
      <p:cxnSp>
        <p:nvCxnSpPr>
          <p:cNvPr id="9" name="Прямая со стрелкой 8"/>
          <p:cNvCxnSpPr/>
          <p:nvPr/>
        </p:nvCxnSpPr>
        <p:spPr>
          <a:xfrm flipH="1">
            <a:off x="4243227" y="1561062"/>
            <a:ext cx="3452117" cy="99414"/>
          </a:xfrm>
          <a:prstGeom prst="straightConnector1">
            <a:avLst/>
          </a:prstGeom>
          <a:ln w="41275" cmpd="sng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 стрелкой 10"/>
          <p:cNvCxnSpPr/>
          <p:nvPr/>
        </p:nvCxnSpPr>
        <p:spPr>
          <a:xfrm flipH="1">
            <a:off x="5206183" y="1561062"/>
            <a:ext cx="2489162" cy="1342478"/>
          </a:xfrm>
          <a:prstGeom prst="straightConnector1">
            <a:avLst/>
          </a:prstGeom>
          <a:ln w="41275" cmpd="sng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 стрелкой 12"/>
          <p:cNvCxnSpPr/>
          <p:nvPr/>
        </p:nvCxnSpPr>
        <p:spPr>
          <a:xfrm flipH="1">
            <a:off x="6450764" y="1558314"/>
            <a:ext cx="1244583" cy="2565994"/>
          </a:xfrm>
          <a:prstGeom prst="straightConnector1">
            <a:avLst/>
          </a:prstGeom>
          <a:ln w="41275" cmpd="sng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 стрелкой 14"/>
          <p:cNvCxnSpPr/>
          <p:nvPr/>
        </p:nvCxnSpPr>
        <p:spPr>
          <a:xfrm>
            <a:off x="7695344" y="1589792"/>
            <a:ext cx="0" cy="3785208"/>
          </a:xfrm>
          <a:prstGeom prst="straightConnector1">
            <a:avLst/>
          </a:prstGeom>
          <a:ln w="41275" cmpd="sng">
            <a:solidFill>
              <a:srgbClr val="00206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1640301" y="2022016"/>
            <a:ext cx="214970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Досконалість</a:t>
            </a:r>
            <a:endParaRPr lang="ru-RU" sz="2400" b="1" dirty="0"/>
          </a:p>
        </p:txBody>
      </p:sp>
      <p:sp>
        <p:nvSpPr>
          <p:cNvPr id="24" name="TextBox 23"/>
          <p:cNvSpPr txBox="1"/>
          <p:nvPr/>
        </p:nvSpPr>
        <p:spPr>
          <a:xfrm>
            <a:off x="2628011" y="3119498"/>
            <a:ext cx="257800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Індивідуальність та незалежність</a:t>
            </a:r>
            <a:endParaRPr lang="ru-RU" sz="2400" b="1" dirty="0"/>
          </a:p>
        </p:txBody>
      </p:sp>
      <p:sp>
        <p:nvSpPr>
          <p:cNvPr id="25" name="TextBox 24"/>
          <p:cNvSpPr txBox="1"/>
          <p:nvPr/>
        </p:nvSpPr>
        <p:spPr>
          <a:xfrm>
            <a:off x="4133389" y="4310389"/>
            <a:ext cx="21497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Тяжіння до футуризму</a:t>
            </a:r>
            <a:endParaRPr lang="ru-RU" sz="2400" b="1" dirty="0"/>
          </a:p>
        </p:txBody>
      </p:sp>
      <p:sp>
        <p:nvSpPr>
          <p:cNvPr id="26" name="TextBox 25"/>
          <p:cNvSpPr txBox="1"/>
          <p:nvPr/>
        </p:nvSpPr>
        <p:spPr>
          <a:xfrm>
            <a:off x="5478252" y="5583472"/>
            <a:ext cx="21497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Захоплення сюрреалізмом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3100952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4176" y="0"/>
            <a:ext cx="7757773" cy="6858000"/>
          </a:xfrm>
          <a:prstGeom prst="rect">
            <a:avLst/>
          </a:prstGeom>
        </p:spPr>
      </p:pic>
      <p:sp>
        <p:nvSpPr>
          <p:cNvPr id="2" name="Прямоугольник 1"/>
          <p:cNvSpPr/>
          <p:nvPr/>
        </p:nvSpPr>
        <p:spPr>
          <a:xfrm>
            <a:off x="147339" y="-94764"/>
            <a:ext cx="3929858" cy="193899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4000" b="1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cs typeface="Times New Roman" panose="02020603050405020304" pitchFamily="18" charset="0"/>
              </a:rPr>
              <a:t>ХУДОЖНЄ </a:t>
            </a:r>
          </a:p>
          <a:p>
            <a:r>
              <a:rPr lang="uk-UA" sz="4000" b="1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cs typeface="Times New Roman" panose="02020603050405020304" pitchFamily="18" charset="0"/>
              </a:rPr>
              <a:t>ОСМИСЛЕННЯ </a:t>
            </a:r>
          </a:p>
          <a:p>
            <a:r>
              <a:rPr lang="uk-UA" sz="4000" b="1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cs typeface="Times New Roman" panose="02020603050405020304" pitchFamily="18" charset="0"/>
              </a:rPr>
              <a:t>ОБРАЗУ</a:t>
            </a:r>
            <a:r>
              <a:rPr lang="ru-RU" sz="4000" b="1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cs typeface="Times New Roman" panose="02020603050405020304" pitchFamily="18" charset="0"/>
              </a:rPr>
              <a:t> </a:t>
            </a:r>
            <a:r>
              <a:rPr lang="uk-UA" sz="4000" b="1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cs typeface="Times New Roman" panose="02020603050405020304" pitchFamily="18" charset="0"/>
              </a:rPr>
              <a:t>УКРАЇНИ</a:t>
            </a:r>
            <a:endParaRPr lang="ru-RU" sz="4000" b="1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2050" name="Picture 2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2619" y="2509700"/>
            <a:ext cx="3440886" cy="24465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2354968" y="2675512"/>
            <a:ext cx="21497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Символіка кольору</a:t>
            </a:r>
            <a:endParaRPr lang="ru-RU" sz="24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6486139" y="2433012"/>
            <a:ext cx="21497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Образи природи</a:t>
            </a:r>
            <a:endParaRPr lang="ru-RU" sz="24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3320900" y="4876351"/>
            <a:ext cx="21497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Міфологічні мотиви</a:t>
            </a:r>
            <a:endParaRPr lang="ru-RU" sz="2400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769433" y="4924521"/>
            <a:ext cx="214970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400" b="1" dirty="0" smtClean="0"/>
              <a:t>Християнські мотиви</a:t>
            </a:r>
            <a:endParaRPr lang="ru-RU" sz="2400" b="1" dirty="0"/>
          </a:p>
        </p:txBody>
      </p:sp>
      <p:sp>
        <p:nvSpPr>
          <p:cNvPr id="9" name="TextBox 8"/>
          <p:cNvSpPr txBox="1"/>
          <p:nvPr/>
        </p:nvSpPr>
        <p:spPr>
          <a:xfrm>
            <a:off x="4525225" y="1050020"/>
            <a:ext cx="2149709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2200" b="1" dirty="0" smtClean="0"/>
              <a:t>Національний колорит батьківщини</a:t>
            </a:r>
            <a:endParaRPr lang="ru-RU" sz="2200" b="1" dirty="0"/>
          </a:p>
        </p:txBody>
      </p:sp>
    </p:spTree>
    <p:extLst>
      <p:ext uri="{BB962C8B-B14F-4D97-AF65-F5344CB8AC3E}">
        <p14:creationId xmlns:p14="http://schemas.microsoft.com/office/powerpoint/2010/main" val="332864625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63721" y="0"/>
            <a:ext cx="712512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uk-UA" sz="3600" b="1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cs typeface="Times New Roman" panose="02020603050405020304" pitchFamily="18" charset="0"/>
              </a:rPr>
              <a:t>ОСОБЛИВОСТІ </a:t>
            </a:r>
          </a:p>
          <a:p>
            <a:pPr algn="ctr"/>
            <a:r>
              <a:rPr lang="uk-UA" sz="3600" b="1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  <a:cs typeface="Times New Roman" panose="02020603050405020304" pitchFamily="18" charset="0"/>
              </a:rPr>
              <a:t>ІНДИВІДУАЛЬНО-АВТОРСЬКОГО СТИЛЮ ПОЕТА</a:t>
            </a:r>
            <a:endParaRPr lang="ru-RU" sz="3600" b="1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96"/>
          <a:stretch/>
        </p:blipFill>
        <p:spPr>
          <a:xfrm>
            <a:off x="164387" y="1569660"/>
            <a:ext cx="9267289" cy="5288339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873303" y="2371337"/>
            <a:ext cx="29486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Сполучення ліризму та філософського осмислення буття людини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73303" y="3982997"/>
            <a:ext cx="2948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Пошук гармонії людини і космосу</a:t>
            </a:r>
            <a:endParaRPr lang="ru-RU" b="1" dirty="0"/>
          </a:p>
        </p:txBody>
      </p:sp>
      <p:sp>
        <p:nvSpPr>
          <p:cNvPr id="6" name="TextBox 5"/>
          <p:cNvSpPr txBox="1"/>
          <p:nvPr/>
        </p:nvSpPr>
        <p:spPr>
          <a:xfrm>
            <a:off x="953785" y="5233202"/>
            <a:ext cx="2948683" cy="11387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ОПОЗИЦІЇ</a:t>
            </a:r>
          </a:p>
          <a:p>
            <a:pPr algn="ctr"/>
            <a:r>
              <a:rPr lang="uk-UA" sz="1600" b="1" dirty="0" smtClean="0"/>
              <a:t>Вічного-скороминущого</a:t>
            </a:r>
          </a:p>
          <a:p>
            <a:pPr algn="ctr"/>
            <a:r>
              <a:rPr lang="uk-UA" sz="1600" b="1" dirty="0" smtClean="0"/>
              <a:t>Свідомого-підсвідомого</a:t>
            </a:r>
          </a:p>
          <a:p>
            <a:pPr algn="ctr"/>
            <a:r>
              <a:rPr lang="uk-UA" sz="1600" b="1" dirty="0" smtClean="0"/>
              <a:t>Матеріального-духовного </a:t>
            </a:r>
            <a:endParaRPr lang="ru-RU" sz="1600" b="1" dirty="0"/>
          </a:p>
        </p:txBody>
      </p:sp>
      <p:sp>
        <p:nvSpPr>
          <p:cNvPr id="7" name="TextBox 6"/>
          <p:cNvSpPr txBox="1"/>
          <p:nvPr/>
        </p:nvSpPr>
        <p:spPr>
          <a:xfrm>
            <a:off x="5676470" y="2016303"/>
            <a:ext cx="29486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Новизна поглядів на український світ та його історію</a:t>
            </a:r>
            <a:endParaRPr lang="ru-RU" b="1" dirty="0"/>
          </a:p>
        </p:txBody>
      </p:sp>
      <p:sp>
        <p:nvSpPr>
          <p:cNvPr id="8" name="TextBox 7"/>
          <p:cNvSpPr txBox="1"/>
          <p:nvPr/>
        </p:nvSpPr>
        <p:spPr>
          <a:xfrm>
            <a:off x="5676469" y="3585739"/>
            <a:ext cx="294868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Новаторство жанрів, мотивів, образів</a:t>
            </a:r>
            <a:endParaRPr lang="ru-RU" b="1" dirty="0"/>
          </a:p>
        </p:txBody>
      </p:sp>
      <p:sp>
        <p:nvSpPr>
          <p:cNvPr id="9" name="TextBox 8"/>
          <p:cNvSpPr txBox="1"/>
          <p:nvPr/>
        </p:nvSpPr>
        <p:spPr>
          <a:xfrm>
            <a:off x="5768935" y="5233202"/>
            <a:ext cx="294868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smtClean="0"/>
              <a:t>Формотворчість 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590143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85" r="23870"/>
          <a:stretch/>
        </p:blipFill>
        <p:spPr>
          <a:xfrm>
            <a:off x="6459906" y="2020979"/>
            <a:ext cx="1517857" cy="4506081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4542549" y="0"/>
            <a:ext cx="460145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r"/>
            <a:r>
              <a:rPr lang="uk-UA" sz="3600" b="1" cap="none" spc="0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Апробація</a:t>
            </a:r>
          </a:p>
          <a:p>
            <a:pPr algn="r"/>
            <a:r>
              <a:rPr lang="uk-UA" sz="3600" b="1" dirty="0" smtClean="0">
                <a:ln w="0"/>
                <a:solidFill>
                  <a:srgbClr val="002060"/>
                </a:solidFill>
                <a:effectLst>
                  <a:reflection blurRad="6350" stA="53000" endA="300" endPos="35500" dir="5400000" sy="-90000" algn="bl" rotWithShape="0"/>
                </a:effectLst>
              </a:rPr>
              <a:t>Читацький практикум</a:t>
            </a:r>
            <a:endParaRPr lang="ru-RU" sz="3600" b="1" cap="none" spc="0" dirty="0">
              <a:ln w="0"/>
              <a:solidFill>
                <a:srgbClr val="002060"/>
              </a:solidFill>
              <a:effectLst>
                <a:reflection blurRad="6350" stA="53000" endA="300" endPos="35500" dir="5400000" sy="-90000" algn="bl" rotWithShape="0"/>
              </a:effectLst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69499" y="1192266"/>
            <a:ext cx="1508176" cy="1168539"/>
          </a:xfrm>
          <a:prstGeom prst="wedgeEllipseCallout">
            <a:avLst>
              <a:gd name="adj1" fmla="val 36109"/>
              <a:gd name="adj2" fmla="val 114091"/>
            </a:avLst>
          </a:prstGeom>
          <a:gradFill>
            <a:gsLst>
              <a:gs pos="0">
                <a:srgbClr val="FF0000"/>
              </a:gs>
              <a:gs pos="50000">
                <a:srgbClr val="FF5050"/>
              </a:gs>
              <a:gs pos="100000">
                <a:schemeClr val="accent2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1600" b="1" dirty="0" smtClean="0"/>
              <a:t>Символ любові та злагоди</a:t>
            </a:r>
            <a:endParaRPr lang="ru-RU" sz="1600" b="1" dirty="0"/>
          </a:p>
        </p:txBody>
      </p:sp>
      <p:sp>
        <p:nvSpPr>
          <p:cNvPr id="11" name="TextBox 10"/>
          <p:cNvSpPr txBox="1"/>
          <p:nvPr/>
        </p:nvSpPr>
        <p:spPr>
          <a:xfrm>
            <a:off x="2089901" y="945966"/>
            <a:ext cx="1233893" cy="1168539"/>
          </a:xfrm>
          <a:prstGeom prst="wedgeEllipseCallout">
            <a:avLst>
              <a:gd name="adj1" fmla="val 979"/>
              <a:gd name="adj2" fmla="val 96803"/>
            </a:avLst>
          </a:prstGeom>
          <a:gradFill>
            <a:gsLst>
              <a:gs pos="0">
                <a:srgbClr val="FF0000"/>
              </a:gs>
              <a:gs pos="50000">
                <a:srgbClr val="FF5050"/>
              </a:gs>
              <a:gs pos="100000">
                <a:schemeClr val="accent2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1600" b="1" dirty="0" smtClean="0"/>
              <a:t>Дерево життя, сонця</a:t>
            </a:r>
            <a:endParaRPr lang="ru-RU" sz="1600" b="1" dirty="0"/>
          </a:p>
        </p:txBody>
      </p:sp>
      <p:sp>
        <p:nvSpPr>
          <p:cNvPr id="12" name="TextBox 11"/>
          <p:cNvSpPr txBox="1"/>
          <p:nvPr/>
        </p:nvSpPr>
        <p:spPr>
          <a:xfrm>
            <a:off x="29564" y="2360805"/>
            <a:ext cx="1438554" cy="1168539"/>
          </a:xfrm>
          <a:prstGeom prst="wedgeEllipseCallout">
            <a:avLst>
              <a:gd name="adj1" fmla="val 60098"/>
              <a:gd name="adj2" fmla="val 84064"/>
            </a:avLst>
          </a:prstGeom>
          <a:gradFill>
            <a:gsLst>
              <a:gs pos="0">
                <a:srgbClr val="FF0000"/>
              </a:gs>
              <a:gs pos="50000">
                <a:srgbClr val="FF5050"/>
              </a:gs>
              <a:gs pos="100000">
                <a:schemeClr val="accent2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1600" b="1" dirty="0" smtClean="0"/>
              <a:t>Символ рідної домівки</a:t>
            </a:r>
            <a:endParaRPr lang="ru-RU" sz="16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3409165" y="1148540"/>
            <a:ext cx="1361366" cy="1168539"/>
          </a:xfrm>
          <a:prstGeom prst="wedgeEllipseCallout">
            <a:avLst>
              <a:gd name="adj1" fmla="val -23736"/>
              <a:gd name="adj2" fmla="val 80242"/>
            </a:avLst>
          </a:prstGeom>
          <a:gradFill>
            <a:gsLst>
              <a:gs pos="0">
                <a:srgbClr val="FF0000"/>
              </a:gs>
              <a:gs pos="50000">
                <a:srgbClr val="FF5050"/>
              </a:gs>
              <a:gs pos="100000">
                <a:schemeClr val="accent2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1600" b="1" dirty="0" smtClean="0"/>
              <a:t>Образ дівчини, матері</a:t>
            </a:r>
            <a:endParaRPr lang="ru-RU" sz="1600" b="1" dirty="0"/>
          </a:p>
        </p:txBody>
      </p:sp>
      <p:sp>
        <p:nvSpPr>
          <p:cNvPr id="6" name="TextBox 5"/>
          <p:cNvSpPr txBox="1"/>
          <p:nvPr/>
        </p:nvSpPr>
        <p:spPr>
          <a:xfrm>
            <a:off x="4410602" y="2080825"/>
            <a:ext cx="1267895" cy="822305"/>
          </a:xfrm>
          <a:prstGeom prst="wedgeEllipseCallout">
            <a:avLst>
              <a:gd name="adj1" fmla="val -46850"/>
              <a:gd name="adj2" fmla="val 81033"/>
            </a:avLst>
          </a:prstGeom>
          <a:gradFill>
            <a:gsLst>
              <a:gs pos="0">
                <a:srgbClr val="FF0000"/>
              </a:gs>
              <a:gs pos="50000">
                <a:srgbClr val="FF5050"/>
              </a:gs>
              <a:gs pos="100000">
                <a:schemeClr val="accent2">
                  <a:lumMod val="105000"/>
                  <a:satMod val="109000"/>
                  <a:tint val="81000"/>
                </a:schemeClr>
              </a:gs>
            </a:gsLst>
          </a:gradFill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uk-UA" sz="1600" b="1" dirty="0" smtClean="0"/>
              <a:t>Символ України</a:t>
            </a:r>
            <a:endParaRPr lang="ru-RU" sz="1600" b="1" dirty="0"/>
          </a:p>
        </p:txBody>
      </p:sp>
      <p:pic>
        <p:nvPicPr>
          <p:cNvPr id="3074" name="Picture 2" descr="ÐÐ°ÑÑÐ¸Ð½ÐºÐ¸ Ð¿Ð¾ Ð·Ð°Ð¿ÑÐ¾ÑÑ ÑÑÐµÐ¼Ð° Ð´ÐµÑÐµÐ²Ð¾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6F6F6"/>
              </a:clrFrom>
              <a:clrTo>
                <a:srgbClr val="F6F6F6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8857" y="2360805"/>
            <a:ext cx="3223027" cy="35967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496540" y="5942285"/>
            <a:ext cx="508466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uk-UA" sz="3200" b="1" cap="none" spc="0" dirty="0" smtClean="0">
                <a:ln w="12700">
                  <a:solidFill>
                    <a:schemeClr val="tx1"/>
                  </a:solidFill>
                  <a:prstDash val="solid"/>
                </a:ln>
                <a:solidFill>
                  <a:schemeClr val="accent6">
                    <a:lumMod val="60000"/>
                    <a:lumOff val="40000"/>
                  </a:schemeClr>
                </a:solidFill>
                <a:effectLst>
                  <a:outerShdw dist="38100" dir="2700000" algn="bl" rotWithShape="0">
                    <a:schemeClr val="accent5"/>
                  </a:outerShdw>
                </a:effectLst>
              </a:rPr>
              <a:t>Святе Боже дерево - вишня</a:t>
            </a:r>
            <a:endParaRPr lang="ru-RU" sz="3200" b="1" cap="none" spc="0" dirty="0">
              <a:ln w="12700">
                <a:solidFill>
                  <a:schemeClr val="tx1"/>
                </a:solidFill>
                <a:prstDash val="solid"/>
              </a:ln>
              <a:solidFill>
                <a:schemeClr val="accent6">
                  <a:lumMod val="60000"/>
                  <a:lumOff val="40000"/>
                </a:schemeClr>
              </a:solidFill>
              <a:effectLst>
                <a:outerShdw dist="38100" dir="2700000" algn="bl" rotWithShape="0">
                  <a:schemeClr val="accent5"/>
                </a:outerShdw>
              </a:effectLst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50492" y="1812731"/>
            <a:ext cx="1841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b="1" i="1" dirty="0" smtClean="0">
                <a:solidFill>
                  <a:srgbClr val="002060"/>
                </a:solidFill>
              </a:rPr>
              <a:t>Т. Шевченко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4928534" y="2986558"/>
            <a:ext cx="1841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b="1" i="1" dirty="0" smtClean="0">
                <a:solidFill>
                  <a:srgbClr val="002060"/>
                </a:solidFill>
              </a:rPr>
              <a:t>Б.І. Антонич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7826029" y="3969291"/>
            <a:ext cx="1841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002060"/>
                </a:solidFill>
              </a:rPr>
              <a:t>В. Сосюра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7798984" y="2963975"/>
            <a:ext cx="1841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b="1" i="1" dirty="0" smtClean="0">
                <a:solidFill>
                  <a:srgbClr val="002060"/>
                </a:solidFill>
              </a:rPr>
              <a:t>Д. Луценко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4834645" y="4011661"/>
            <a:ext cx="184110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uk-UA" b="1" i="1" dirty="0" smtClean="0">
                <a:solidFill>
                  <a:srgbClr val="002060"/>
                </a:solidFill>
              </a:rPr>
              <a:t>В. Крищенко</a:t>
            </a:r>
          </a:p>
        </p:txBody>
      </p:sp>
    </p:spTree>
    <p:extLst>
      <p:ext uri="{BB962C8B-B14F-4D97-AF65-F5344CB8AC3E}">
        <p14:creationId xmlns:p14="http://schemas.microsoft.com/office/powerpoint/2010/main" val="148181541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92"/>
          <p:cNvGrpSpPr>
            <a:grpSpLocks/>
          </p:cNvGrpSpPr>
          <p:nvPr/>
        </p:nvGrpSpPr>
        <p:grpSpPr bwMode="auto">
          <a:xfrm>
            <a:off x="2085645" y="523983"/>
            <a:ext cx="5038725" cy="924674"/>
            <a:chOff x="1288" y="1296"/>
            <a:chExt cx="3174" cy="334"/>
          </a:xfrm>
        </p:grpSpPr>
        <p:sp>
          <p:nvSpPr>
            <p:cNvPr id="5" name="AutoShape 3"/>
            <p:cNvSpPr>
              <a:spLocks noChangeArrowheads="1"/>
            </p:cNvSpPr>
            <p:nvPr/>
          </p:nvSpPr>
          <p:spPr bwMode="gray">
            <a:xfrm>
              <a:off x="1422" y="1296"/>
              <a:ext cx="3040" cy="334"/>
            </a:xfrm>
            <a:prstGeom prst="roundRect">
              <a:avLst>
                <a:gd name="adj" fmla="val 50000"/>
              </a:avLst>
            </a:prstGeom>
            <a:solidFill>
              <a:srgbClr val="66FF33"/>
            </a:solidFill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6" name="Text Box 4"/>
            <p:cNvSpPr txBox="1">
              <a:spLocks noChangeArrowheads="1"/>
            </p:cNvSpPr>
            <p:nvPr/>
          </p:nvSpPr>
          <p:spPr bwMode="gray">
            <a:xfrm>
              <a:off x="1525" y="1342"/>
              <a:ext cx="2753" cy="25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square">
              <a:spAutoFit/>
            </a:bodyPr>
            <a:lstStyle/>
            <a:p>
              <a:r>
                <a:rPr lang="uk-UA" sz="2000" b="1" dirty="0" smtClean="0">
                  <a:solidFill>
                    <a:srgbClr val="000000"/>
                  </a:solidFill>
                </a:rPr>
                <a:t>Складіть діалог на тему: «Святе Боже дерево – вишня» і розіграйте його</a:t>
              </a:r>
              <a:endParaRPr lang="en-US" sz="2000" b="1" dirty="0">
                <a:solidFill>
                  <a:srgbClr val="000000"/>
                </a:solidFill>
              </a:endParaRPr>
            </a:p>
          </p:txBody>
        </p:sp>
        <p:pic>
          <p:nvPicPr>
            <p:cNvPr id="10" name="Picture 57" descr="Picture2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288" y="1569"/>
              <a:ext cx="230" cy="5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8" name="Group 63"/>
          <p:cNvGrpSpPr>
            <a:grpSpLocks/>
          </p:cNvGrpSpPr>
          <p:nvPr/>
        </p:nvGrpSpPr>
        <p:grpSpPr bwMode="auto">
          <a:xfrm>
            <a:off x="2034051" y="718881"/>
            <a:ext cx="454025" cy="601663"/>
            <a:chOff x="1430" y="396"/>
            <a:chExt cx="286" cy="379"/>
          </a:xfrm>
        </p:grpSpPr>
        <p:sp>
          <p:nvSpPr>
            <p:cNvPr id="21" name="Oval 65"/>
            <p:cNvSpPr>
              <a:spLocks noChangeArrowheads="1"/>
            </p:cNvSpPr>
            <p:nvPr/>
          </p:nvSpPr>
          <p:spPr bwMode="gray">
            <a:xfrm flipH="1">
              <a:off x="1450" y="396"/>
              <a:ext cx="266" cy="266"/>
            </a:xfrm>
            <a:prstGeom prst="ellipse">
              <a:avLst/>
            </a:prstGeom>
            <a:gradFill rotWithShape="0">
              <a:gsLst>
                <a:gs pos="0">
                  <a:srgbClr val="FCF71A"/>
                </a:gs>
                <a:gs pos="100000">
                  <a:srgbClr val="FCF71A">
                    <a:gamma/>
                    <a:shade val="57255"/>
                    <a:invGamma/>
                  </a:srgbClr>
                </a:gs>
              </a:gsLst>
              <a:path path="rect">
                <a:fillToRect t="100000" r="100000"/>
              </a:path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  <p:sp>
          <p:nvSpPr>
            <p:cNvPr id="22" name="Oval 66"/>
            <p:cNvSpPr>
              <a:spLocks noChangeArrowheads="1"/>
            </p:cNvSpPr>
            <p:nvPr/>
          </p:nvSpPr>
          <p:spPr bwMode="gray">
            <a:xfrm flipH="1">
              <a:off x="1430" y="521"/>
              <a:ext cx="254" cy="254"/>
            </a:xfrm>
            <a:prstGeom prst="ellipse">
              <a:avLst/>
            </a:prstGeom>
            <a:gradFill rotWithShape="0">
              <a:gsLst>
                <a:gs pos="0">
                  <a:srgbClr val="FCF71A">
                    <a:gamma/>
                    <a:shade val="63529"/>
                    <a:invGamma/>
                  </a:srgbClr>
                </a:gs>
                <a:gs pos="100000">
                  <a:srgbClr val="FCF71A">
                    <a:alpha val="85001"/>
                  </a:srgbClr>
                </a:gs>
              </a:gsLst>
              <a:lin ang="189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round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152400" dir="16200000" sy="-100000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ru-RU"/>
            </a:p>
          </p:txBody>
        </p:sp>
      </p:grpSp>
      <p:grpSp>
        <p:nvGrpSpPr>
          <p:cNvPr id="24" name="Group 94"/>
          <p:cNvGrpSpPr>
            <a:grpSpLocks/>
          </p:cNvGrpSpPr>
          <p:nvPr/>
        </p:nvGrpSpPr>
        <p:grpSpPr bwMode="auto">
          <a:xfrm>
            <a:off x="2094377" y="1916249"/>
            <a:ext cx="5086350" cy="900111"/>
            <a:chOff x="1258" y="2247"/>
            <a:chExt cx="3204" cy="567"/>
          </a:xfrm>
        </p:grpSpPr>
        <p:sp>
          <p:nvSpPr>
            <p:cNvPr id="25" name="AutoShape 23"/>
            <p:cNvSpPr>
              <a:spLocks noChangeArrowheads="1"/>
            </p:cNvSpPr>
            <p:nvPr/>
          </p:nvSpPr>
          <p:spPr bwMode="gray">
            <a:xfrm>
              <a:off x="1422" y="2247"/>
              <a:ext cx="3040" cy="557"/>
            </a:xfrm>
            <a:prstGeom prst="roundRect">
              <a:avLst>
                <a:gd name="adj" fmla="val 50000"/>
              </a:avLst>
            </a:prstGeom>
            <a:solidFill>
              <a:srgbClr val="FFFF00"/>
            </a:solidFill>
            <a:ln>
              <a:headEnd/>
              <a:tailEnd/>
            </a:ln>
          </p:spPr>
          <p:style>
            <a:lnRef idx="2">
              <a:schemeClr val="dk1"/>
            </a:lnRef>
            <a:fillRef idx="1">
              <a:schemeClr val="lt1"/>
            </a:fillRef>
            <a:effectRef idx="0">
              <a:schemeClr val="dk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endParaRPr lang="ru-RU"/>
            </a:p>
          </p:txBody>
        </p:sp>
        <p:sp>
          <p:nvSpPr>
            <p:cNvPr id="26" name="Text Box 31"/>
            <p:cNvSpPr txBox="1">
              <a:spLocks noChangeArrowheads="1"/>
            </p:cNvSpPr>
            <p:nvPr/>
          </p:nvSpPr>
          <p:spPr bwMode="gray">
            <a:xfrm>
              <a:off x="1525" y="2295"/>
              <a:ext cx="2633" cy="446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 algn="ctr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28398" dir="3806097" algn="ctr" rotWithShape="0">
                      <a:schemeClr val="bg2">
                        <a:alpha val="50000"/>
                      </a:schemeClr>
                    </a:outerShdw>
                  </a:effectLst>
                </a14:hiddenEffects>
              </a:ext>
            </a:extLst>
          </p:spPr>
          <p:txBody>
            <a:bodyPr>
              <a:spAutoFit/>
            </a:bodyPr>
            <a:lstStyle/>
            <a:p>
              <a:r>
                <a:rPr lang="uk-UA" sz="2000" b="1" dirty="0" smtClean="0">
                  <a:solidFill>
                    <a:srgbClr val="000000"/>
                  </a:solidFill>
                </a:rPr>
                <a:t>Напишіть есе в художньому стилі «Дерево життя»</a:t>
              </a:r>
              <a:endParaRPr lang="en-US" sz="2000" b="1" dirty="0">
                <a:solidFill>
                  <a:srgbClr val="000000"/>
                </a:solidFill>
              </a:endParaRPr>
            </a:p>
          </p:txBody>
        </p:sp>
        <p:grpSp>
          <p:nvGrpSpPr>
            <p:cNvPr id="27" name="Group 69"/>
            <p:cNvGrpSpPr>
              <a:grpSpLocks/>
            </p:cNvGrpSpPr>
            <p:nvPr/>
          </p:nvGrpSpPr>
          <p:grpSpPr bwMode="auto">
            <a:xfrm>
              <a:off x="1258" y="2294"/>
              <a:ext cx="278" cy="520"/>
              <a:chOff x="1404" y="2246"/>
              <a:chExt cx="278" cy="520"/>
            </a:xfrm>
          </p:grpSpPr>
          <p:sp>
            <p:nvSpPr>
              <p:cNvPr id="28" name="Text Box 70"/>
              <p:cNvSpPr txBox="1">
                <a:spLocks noChangeArrowheads="1"/>
              </p:cNvSpPr>
              <p:nvPr/>
            </p:nvSpPr>
            <p:spPr bwMode="gray">
              <a:xfrm>
                <a:off x="1435" y="2267"/>
                <a:ext cx="196" cy="231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 algn="ctr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>
                <a:spAutoFit/>
              </a:bodyPr>
              <a:lstStyle/>
              <a:p>
                <a:r>
                  <a:rPr lang="en-US" b="1">
                    <a:solidFill>
                      <a:srgbClr val="FFFFFF"/>
                    </a:solidFill>
                  </a:rPr>
                  <a:t>3</a:t>
                </a:r>
              </a:p>
            </p:txBody>
          </p:sp>
          <p:grpSp>
            <p:nvGrpSpPr>
              <p:cNvPr id="29" name="Group 71"/>
              <p:cNvGrpSpPr>
                <a:grpSpLocks/>
              </p:cNvGrpSpPr>
              <p:nvPr/>
            </p:nvGrpSpPr>
            <p:grpSpPr bwMode="auto">
              <a:xfrm>
                <a:off x="1404" y="2246"/>
                <a:ext cx="278" cy="520"/>
                <a:chOff x="1403" y="1276"/>
                <a:chExt cx="278" cy="520"/>
              </a:xfrm>
            </p:grpSpPr>
            <p:pic>
              <p:nvPicPr>
                <p:cNvPr id="31" name="Picture 72" descr="Picture2"/>
                <p:cNvPicPr>
                  <a:picLocks noChangeAspect="1" noChangeArrowheads="1"/>
                </p:cNvPicPr>
                <p:nvPr/>
              </p:nvPicPr>
              <p:blipFill>
                <a:blip r:embed="rId2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1434" y="1743"/>
                  <a:ext cx="230" cy="53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sp>
              <p:nvSpPr>
                <p:cNvPr id="32" name="Oval 73"/>
                <p:cNvSpPr>
                  <a:spLocks noChangeArrowheads="1"/>
                </p:cNvSpPr>
                <p:nvPr/>
              </p:nvSpPr>
              <p:spPr bwMode="gray">
                <a:xfrm flipH="1">
                  <a:off x="1415" y="1276"/>
                  <a:ext cx="266" cy="266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/>
                    </a:gs>
                    <a:gs pos="100000">
                      <a:srgbClr val="10E470">
                        <a:gamma/>
                        <a:shade val="57255"/>
                        <a:invGamma/>
                      </a:srgbClr>
                    </a:gs>
                  </a:gsLst>
                  <a:path path="rect">
                    <a:fillToRect t="100000" r="100000"/>
                  </a:path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  <p:sp>
              <p:nvSpPr>
                <p:cNvPr id="33" name="Oval 74"/>
                <p:cNvSpPr>
                  <a:spLocks noChangeArrowheads="1"/>
                </p:cNvSpPr>
                <p:nvPr/>
              </p:nvSpPr>
              <p:spPr bwMode="gray">
                <a:xfrm flipH="1">
                  <a:off x="1403" y="1431"/>
                  <a:ext cx="254" cy="254"/>
                </a:xfrm>
                <a:prstGeom prst="ellipse">
                  <a:avLst/>
                </a:prstGeom>
                <a:gradFill rotWithShape="0">
                  <a:gsLst>
                    <a:gs pos="0">
                      <a:srgbClr val="10E470">
                        <a:gamma/>
                        <a:shade val="63529"/>
                        <a:invGamma/>
                      </a:srgbClr>
                    </a:gs>
                    <a:gs pos="100000">
                      <a:srgbClr val="10E470">
                        <a:alpha val="85001"/>
                      </a:srgbClr>
                    </a:gs>
                  </a:gsLst>
                  <a:lin ang="18900000" scaled="1"/>
                </a:gra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 algn="ctr">
                      <a:solidFill>
                        <a:schemeClr val="tx1"/>
                      </a:solidFill>
                      <a:round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152400" dir="16200000" sy="-100000" rotWithShape="0">
                          <a:schemeClr val="bg2">
                            <a:alpha val="50000"/>
                          </a:schemeClr>
                        </a:outerShdw>
                      </a:effectLst>
                    </a14:hiddenEffects>
                  </a:ext>
                </a:extLst>
              </p:spPr>
              <p:txBody>
                <a:bodyPr wrap="none" anchor="ctr"/>
                <a:lstStyle/>
                <a:p>
                  <a:endParaRPr lang="ru-RU"/>
                </a:p>
              </p:txBody>
            </p:sp>
          </p:grpSp>
        </p:grpSp>
      </p:grpSp>
      <p:sp>
        <p:nvSpPr>
          <p:cNvPr id="56" name="Объект 2"/>
          <p:cNvSpPr>
            <a:spLocks noGrp="1"/>
          </p:cNvSpPr>
          <p:nvPr>
            <p:ph sz="half" idx="1"/>
          </p:nvPr>
        </p:nvSpPr>
        <p:spPr>
          <a:xfrm>
            <a:off x="4720931" y="3664470"/>
            <a:ext cx="4222679" cy="2828797"/>
          </a:xfrm>
        </p:spPr>
        <p:txBody>
          <a:bodyPr>
            <a:normAutofit lnSpcReduction="10000"/>
          </a:bodyPr>
          <a:lstStyle/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2000" b="1" i="1" dirty="0" smtClean="0">
                <a:latin typeface="Georgia" panose="02040502050405020303" pitchFamily="18" charset="0"/>
              </a:rPr>
              <a:t>Здолавши втому, буднів суєту,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2000" b="1" i="1" dirty="0" smtClean="0">
                <a:latin typeface="Georgia" panose="02040502050405020303" pitchFamily="18" charset="0"/>
              </a:rPr>
              <a:t> несу у клас його «величність» -слово.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2000" b="1" i="1" dirty="0" smtClean="0">
                <a:latin typeface="Georgia" panose="02040502050405020303" pitchFamily="18" charset="0"/>
              </a:rPr>
              <a:t> Його </a:t>
            </a:r>
            <a:r>
              <a:rPr lang="uk-UA" sz="2000" b="1" i="1" dirty="0" err="1" smtClean="0">
                <a:latin typeface="Georgia" panose="02040502050405020303" pitchFamily="18" charset="0"/>
              </a:rPr>
              <a:t>джерельно</a:t>
            </a:r>
            <a:r>
              <a:rPr lang="uk-UA" sz="2000" b="1" i="1" dirty="0" smtClean="0">
                <a:latin typeface="Georgia" panose="02040502050405020303" pitchFamily="18" charset="0"/>
              </a:rPr>
              <a:t> </a:t>
            </a:r>
            <a:r>
              <a:rPr lang="uk-UA" sz="2000" b="1" i="1" dirty="0" err="1" smtClean="0">
                <a:latin typeface="Georgia" panose="02040502050405020303" pitchFamily="18" charset="0"/>
              </a:rPr>
              <a:t>чистую</a:t>
            </a:r>
            <a:r>
              <a:rPr lang="uk-UA" sz="2000" b="1" i="1" dirty="0" smtClean="0">
                <a:latin typeface="Georgia" panose="02040502050405020303" pitchFamily="18" charset="0"/>
              </a:rPr>
              <a:t> красу –</a:t>
            </a:r>
          </a:p>
          <a:p>
            <a:pPr marL="0" indent="0" algn="r">
              <a:lnSpc>
                <a:spcPct val="120000"/>
              </a:lnSpc>
              <a:spcBef>
                <a:spcPts val="0"/>
              </a:spcBef>
              <a:buNone/>
            </a:pPr>
            <a:r>
              <a:rPr lang="uk-UA" sz="2000" b="1" i="1" dirty="0" smtClean="0">
                <a:latin typeface="Georgia" panose="02040502050405020303" pitchFamily="18" charset="0"/>
              </a:rPr>
              <a:t> нехай сіяє, квітне веселково.</a:t>
            </a:r>
            <a:endParaRPr lang="uk-UA" sz="2000" b="1" i="1" dirty="0">
              <a:latin typeface="Georgia" panose="02040502050405020303" pitchFamily="18" charset="0"/>
            </a:endParaRPr>
          </a:p>
        </p:txBody>
      </p:sp>
      <p:pic>
        <p:nvPicPr>
          <p:cNvPr id="57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5018" y="3664470"/>
            <a:ext cx="3397832" cy="25483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835461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510</TotalTime>
  <Words>272</Words>
  <Application>Microsoft Office PowerPoint</Application>
  <PresentationFormat>Экран (4:3)</PresentationFormat>
  <Paragraphs>64</Paragraphs>
  <Slides>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</vt:i4>
      </vt:variant>
    </vt:vector>
  </HeadingPairs>
  <TitlesOfParts>
    <vt:vector size="14" baseType="lpstr">
      <vt:lpstr>Arial</vt:lpstr>
      <vt:lpstr>Calibri</vt:lpstr>
      <vt:lpstr>Calibri Light</vt:lpstr>
      <vt:lpstr>Georgia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PJSC "New Engineering Technologies"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Markasian, Pavel (KIEVH)</dc:creator>
  <cp:lastModifiedBy>Пользователь</cp:lastModifiedBy>
  <cp:revision>98</cp:revision>
  <cp:lastPrinted>2019-01-10T14:23:19Z</cp:lastPrinted>
  <dcterms:created xsi:type="dcterms:W3CDTF">2016-11-18T14:12:19Z</dcterms:created>
  <dcterms:modified xsi:type="dcterms:W3CDTF">2019-01-10T14:30:13Z</dcterms:modified>
</cp:coreProperties>
</file>