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75" r:id="rId3"/>
    <p:sldId id="257" r:id="rId4"/>
    <p:sldId id="260" r:id="rId5"/>
    <p:sldId id="259" r:id="rId6"/>
    <p:sldId id="261" r:id="rId7"/>
    <p:sldId id="268" r:id="rId8"/>
    <p:sldId id="262" r:id="rId9"/>
    <p:sldId id="263" r:id="rId10"/>
    <p:sldId id="265" r:id="rId11"/>
    <p:sldId id="269" r:id="rId12"/>
    <p:sldId id="270" r:id="rId13"/>
    <p:sldId id="273" r:id="rId14"/>
    <p:sldId id="272" r:id="rId15"/>
    <p:sldId id="27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ий стиль 1 –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F4BD9-A1BD-442B-95BE-F285BFF545FF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E060C-8A59-42F1-93CD-EFFE901D66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77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88639E-5D24-4302-AA40-94B2C07F3C9B}" type="datetimeFigureOut">
              <a:rPr lang="uk-UA" smtClean="0"/>
              <a:t>20.02.2019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BE4236-056C-4D94-9797-20A53CA72D7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uk-UA" sz="4400" b="0" i="1" dirty="0" smtClean="0"/>
              <a:t>Презентація проекту на тему</a:t>
            </a:r>
            <a:r>
              <a:rPr lang="uk-UA" sz="3600" b="0" i="1" dirty="0" smtClean="0"/>
              <a:t>:</a:t>
            </a:r>
            <a:endParaRPr lang="uk-UA" sz="3600" b="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284984"/>
            <a:ext cx="7772400" cy="1199704"/>
          </a:xfrm>
        </p:spPr>
        <p:txBody>
          <a:bodyPr>
            <a:noAutofit/>
          </a:bodyPr>
          <a:lstStyle/>
          <a:p>
            <a:r>
              <a:rPr lang="uk-UA" sz="4400" b="1" i="1" dirty="0" smtClean="0">
                <a:solidFill>
                  <a:schemeClr val="tx1"/>
                </a:solidFill>
              </a:rPr>
              <a:t>Сила тертя в природі та житті людини</a:t>
            </a:r>
            <a:endParaRPr lang="uk-UA" sz="4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4439" y="6381328"/>
            <a:ext cx="443743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Вчитель: Микитюк Ольга Михайлівна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75656" y="260648"/>
            <a:ext cx="72728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uk-UA" sz="2000" b="1" i="1" dirty="0">
                <a:latin typeface="Book Antiqua" panose="02040602050305030304" pitchFamily="18" charset="0"/>
              </a:rPr>
              <a:t>Цікава фізика наука, </a:t>
            </a:r>
            <a:endParaRPr lang="uk-UA" sz="2000" b="1" i="1" dirty="0" smtClean="0">
              <a:latin typeface="Book Antiqua" panose="02040602050305030304" pitchFamily="18" charset="0"/>
            </a:endParaRPr>
          </a:p>
          <a:p>
            <a:pPr algn="r"/>
            <a:r>
              <a:rPr lang="uk-UA" sz="2000" b="1" i="1" dirty="0" smtClean="0">
                <a:latin typeface="Book Antiqua" panose="02040602050305030304" pitchFamily="18" charset="0"/>
              </a:rPr>
              <a:t>З її законами всі ми</a:t>
            </a:r>
          </a:p>
          <a:p>
            <a:pPr algn="r"/>
            <a:r>
              <a:rPr lang="uk-UA" sz="2000" b="1" i="1" dirty="0" smtClean="0">
                <a:latin typeface="Book Antiqua" panose="02040602050305030304" pitchFamily="18" charset="0"/>
              </a:rPr>
              <a:t>В </a:t>
            </a:r>
            <a:r>
              <a:rPr lang="uk-UA" sz="2000" b="1" i="1" dirty="0">
                <a:latin typeface="Book Antiqua" panose="02040602050305030304" pitchFamily="18" charset="0"/>
              </a:rPr>
              <a:t>житті стрічаємось </a:t>
            </a:r>
            <a:r>
              <a:rPr lang="uk-UA" sz="2000" b="1" i="1" dirty="0" smtClean="0">
                <a:latin typeface="Book Antiqua" panose="02040602050305030304" pitchFamily="18" charset="0"/>
              </a:rPr>
              <a:t>повсюди</a:t>
            </a:r>
          </a:p>
          <a:p>
            <a:pPr algn="r"/>
            <a:r>
              <a:rPr lang="uk-UA" sz="2000" b="1" i="1" dirty="0" smtClean="0">
                <a:latin typeface="Book Antiqua" panose="02040602050305030304" pitchFamily="18" charset="0"/>
              </a:rPr>
              <a:t>У повсякденному бутті.</a:t>
            </a:r>
            <a:endParaRPr lang="uk-UA" sz="20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0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8298" y="26064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Причини виникнення тертя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¿ÑÐ¸ÑÐ¸Ð½Ð¸ Ð²Ð¸Ð½Ð¸ÐºÐ½ÐµÐ½Ð½Ñ ÑÐµÑÑÑ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28935" r="7162" b="30925"/>
          <a:stretch/>
        </p:blipFill>
        <p:spPr bwMode="auto">
          <a:xfrm>
            <a:off x="1331640" y="1556792"/>
            <a:ext cx="3012709" cy="1506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 descr="Ð ÐµÐ·ÑÐ»ÑÑÐ°Ñ Ð¿Ð¾ÑÑÐºÑ Ð·Ð¾Ð±ÑÐ°Ð¶ÐµÐ½Ñ Ð·Ð° Ð·Ð°Ð¿Ð¸ÑÐ¾Ð¼ &quot;Ð¿ÑÐ¸ÑÐ¸Ð½Ð¸ Ð²Ð¸Ð½Ð¸ÐºÐ½ÐµÐ½Ð½Ñ ÑÐµÑÑÑ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t="27271" r="62268" b="31436"/>
          <a:stretch/>
        </p:blipFill>
        <p:spPr bwMode="auto">
          <a:xfrm>
            <a:off x="5292080" y="1556793"/>
            <a:ext cx="2050181" cy="1549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295635" y="3256624"/>
            <a:ext cx="308471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Взаємне притягання молекул дотичних поверхонь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1" y="3256625"/>
            <a:ext cx="205018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Нерівність дотичних поверхонь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025" y="4437112"/>
            <a:ext cx="5197935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тертя залежить від</a:t>
            </a:r>
            <a:r>
              <a:rPr lang="uk-UA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Швидкості руху тіла;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Роду речовини;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Стану поверхонь тіл;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Розмірів і форми тіла;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</a:rPr>
              <a:t>Ваги тіла.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9" name="Picture 4" descr="Ð ÐµÐ·ÑÐ»ÑÑÐ°Ñ Ð¿Ð¾ÑÑÐºÑ Ð·Ð¾Ð±ÑÐ°Ð¶ÐµÐ½Ñ Ð·Ð° Ð·Ð°Ð¿Ð¸ÑÐ¾Ð¼ &quot;Ð»Ð¸Ð¶Ð½Ð¸Ðº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62" y="4437111"/>
            <a:ext cx="3052535" cy="2031325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1283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331640" y="493865"/>
            <a:ext cx="661033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Способи зменшення та збільшення тертя</a:t>
            </a:r>
            <a:endParaRPr lang="uk-UA" dirty="0"/>
          </a:p>
        </p:txBody>
      </p:sp>
      <p:cxnSp>
        <p:nvCxnSpPr>
          <p:cNvPr id="6" name="Пряма зі стрілкою 5"/>
          <p:cNvCxnSpPr>
            <a:endCxn id="9" idx="0"/>
          </p:cNvCxnSpPr>
          <p:nvPr/>
        </p:nvCxnSpPr>
        <p:spPr>
          <a:xfrm flipH="1">
            <a:off x="2860610" y="1285953"/>
            <a:ext cx="415246" cy="51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endCxn id="10" idx="0"/>
          </p:cNvCxnSpPr>
          <p:nvPr/>
        </p:nvCxnSpPr>
        <p:spPr>
          <a:xfrm>
            <a:off x="4932040" y="1285953"/>
            <a:ext cx="1488165" cy="51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 8"/>
          <p:cNvSpPr/>
          <p:nvPr/>
        </p:nvSpPr>
        <p:spPr>
          <a:xfrm>
            <a:off x="1187624" y="1801362"/>
            <a:ext cx="3345972" cy="73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Корисне(збільшення)</a:t>
            </a:r>
            <a:endParaRPr lang="uk-UA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788023" y="1801362"/>
            <a:ext cx="3264363" cy="73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Шкідливе(зменшення)</a:t>
            </a:r>
            <a:endParaRPr lang="uk-UA" dirty="0"/>
          </a:p>
        </p:txBody>
      </p:sp>
      <p:cxnSp>
        <p:nvCxnSpPr>
          <p:cNvPr id="12" name="Пряма зі стрілкою 11"/>
          <p:cNvCxnSpPr>
            <a:stCxn id="9" idx="2"/>
            <a:endCxn id="16" idx="0"/>
          </p:cNvCxnSpPr>
          <p:nvPr/>
        </p:nvCxnSpPr>
        <p:spPr>
          <a:xfrm flipH="1">
            <a:off x="2720194" y="2532284"/>
            <a:ext cx="140416" cy="563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10" idx="2"/>
            <a:endCxn id="2" idx="0"/>
          </p:cNvCxnSpPr>
          <p:nvPr/>
        </p:nvCxnSpPr>
        <p:spPr>
          <a:xfrm>
            <a:off x="6420205" y="2534534"/>
            <a:ext cx="204023" cy="5612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кутник 15"/>
          <p:cNvSpPr/>
          <p:nvPr/>
        </p:nvSpPr>
        <p:spPr>
          <a:xfrm>
            <a:off x="863587" y="3095738"/>
            <a:ext cx="3713213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разі </a:t>
            </a:r>
            <a:r>
              <a:rPr lang="uk-UA" dirty="0"/>
              <a:t>ожеледі посипають тротуари й автодороги піском, застосовують шипи на взутті й автомобільних шинах.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3095738"/>
            <a:ext cx="3672408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Використовують змазки</a:t>
            </a:r>
            <a:r>
              <a:rPr lang="uk-UA" dirty="0"/>
              <a:t>, магнітну або повітряну подушки, замінюють ковзання коченням, застосовують  шарикові, роликові або магнітні підшипники.</a:t>
            </a:r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788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Організми багатьох живих істот пристосувалися до тертя, навчилися його збільшувати та зменшувати.</a:t>
            </a:r>
          </a:p>
          <a:p>
            <a:r>
              <a:rPr lang="uk-UA" dirty="0" smtClean="0"/>
              <a:t>У житті багатьох рослин тертя відіграє позитивну роль. </a:t>
            </a:r>
          </a:p>
          <a:p>
            <a:pPr marL="109728" indent="0">
              <a:buNone/>
            </a:pPr>
            <a:r>
              <a:rPr lang="uk-UA" dirty="0" smtClean="0"/>
              <a:t>Наприклад, виткі рослини завдяки тертю можуть чіплятися за опори, утримуються на них і тягнуться до світла.</a:t>
            </a:r>
          </a:p>
          <a:p>
            <a:r>
              <a:rPr lang="uk-UA" dirty="0" smtClean="0"/>
              <a:t>У тварин і людини суглоби кісток не торкаються один одного; вони покриті суглобовим хрящем. А по краях хряща прикріплюється синовіальна оболонка,  в якій є рідина, яка зменшує тертя між суглобовими поверхнями.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Тертя в житті рослин і тварин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774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vitppt.com.ua/images/45/44431/96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" t="69677" r="68034" b="2774"/>
          <a:stretch/>
        </p:blipFill>
        <p:spPr bwMode="auto">
          <a:xfrm>
            <a:off x="3419872" y="4869160"/>
            <a:ext cx="2107933" cy="162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vitppt.com.ua/images/45/44431/96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70981" r="37805" b="1958"/>
          <a:stretch/>
        </p:blipFill>
        <p:spPr bwMode="auto">
          <a:xfrm>
            <a:off x="467544" y="4365104"/>
            <a:ext cx="2081510" cy="15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vitppt.com.ua/images/45/44431/960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4" t="21100" r="38692" b="60969"/>
          <a:stretch/>
        </p:blipFill>
        <p:spPr bwMode="auto">
          <a:xfrm>
            <a:off x="467544" y="1801004"/>
            <a:ext cx="2614633" cy="1943308"/>
          </a:xfrm>
          <a:prstGeom prst="rect">
            <a:avLst/>
          </a:prstGeom>
          <a:noFill/>
          <a:ln>
            <a:solidFill>
              <a:schemeClr val="tx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vitppt.com.ua/images/45/44431/960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9" r="62886" b="30078"/>
          <a:stretch/>
        </p:blipFill>
        <p:spPr bwMode="auto">
          <a:xfrm>
            <a:off x="3619593" y="1825114"/>
            <a:ext cx="2520280" cy="282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vitppt.com.ua/images/45/44431/960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59" r="62632"/>
          <a:stretch/>
        </p:blipFill>
        <p:spPr bwMode="auto">
          <a:xfrm>
            <a:off x="6373665" y="4638737"/>
            <a:ext cx="2327915" cy="1324160"/>
          </a:xfrm>
          <a:prstGeom prst="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vitppt.com.ua/images/45/44431/960/img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46" t="19884" b="35685"/>
          <a:stretch/>
        </p:blipFill>
        <p:spPr bwMode="auto">
          <a:xfrm>
            <a:off x="6732240" y="655507"/>
            <a:ext cx="1824478" cy="252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Тертя в природі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Monotype Corsiva" panose="03010101010201010101" pitchFamily="66" charset="0"/>
              </a:rPr>
              <a:t>Не </a:t>
            </a:r>
            <a:r>
              <a:rPr lang="uk-UA" sz="2400" dirty="0">
                <a:latin typeface="Monotype Corsiva" panose="03010101010201010101" pitchFamily="66" charset="0"/>
              </a:rPr>
              <a:t>підмажеш – не поїдеш.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Monotype Corsiva" panose="03010101010201010101" pitchFamily="66" charset="0"/>
              </a:rPr>
              <a:t> </a:t>
            </a:r>
            <a:r>
              <a:rPr lang="uk-UA" sz="2400" dirty="0">
                <a:latin typeface="Monotype Corsiva" panose="03010101010201010101" pitchFamily="66" charset="0"/>
              </a:rPr>
              <a:t>Пішло діло як по маслу.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Monotype Corsiva" panose="03010101010201010101" pitchFamily="66" charset="0"/>
              </a:rPr>
              <a:t> </a:t>
            </a:r>
            <a:r>
              <a:rPr lang="uk-UA" sz="2400" dirty="0">
                <a:latin typeface="Monotype Corsiva" panose="03010101010201010101" pitchFamily="66" charset="0"/>
              </a:rPr>
              <a:t>Вугра в руках не втримаєш.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Monotype Corsiva" panose="03010101010201010101" pitchFamily="66" charset="0"/>
              </a:rPr>
              <a:t> </a:t>
            </a:r>
            <a:r>
              <a:rPr lang="uk-UA" sz="2400" dirty="0">
                <a:latin typeface="Monotype Corsiva" panose="03010101010201010101" pitchFamily="66" charset="0"/>
              </a:rPr>
              <a:t>Що кругле – легко котиться.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Monotype Corsiva" panose="03010101010201010101" pitchFamily="66" charset="0"/>
              </a:rPr>
              <a:t>З навощеної нитки </a:t>
            </a:r>
            <a:r>
              <a:rPr lang="uk-UA" sz="2400" dirty="0" smtClean="0">
                <a:latin typeface="Monotype Corsiva" panose="03010101010201010101" pitchFamily="66" charset="0"/>
              </a:rPr>
              <a:t>мереживо </a:t>
            </a:r>
            <a:r>
              <a:rPr lang="uk-UA" sz="2400" dirty="0">
                <a:latin typeface="Monotype Corsiva" panose="03010101010201010101" pitchFamily="66" charset="0"/>
              </a:rPr>
              <a:t>не сплетеш.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Monotype Corsiva" panose="03010101010201010101" pitchFamily="66" charset="0"/>
              </a:rPr>
              <a:t>Кринична мотузка зруб перетре.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Monotype Corsiva" panose="03010101010201010101" pitchFamily="66" charset="0"/>
              </a:rPr>
              <a:t>Іржавий плуг тільки на оранці чиститься.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Monotype Corsiva" panose="03010101010201010101" pitchFamily="66" charset="0"/>
              </a:rPr>
              <a:t>Скрипить як </a:t>
            </a:r>
            <a:r>
              <a:rPr lang="uk-UA" sz="2400" dirty="0" smtClean="0">
                <a:latin typeface="Monotype Corsiva" panose="03010101010201010101" pitchFamily="66" charset="0"/>
              </a:rPr>
              <a:t>не змащений  </a:t>
            </a:r>
            <a:r>
              <a:rPr lang="uk-UA" sz="2400" dirty="0">
                <a:latin typeface="Monotype Corsiva" panose="03010101010201010101" pitchFamily="66" charset="0"/>
              </a:rPr>
              <a:t>віз.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Monotype Corsiva" panose="03010101010201010101" pitchFamily="66" charset="0"/>
              </a:rPr>
              <a:t>Від того віз заспівав, що давно дьогтю не їв.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Monotype Corsiva" panose="03010101010201010101" pitchFamily="66" charset="0"/>
              </a:rPr>
              <a:t>У дорогу йти – п</a:t>
            </a:r>
            <a:r>
              <a:rPr lang="en-US" sz="2400" dirty="0">
                <a:latin typeface="Monotype Corsiva" panose="03010101010201010101" pitchFamily="66" charset="0"/>
              </a:rPr>
              <a:t>’</a:t>
            </a:r>
            <a:r>
              <a:rPr lang="uk-UA" sz="2400" dirty="0">
                <a:latin typeface="Monotype Corsiva" panose="03010101010201010101" pitchFamily="66" charset="0"/>
              </a:rPr>
              <a:t>ять личаків сплести.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>
                <a:latin typeface="Monotype Corsiva" panose="03010101010201010101" pitchFamily="66" charset="0"/>
              </a:rPr>
              <a:t>Кататися як сир у маслі.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uk-UA" dirty="0"/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  <a:p>
            <a:pPr>
              <a:buFont typeface="Wingdings" panose="05000000000000000000" pitchFamily="2" charset="2"/>
              <a:buChar char="ü"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Здогадайтесь про що йдеться…</a:t>
            </a:r>
            <a:endParaRPr lang="uk-UA" dirty="0">
              <a:solidFill>
                <a:schemeClr val="tx2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42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Тертя насправді існує не тільки для того, щоб додавати нам турбот; воно так само рятує нас від чималих неприємностей і часто полегшує нашу працю.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Висновок:</a:t>
            </a:r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1619672" y="4005064"/>
            <a:ext cx="58460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Світ без тертя не може </a:t>
            </a:r>
            <a:r>
              <a:rPr lang="uk-UA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існувати</a:t>
            </a:r>
            <a:r>
              <a:rPr lang="uk-UA" sz="5400" b="1" cap="none" spc="0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uk-UA" sz="5400" b="1" cap="none" spc="0" dirty="0">
              <a:ln w="18000">
                <a:solidFill>
                  <a:schemeClr val="accent1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66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r>
              <a:rPr lang="uk-UA" b="1" dirty="0" smtClean="0"/>
              <a:t>Мета дослідження</a:t>
            </a:r>
            <a:r>
              <a:rPr lang="uk-UA" dirty="0" smtClean="0"/>
              <a:t>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ознайомлення з природою виникнення сил тертя;  аналіз розглянутих проявів явищ сили тертя в природі і житті людини.</a:t>
            </a:r>
          </a:p>
          <a:p>
            <a:r>
              <a:rPr lang="uk-UA" b="1" dirty="0" smtClean="0">
                <a:latin typeface="+mj-lt"/>
                <a:cs typeface="Times New Roman" pitchFamily="18" charset="0"/>
              </a:rPr>
              <a:t>Проблема: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сила тертя – користь чи шкода?</a:t>
            </a:r>
          </a:p>
          <a:p>
            <a:pPr marL="109728" indent="0">
              <a:buNone/>
            </a:pP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6" y="2198864"/>
            <a:ext cx="2728360" cy="2046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24444"/>
            <a:ext cx="2663400" cy="1997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39" y="4437112"/>
            <a:ext cx="2744371" cy="20582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58" y="4361013"/>
            <a:ext cx="2833808" cy="21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1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Сила тертя -  це сила, яка виникає під час руху чи спроби руху одного тіла по поверхні іншого або під час руху тіла всередині рідкого або газоподібного середовища.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Сила тертя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ÑÐ¸Ð»Ð° ÑÐµÑÑ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7631"/>
            <a:ext cx="222885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 ÐµÐ·ÑÐ»ÑÑÐ°Ñ Ð¿Ð¾ÑÑÐºÑ Ð·Ð¾Ð±ÑÐ°Ð¶ÐµÐ½Ñ Ð·Ð° Ð·Ð°Ð¿Ð¸ÑÐ¾Ð¼ &quot;ÑÐ¸Ð»Ð° ÑÐµÑÑ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5076056" cy="22004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 сполучна лінія 2"/>
          <p:cNvCxnSpPr/>
          <p:nvPr/>
        </p:nvCxnSpPr>
        <p:spPr>
          <a:xfrm>
            <a:off x="2339752" y="3900380"/>
            <a:ext cx="0" cy="309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2339752" y="4631352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72088"/>
              </p:ext>
            </p:extLst>
          </p:nvPr>
        </p:nvGraphicFramePr>
        <p:xfrm>
          <a:off x="1979712" y="745232"/>
          <a:ext cx="5538347" cy="1097280"/>
        </p:xfrm>
        <a:graphic>
          <a:graphicData uri="http://schemas.openxmlformats.org/drawingml/2006/table">
            <a:tbl>
              <a:tblPr firstRow="1">
                <a:effectLst>
                  <a:outerShdw blurRad="63500" dist="38100" dir="5400000" rotWithShape="0">
                    <a:srgbClr val="000000">
                      <a:alpha val="45000"/>
                    </a:srgbClr>
                  </a:outerShdw>
                  <a:reflection blurRad="6350" stA="50000" endA="300" endPos="38500" dist="50800" dir="5400000" sy="-100000" algn="bl" rotWithShape="0"/>
                </a:effectLst>
                <a:tableStyleId>{638B1855-1B75-4FBE-930C-398BA8C253C6}</a:tableStyleId>
              </a:tblPr>
              <a:tblGrid>
                <a:gridCol w="5538347"/>
              </a:tblGrid>
              <a:tr h="924067">
                <a:tc>
                  <a:txBody>
                    <a:bodyPr/>
                    <a:lstStyle/>
                    <a:p>
                      <a:pPr algn="ctr"/>
                      <a:r>
                        <a:rPr lang="uk-UA" sz="6600" dirty="0" smtClean="0"/>
                        <a:t>Сила тертя</a:t>
                      </a:r>
                      <a:endParaRPr lang="uk-UA" sz="6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8506"/>
              </p:ext>
            </p:extLst>
          </p:nvPr>
        </p:nvGraphicFramePr>
        <p:xfrm>
          <a:off x="323528" y="2615128"/>
          <a:ext cx="4250554" cy="1317798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4250554"/>
              </a:tblGrid>
              <a:tr h="1317798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Рідке(в</a:t>
                      </a:r>
                      <a:r>
                        <a:rPr lang="en-US" sz="3200" dirty="0" smtClean="0"/>
                        <a:t>’</a:t>
                      </a:r>
                      <a:r>
                        <a:rPr lang="uk-UA" sz="3200" dirty="0" err="1" smtClean="0"/>
                        <a:t>язке</a:t>
                      </a:r>
                      <a:r>
                        <a:rPr lang="uk-UA" sz="3200" dirty="0" smtClean="0"/>
                        <a:t>)</a:t>
                      </a:r>
                      <a:r>
                        <a:rPr lang="uk-UA" sz="3200" baseline="0" dirty="0" smtClean="0"/>
                        <a:t>тертя</a:t>
                      </a:r>
                    </a:p>
                    <a:p>
                      <a:r>
                        <a:rPr lang="uk-UA" sz="3200" baseline="0" dirty="0" smtClean="0"/>
                        <a:t>(опір середовища)</a:t>
                      </a:r>
                      <a:endParaRPr lang="uk-UA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060360"/>
              </p:ext>
            </p:extLst>
          </p:nvPr>
        </p:nvGraphicFramePr>
        <p:xfrm>
          <a:off x="5148064" y="2759144"/>
          <a:ext cx="2441275" cy="579120"/>
        </p:xfrm>
        <a:graphic>
          <a:graphicData uri="http://schemas.openxmlformats.org/drawingml/2006/table">
            <a:tbl>
              <a:tblPr firstRow="1">
                <a:tableStyleId>{638B1855-1B75-4FBE-930C-398BA8C253C6}</a:tableStyleId>
              </a:tblPr>
              <a:tblGrid>
                <a:gridCol w="2441275"/>
              </a:tblGrid>
              <a:tr h="36231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Сухе тертя</a:t>
                      </a:r>
                      <a:endParaRPr lang="uk-UA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00456"/>
              </p:ext>
            </p:extLst>
          </p:nvPr>
        </p:nvGraphicFramePr>
        <p:xfrm>
          <a:off x="5580112" y="3623240"/>
          <a:ext cx="3240360" cy="36576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240360"/>
              </a:tblGrid>
              <a:tr h="352048">
                <a:tc>
                  <a:txBody>
                    <a:bodyPr/>
                    <a:lstStyle/>
                    <a:p>
                      <a:pPr lvl="1" algn="l" eaLnBrk="1" hangingPunct="1">
                        <a:defRPr/>
                      </a:pPr>
                      <a:r>
                        <a:rPr lang="uk-UA" dirty="0" smtClean="0"/>
                        <a:t>Сила тертя спокою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3588"/>
              </p:ext>
            </p:extLst>
          </p:nvPr>
        </p:nvGraphicFramePr>
        <p:xfrm>
          <a:off x="5580112" y="4127296"/>
          <a:ext cx="3240360" cy="440449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240360"/>
              </a:tblGrid>
              <a:tr h="44044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Сила тертя ковзання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0368"/>
              </p:ext>
            </p:extLst>
          </p:nvPr>
        </p:nvGraphicFramePr>
        <p:xfrm>
          <a:off x="5580112" y="4703360"/>
          <a:ext cx="3240360" cy="36576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24036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Сила тертя кочення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 стрелкой 10"/>
          <p:cNvCxnSpPr>
            <a:endCxn id="5" idx="0"/>
          </p:cNvCxnSpPr>
          <p:nvPr/>
        </p:nvCxnSpPr>
        <p:spPr>
          <a:xfrm flipH="1">
            <a:off x="2448805" y="1823040"/>
            <a:ext cx="1115083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>
            <a:off x="5508104" y="1823040"/>
            <a:ext cx="860597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732240" y="3335208"/>
            <a:ext cx="4680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00292" y="398328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200292" y="455934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8" y="1823040"/>
            <a:ext cx="79928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Виникає при дотику тіл і перешкоджає їх відносному переміщенню</a:t>
            </a:r>
          </a:p>
        </p:txBody>
      </p:sp>
      <p:graphicFrame>
        <p:nvGraphicFramePr>
          <p:cNvPr id="10" name="Таблиця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57437"/>
              </p:ext>
            </p:extLst>
          </p:nvPr>
        </p:nvGraphicFramePr>
        <p:xfrm>
          <a:off x="359532" y="4231900"/>
          <a:ext cx="3960440" cy="495236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3960440"/>
              </a:tblGrid>
              <a:tr h="49523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</a:t>
                      </a:r>
                      <a:r>
                        <a:rPr lang="uk-UA" baseline="0" dirty="0" smtClean="0"/>
                        <a:t> повітрі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67713"/>
              </p:ext>
            </p:extLst>
          </p:nvPr>
        </p:nvGraphicFramePr>
        <p:xfrm>
          <a:off x="336509" y="5039047"/>
          <a:ext cx="4006485" cy="43204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400648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 рідинах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3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  <a:defRPr/>
            </a:pPr>
            <a:r>
              <a:rPr lang="uk-UA" dirty="0" smtClean="0"/>
              <a:t>Виникає між дотичними поверхнями двох тіл і перешкоджає виникненню їх відносного руху;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uk-UA" dirty="0"/>
              <a:t>Напрямлена паралельно стичним поверхням протилежно силі, що хоче зрушити тіло з місця і рівна їй за </a:t>
            </a:r>
            <a:r>
              <a:rPr lang="uk-UA" dirty="0" smtClean="0"/>
              <a:t>модулем.</a:t>
            </a:r>
            <a:endParaRPr lang="ru-RU" dirty="0"/>
          </a:p>
          <a:p>
            <a:pPr marL="393192" lvl="1" indent="0">
              <a:buNone/>
              <a:defRPr/>
            </a:pPr>
            <a:endParaRPr lang="uk-UA" dirty="0" smtClean="0"/>
          </a:p>
          <a:p>
            <a:pPr marL="393192" lvl="1" indent="0">
              <a:buNone/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Сила тертя спокою</a:t>
            </a:r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3933056"/>
            <a:ext cx="4643437" cy="2322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32040" y="3274379"/>
                <a:ext cx="1857688" cy="434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k-UA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тертя сп</m:t>
                        </m:r>
                      </m:sub>
                    </m:sSub>
                  </m:oMath>
                </a14:m>
                <a:r>
                  <a:rPr lang="uk-UA" dirty="0" smtClean="0"/>
                  <a:t> =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зовн</m:t>
                        </m:r>
                      </m:sub>
                    </m:sSub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74379"/>
                <a:ext cx="1857688" cy="434158"/>
              </a:xfrm>
              <a:prstGeom prst="rect">
                <a:avLst/>
              </a:prstGeom>
              <a:blipFill rotWithShape="1">
                <a:blip r:embed="rId3"/>
                <a:stretch>
                  <a:fillRect t="-19718" b="-211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Ð ÐµÐ·ÑÐ»ÑÑÐ°Ñ Ð¿Ð¾ÑÑÐºÑ Ð·Ð¾Ð±ÑÐ°Ð¶ÐµÐ½Ñ Ð·Ð° Ð·Ð°Ð¿Ð¸ÑÐ¾Ð¼ &quot;ÑÐ¸Ð»Ð° ÑÐµÑÑÑ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4"/>
          <a:stretch/>
        </p:blipFill>
        <p:spPr bwMode="auto">
          <a:xfrm>
            <a:off x="251520" y="3319386"/>
            <a:ext cx="2660924" cy="1809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094216"/>
            <a:ext cx="2160240" cy="1477328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Не вдається зрушити ящик з місця – заважає сила тертя спокою.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76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Виникає в разі ковзання одного тіла по поверхні іншого і напрямлена протилежно напрямку відносної швидкості руху тіл.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uk-UA" b="1" dirty="0" smtClean="0"/>
              <a:t>Закон </a:t>
            </a:r>
            <a:r>
              <a:rPr lang="uk-UA" b="1" dirty="0" err="1" smtClean="0"/>
              <a:t>Амонтона-Кулона</a:t>
            </a:r>
            <a:r>
              <a:rPr lang="uk-UA" b="1" dirty="0" smtClean="0"/>
              <a:t>:</a:t>
            </a:r>
          </a:p>
          <a:p>
            <a:pPr marL="109728" indent="0">
              <a:buNone/>
              <a:defRPr/>
            </a:pPr>
            <a:r>
              <a:rPr lang="uk-UA" dirty="0" smtClean="0"/>
              <a:t>Сила тертя ковзання </a:t>
            </a:r>
            <a:r>
              <a:rPr lang="uk-UA" b="1" dirty="0" smtClean="0"/>
              <a:t>НЕ</a:t>
            </a:r>
            <a:r>
              <a:rPr lang="uk-UA" dirty="0" smtClean="0"/>
              <a:t> залежить від площі дотику тіл і прямо пропорційна силі нормальної реакції опори</a:t>
            </a:r>
            <a:endParaRPr lang="ru-RU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Сила тертя ковзання</a:t>
            </a: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9686" y="4670642"/>
            <a:ext cx="2200355" cy="193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63888" y="5205455"/>
                <a:ext cx="2368778" cy="49481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uk-UA" sz="2400" b="1" i="0" smtClean="0">
                            <a:latin typeface="Cambria Math"/>
                          </a:rPr>
                          <m:t>тертяковз</m:t>
                        </m:r>
                      </m:sub>
                    </m:sSub>
                    <m:r>
                      <a:rPr lang="uk-UA" sz="2400" b="1" i="0" smtClean="0">
                        <a:latin typeface="Cambria Math"/>
                      </a:rPr>
                      <m:t>=</m:t>
                    </m:r>
                    <m:r>
                      <a:rPr lang="el-GR" sz="2400" b="1" i="0" smtClean="0">
                        <a:latin typeface="Cambria Math"/>
                        <a:ea typeface="Cambria Math"/>
                      </a:rPr>
                      <m:t>𝛍</m:t>
                    </m:r>
                  </m:oMath>
                </a14:m>
                <a:r>
                  <a:rPr lang="en-US" sz="2400" b="1" dirty="0" smtClean="0"/>
                  <a:t>N</a:t>
                </a:r>
                <a:endParaRPr lang="uk-UA" sz="24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205455"/>
                <a:ext cx="2368778" cy="494815"/>
              </a:xfrm>
              <a:prstGeom prst="rect">
                <a:avLst/>
              </a:prstGeom>
              <a:blipFill rotWithShape="1">
                <a:blip r:embed="rId3"/>
                <a:stretch>
                  <a:fillRect l="-513" t="-2410" b="-25301"/>
                </a:stretch>
              </a:blip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/>
          <a:stretch/>
        </p:blipFill>
        <p:spPr bwMode="auto">
          <a:xfrm>
            <a:off x="323528" y="4721017"/>
            <a:ext cx="2785492" cy="19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7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Відносно великий коефіцієнт тертя між гумою і бетоном сприяє безпечному руху автомобілів;</a:t>
            </a:r>
          </a:p>
          <a:p>
            <a:r>
              <a:rPr lang="uk-UA" dirty="0" smtClean="0"/>
              <a:t>Восени, коли  мокре листя покриває дорогу і коефіцієнт тертя між колесами та дорогою значно зменшується, рух стає досить небезпечним;</a:t>
            </a:r>
          </a:p>
          <a:p>
            <a:r>
              <a:rPr lang="uk-UA" dirty="0" smtClean="0"/>
              <a:t>Під час ожеледиці коефіцієнт тертя зменшується у 25 разів;</a:t>
            </a:r>
          </a:p>
          <a:p>
            <a:r>
              <a:rPr lang="uk-UA" dirty="0" smtClean="0"/>
              <a:t>Один із найменших коефіцієнтів тертя має тефлон, який широко використовується в наш час як антипригарне покриття.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Цікаво що…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901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ru-RU" sz="2800" dirty="0" err="1"/>
              <a:t>В</a:t>
            </a:r>
            <a:r>
              <a:rPr lang="ru-RU" sz="2800" dirty="0" err="1" smtClean="0"/>
              <a:t>иникає</a:t>
            </a:r>
            <a:r>
              <a:rPr lang="ru-RU" sz="2800" dirty="0" smtClean="0"/>
              <a:t> </a:t>
            </a:r>
            <a:r>
              <a:rPr lang="ru-RU" sz="2800" dirty="0"/>
              <a:t>при </a:t>
            </a:r>
            <a:r>
              <a:rPr lang="ru-RU" sz="2800" dirty="0" err="1"/>
              <a:t>перекочуванні</a:t>
            </a:r>
            <a:r>
              <a:rPr lang="ru-RU" sz="2800" dirty="0"/>
              <a:t> </a:t>
            </a:r>
            <a:r>
              <a:rPr lang="ru-RU" sz="2800" dirty="0" err="1"/>
              <a:t>тіла</a:t>
            </a:r>
            <a:r>
              <a:rPr lang="ru-RU" sz="2800" dirty="0"/>
              <a:t> </a:t>
            </a:r>
            <a:r>
              <a:rPr lang="ru-RU" sz="2800" dirty="0" err="1"/>
              <a:t>одне</a:t>
            </a:r>
            <a:r>
              <a:rPr lang="ru-RU" sz="2800" dirty="0"/>
              <a:t> по одному. </a:t>
            </a:r>
            <a:endParaRPr lang="ru-RU" sz="2800" dirty="0" smtClean="0"/>
          </a:p>
          <a:p>
            <a:r>
              <a:rPr lang="ru-RU" sz="2800" dirty="0" err="1" smtClean="0"/>
              <a:t>Проявляється</a:t>
            </a:r>
            <a:r>
              <a:rPr lang="ru-RU" sz="2800" dirty="0"/>
              <a:t>, </a:t>
            </a:r>
            <a:r>
              <a:rPr lang="ru-RU" sz="2800" dirty="0" err="1"/>
              <a:t>наприклад</a:t>
            </a:r>
            <a:r>
              <a:rPr lang="ru-RU" sz="2800" dirty="0"/>
              <a:t>,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елементами</a:t>
            </a:r>
            <a:r>
              <a:rPr lang="ru-RU" sz="2800" dirty="0"/>
              <a:t> </a:t>
            </a:r>
            <a:r>
              <a:rPr lang="ru-RU" sz="2800" dirty="0" err="1"/>
              <a:t>підшипників</a:t>
            </a:r>
            <a:r>
              <a:rPr lang="ru-RU" sz="2800" dirty="0"/>
              <a:t> </a:t>
            </a:r>
            <a:r>
              <a:rPr lang="ru-RU" sz="2800" dirty="0" err="1"/>
              <a:t>кочення</a:t>
            </a:r>
            <a:r>
              <a:rPr lang="ru-RU" sz="2800" dirty="0"/>
              <a:t>, </a:t>
            </a:r>
            <a:r>
              <a:rPr lang="ru-RU" sz="2800" dirty="0" err="1"/>
              <a:t>між</a:t>
            </a:r>
            <a:r>
              <a:rPr lang="ru-RU" sz="2800" dirty="0"/>
              <a:t> шиною колеса </a:t>
            </a:r>
            <a:r>
              <a:rPr lang="ru-RU" sz="2800" dirty="0" err="1"/>
              <a:t>автомобіля</a:t>
            </a:r>
            <a:r>
              <a:rPr lang="ru-RU" sz="2800" dirty="0"/>
              <a:t> і </a:t>
            </a:r>
            <a:r>
              <a:rPr lang="ru-RU" sz="2800" dirty="0" err="1"/>
              <a:t>дорожнім</a:t>
            </a:r>
            <a:r>
              <a:rPr lang="ru-RU" sz="2800" dirty="0"/>
              <a:t> полотном.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Сила тертя кочення</a:t>
            </a:r>
            <a:endParaRPr lang="uk-U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717032"/>
            <a:ext cx="2644775" cy="29765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3717032"/>
            <a:ext cx="2845593" cy="284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 ÐµÐ·ÑÐ»ÑÑÐ°Ñ Ð¿Ð¾ÑÑÐºÑ Ð·Ð¾Ð±ÑÐ°Ð¶ÐµÐ½Ñ Ð·Ð° Ð·Ð°Ð¿Ð¸ÑÐ¾Ð¼ &quot;ÐºÑÐ»ÑÐºÐ° Ð² Ð¿Ð¾Ð²ÑÑÑÑ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92696"/>
            <a:ext cx="27622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Виникає під час руху тіла всередині рідкого або газоподібного середовища.</a:t>
            </a:r>
          </a:p>
          <a:p>
            <a:r>
              <a:rPr lang="uk-UA" dirty="0" smtClean="0"/>
              <a:t>Причини виникнення рідкого тертя: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Ламінарне обтікання.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Лобовий опір.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Вихрове обтікання.</a:t>
            </a:r>
          </a:p>
          <a:p>
            <a:pPr marL="109728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</a:t>
            </a:r>
            <a:r>
              <a:rPr lang="en-US" dirty="0" smtClean="0"/>
              <a:t>’</a:t>
            </a:r>
            <a:r>
              <a:rPr lang="uk-UA" dirty="0" err="1" smtClean="0"/>
              <a:t>язке</a:t>
            </a:r>
            <a:r>
              <a:rPr lang="uk-UA" dirty="0" smtClean="0"/>
              <a:t> тертя</a:t>
            </a:r>
            <a:endParaRPr lang="uk-UA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ÑÐ¸Ð±Ð° Ð² Ð²Ð¾Ð´Ñ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</TotalTime>
  <Words>648</Words>
  <Application>Microsoft Office PowerPoint</Application>
  <PresentationFormat>Екран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Открытая</vt:lpstr>
      <vt:lpstr>Презентація проекту на тему:</vt:lpstr>
      <vt:lpstr>Презентація PowerPoint</vt:lpstr>
      <vt:lpstr>Сила тертя</vt:lpstr>
      <vt:lpstr>Презентація PowerPoint</vt:lpstr>
      <vt:lpstr>Сила тертя спокою</vt:lpstr>
      <vt:lpstr>Сила тертя ковзання</vt:lpstr>
      <vt:lpstr>Цікаво що…</vt:lpstr>
      <vt:lpstr>Сила тертя кочення</vt:lpstr>
      <vt:lpstr>В’язке тертя</vt:lpstr>
      <vt:lpstr>Причини виникнення тертя</vt:lpstr>
      <vt:lpstr>Презентація PowerPoint</vt:lpstr>
      <vt:lpstr>Тертя в житті рослин і тварин</vt:lpstr>
      <vt:lpstr>Тертя в природі</vt:lpstr>
      <vt:lpstr>Здогадайтесь про що йдеться…</vt:lpstr>
      <vt:lpstr>Висновок: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фізики  на тему:</dc:title>
  <dc:creator>славык</dc:creator>
  <cp:lastModifiedBy>Вчитель</cp:lastModifiedBy>
  <cp:revision>31</cp:revision>
  <dcterms:created xsi:type="dcterms:W3CDTF">2018-11-26T00:19:17Z</dcterms:created>
  <dcterms:modified xsi:type="dcterms:W3CDTF">2019-02-20T12:02:56Z</dcterms:modified>
</cp:coreProperties>
</file>