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69" r:id="rId3"/>
    <p:sldId id="256" r:id="rId4"/>
    <p:sldId id="264" r:id="rId5"/>
    <p:sldId id="257" r:id="rId6"/>
    <p:sldId id="259" r:id="rId7"/>
    <p:sldId id="260" r:id="rId8"/>
    <p:sldId id="261" r:id="rId9"/>
    <p:sldId id="262" r:id="rId10"/>
    <p:sldId id="263" r:id="rId11"/>
    <p:sldId id="265" r:id="rId12"/>
    <p:sldId id="258" r:id="rId13"/>
    <p:sldId id="270" r:id="rId14"/>
    <p:sldId id="266" r:id="rId15"/>
    <p:sldId id="267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5" d="100"/>
          <a:sy n="45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825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49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405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488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502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083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487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068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922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508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832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3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609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599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966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443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571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alphaModFix amt="58000"/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385C2-8399-40A4-A9A6-033CF2BA7BA3}" type="datetimeFigureOut">
              <a:rPr lang="ru-RU" smtClean="0"/>
              <a:t>03.12.2013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01AA3-4D7C-403C-8881-2DB13F00E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5261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1%91%D0%BD%D0%B8%D0%B3%D1%81%D0%B1%D0%B5%D1%80%D0%B3%D1%81%D0%BA%D0%B8%D0%B9_%D1%83%D0%BD%D0%B8%D0%B2%D0%B5%D1%80%D1%81%D0%B8%D1%82%D0%B5%D1%82" TargetMode="External"/><Relationship Id="rId13" Type="http://schemas.openxmlformats.org/officeDocument/2006/relationships/hyperlink" Target="http://ru.wikipedia.org/wiki/%D0%91%D0%B5%D1%80%D0%BB%D0%B8%D0%BD%D1%81%D0%BA%D0%B8%D0%B9_%D1%83%D0%BD%D0%B8%D0%B2%D0%B5%D1%80%D1%81%D0%B8%D1%82%D0%B5%D1%82" TargetMode="External"/><Relationship Id="rId3" Type="http://schemas.openxmlformats.org/officeDocument/2006/relationships/hyperlink" Target="http://ru.wikipedia.org/wiki/12_%D0%BC%D0%B0%D1%80%D1%82%D0%B0" TargetMode="External"/><Relationship Id="rId7" Type="http://schemas.openxmlformats.org/officeDocument/2006/relationships/hyperlink" Target="http://ru.wikipedia.org/wiki/%D0%A4%D0%B8%D0%B7%D0%B8%D0%BA%D0%B0" TargetMode="External"/><Relationship Id="rId12" Type="http://schemas.openxmlformats.org/officeDocument/2006/relationships/hyperlink" Target="http://ru.wikipedia.org/wiki/%D0%93%D0%B5%D0%B9%D0%B4%D0%B5%D0%BB%D1%8C%D0%B1%D0%B5%D1%80%D0%B3%D1%81%D0%BA%D0%B8%D0%B9_%D1%83%D0%BD%D0%B8%D0%B2%D0%B5%D1%80%D1%81%D0%B8%D1%82%D0%B5%D1%82" TargetMode="Externa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C%D0%B0%D1%82%D0%B5%D0%BC%D0%B0%D1%82%D0%B8%D0%BA%D0%B0" TargetMode="External"/><Relationship Id="rId11" Type="http://schemas.openxmlformats.org/officeDocument/2006/relationships/hyperlink" Target="http://ru.wikipedia.org/wiki/%D0%92%D1%80%D0%BE%D1%86%D0%BB%D0%B0%D0%B2%D1%81%D0%BA%D0%B8%D0%B9_%D1%83%D0%BD%D0%B8%D0%B2%D0%B5%D1%80%D1%81%D0%B8%D1%82%D0%B5%D1%82" TargetMode="External"/><Relationship Id="rId5" Type="http://schemas.openxmlformats.org/officeDocument/2006/relationships/hyperlink" Target="http://ru.wikipedia.org/wiki/%D0%9A%D1%91%D0%BD%D0%B8%D0%B3%D1%81%D0%B1%D0%B5%D1%80%D0%B3" TargetMode="External"/><Relationship Id="rId15" Type="http://schemas.openxmlformats.org/officeDocument/2006/relationships/hyperlink" Target="http://ru.wikipedia.org/wiki/%D0%A1%D0%B0%D0%BD%D0%BA%D1%82-%D0%9F%D0%B5%D1%82%D0%B5%D1%80%D0%B1%D1%83%D1%80%D0%B3%D1%81%D0%BA%D0%B0%D1%8F_%D0%B0%D0%BA%D0%B0%D0%B4%D0%B5%D0%BC%D0%B8%D1%8F_%D0%BD%D0%B0%D1%83%D0%BA" TargetMode="External"/><Relationship Id="rId10" Type="http://schemas.openxmlformats.org/officeDocument/2006/relationships/hyperlink" Target="http://ru.wikipedia.org/wiki/%D0%91%D0%B5%D1%80%D0%BB%D0%B8%D0%BD" TargetMode="External"/><Relationship Id="rId4" Type="http://schemas.openxmlformats.org/officeDocument/2006/relationships/hyperlink" Target="http://ru.wikipedia.org/wiki/1824_%D0%B3%D0%BE%D0%B4" TargetMode="External"/><Relationship Id="rId9" Type="http://schemas.openxmlformats.org/officeDocument/2006/relationships/hyperlink" Target="http://ru.wikipedia.org/wiki/%D0%9F%D1%80%D0%B8%D0%B2%D0%B0%D1%82-%D0%B4%D0%BE%D1%86%D0%B5%D0%BD%D1%82" TargetMode="External"/><Relationship Id="rId14" Type="http://schemas.openxmlformats.org/officeDocument/2006/relationships/hyperlink" Target="http://ru.wikipedia.org/wiki/%D0%91%D0%B5%D1%80%D0%BB%D0%B8%D0%BD%D1%81%D0%BA%D0%B0%D1%8F_%D0%90%D0%BA%D0%B0%D0%B4%D0%B5%D0%BC%D0%B8%D1%8F_%D0%BD%D0%B0%D1%83%D0%BA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7492" y="1696096"/>
            <a:ext cx="1019221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uk-UA" sz="6000" b="1" dirty="0" smtClean="0">
                <a:ln/>
                <a:solidFill>
                  <a:schemeClr val="accent3"/>
                </a:solidFill>
              </a:rPr>
              <a:t>З'єднання провідників. Розрахунки простих електричних кіл.</a:t>
            </a:r>
            <a:endParaRPr lang="ru-RU" sz="6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7492" y="780585"/>
            <a:ext cx="22815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Урок фізики</a:t>
            </a:r>
            <a:endParaRPr lang="ru-RU" sz="3200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459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574" y="1481397"/>
            <a:ext cx="4676487" cy="24588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156574" y="4488873"/>
                <a:ext cx="5331909" cy="1217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4800" dirty="0"/>
                  <a:t>R=R₁₂+R₃=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₁·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</m:t>
                        </m:r>
                      </m:num>
                      <m:den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</m:t>
                        </m:r>
                      </m:den>
                    </m:f>
                  </m:oMath>
                </a14:m>
                <a:r>
                  <a:rPr lang="uk-UA" sz="4800" dirty="0"/>
                  <a:t>+R₃</a:t>
                </a:r>
                <a:endParaRPr lang="ru-RU" sz="4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6574" y="4488873"/>
                <a:ext cx="5331909" cy="1217193"/>
              </a:xfrm>
              <a:prstGeom prst="rect">
                <a:avLst/>
              </a:prstGeom>
              <a:blipFill rotWithShape="0">
                <a:blip r:embed="rId3"/>
                <a:stretch>
                  <a:fillRect l="-5263" r="-4577" b="-75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8177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06" y="441496"/>
            <a:ext cx="6159501" cy="3132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973360" y="4222866"/>
                <a:ext cx="5056192" cy="12375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4800" dirty="0"/>
                  <a:t>R=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₁₂·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₃</m:t>
                        </m:r>
                      </m:num>
                      <m:den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₁₂+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₃</m:t>
                        </m:r>
                      </m:den>
                    </m:f>
                  </m:oMath>
                </a14:m>
                <a:r>
                  <a:rPr lang="uk-UA" sz="4800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₂)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₃</m:t>
                        </m:r>
                      </m:num>
                      <m:den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₃</m:t>
                        </m:r>
                      </m:den>
                    </m:f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3360" y="4222866"/>
                <a:ext cx="5056192" cy="1237583"/>
              </a:xfrm>
              <a:prstGeom prst="rect">
                <a:avLst/>
              </a:prstGeom>
              <a:blipFill rotWithShape="0">
                <a:blip r:embed="rId3"/>
                <a:stretch>
                  <a:fillRect l="-5549" b="-73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4124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44462"/>
            <a:ext cx="4038600" cy="57054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83200" y="550375"/>
            <a:ext cx="6096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Родился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3" tooltip="12 марта"/>
              </a:rPr>
              <a:t>12 марта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4" tooltip="1824 год"/>
              </a:rPr>
              <a:t>1824 года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в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5" tooltip="Кёнигсберг"/>
              </a:rPr>
              <a:t>Кёнигсберге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; с 1842 по 1846 г. изучал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6" tooltip="Математика"/>
              </a:rPr>
              <a:t>математику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и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7" tooltip="Физика"/>
              </a:rPr>
              <a:t>физику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в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8" tooltip="Кёнигсбергский университет"/>
              </a:rPr>
              <a:t>Кёнигсбергском университете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а в 1847 году уже выступил в качестве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9" tooltip="Приват-доцент"/>
              </a:rPr>
              <a:t>приват-доцента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 в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10" tooltip="Берлин"/>
              </a:rPr>
              <a:t>Берлине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; в 1850—1854 гг., в качестве экстраординарного профессора, читал лекции в </a:t>
            </a:r>
            <a:r>
              <a:rPr lang="ru-RU" sz="2400" dirty="0" err="1" smtClean="0">
                <a:solidFill>
                  <a:schemeClr val="bg1">
                    <a:lumMod val="85000"/>
                    <a:lumOff val="15000"/>
                  </a:schemeClr>
                </a:solidFill>
                <a:hlinkClick r:id="rId11" tooltip="Вроцлавский университет"/>
              </a:rPr>
              <a:t>Бреславле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затем до 1874 года исполнял должность ординарного профессора в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12" tooltip="Гейдельбергский университет"/>
              </a:rPr>
              <a:t>Гейдельберге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откуда в 1875 году перешёл в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13" tooltip="Берлинский университет"/>
              </a:rPr>
              <a:t>Берлин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; в 1875 году избран членом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14" tooltip="Берлинская Академия наук"/>
              </a:rPr>
              <a:t>Берлинской академии наук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, с 1862 года состоял членом-корреспондентом 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  <a:hlinkClick r:id="rId15" tooltip="Санкт-Петербургская академия наук"/>
              </a:rPr>
              <a:t>Санкт-Петербургской академии наук</a:t>
            </a:r>
            <a:r>
              <a:rPr lang="ru-RU" sz="24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. </a:t>
            </a:r>
            <a:endParaRPr lang="ru-RU" sz="24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97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054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84" y="790353"/>
            <a:ext cx="10653824" cy="531627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Овал 2"/>
          <p:cNvSpPr/>
          <p:nvPr/>
        </p:nvSpPr>
        <p:spPr>
          <a:xfrm>
            <a:off x="3742659" y="2275366"/>
            <a:ext cx="4614531" cy="11483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700670" y="1913859"/>
            <a:ext cx="6166884" cy="295939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32837" y="404037"/>
            <a:ext cx="24542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000" dirty="0" smtClean="0">
                <a:solidFill>
                  <a:schemeClr val="bg1"/>
                </a:solidFill>
              </a:rPr>
              <a:t>Підготовче завдання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92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91" y="786809"/>
            <a:ext cx="10547497" cy="5103628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6230679" y="2700668"/>
            <a:ext cx="3870251" cy="11483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743200" y="2445489"/>
            <a:ext cx="3508748" cy="18288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45489" y="1796899"/>
            <a:ext cx="7889358" cy="321103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92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778" y="350750"/>
            <a:ext cx="6361199" cy="33234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9549" y="4106488"/>
                <a:ext cx="2956259" cy="1217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4800" dirty="0"/>
                  <a:t>R₁₂=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₁·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</m:t>
                        </m:r>
                      </m:num>
                      <m:den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 </m:t>
                        </m:r>
                      </m:den>
                    </m:f>
                  </m:oMath>
                </a14:m>
                <a:r>
                  <a:rPr lang="uk-UA" dirty="0"/>
                  <a:t> . </a:t>
                </a:r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9549" y="4106488"/>
                <a:ext cx="2956259" cy="1217193"/>
              </a:xfrm>
              <a:prstGeom prst="rect">
                <a:avLst/>
              </a:prstGeom>
              <a:blipFill rotWithShape="0">
                <a:blip r:embed="rId3"/>
                <a:stretch>
                  <a:fillRect l="-9278" r="-825" b="-80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74085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303" y="315884"/>
            <a:ext cx="6988233" cy="307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604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7052" y="1588001"/>
            <a:ext cx="988827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uk-UA" sz="4000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7. Домашнє завдання. </a:t>
            </a:r>
            <a:r>
              <a:rPr lang="uk-UA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повторити формули послідовного та паралельного з’єднання провідників; виконати домашню самостійну роботу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719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6770" y="1383862"/>
            <a:ext cx="11084312" cy="30162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u="sng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Епіграф уроку:</a:t>
            </a:r>
          </a:p>
          <a:p>
            <a:pPr algn="ctr"/>
            <a:r>
              <a:rPr lang="uk-UA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Не існує помилок, тільки </a:t>
            </a:r>
            <a:r>
              <a:rPr lang="uk-UA" sz="5400" b="1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уроки</a:t>
            </a:r>
            <a:r>
              <a:rPr lang="uk-UA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 Невдачі – невід'ємна частина успіху. Жертв немає – тільки учні.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5296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3202" y="5323132"/>
            <a:ext cx="34612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C00000"/>
                </a:solidFill>
                <a:latin typeface="Arial" panose="020B0604020202020204" pitchFamily="34" charset="0"/>
              </a:rPr>
              <a:t>6</a:t>
            </a:r>
            <a:r>
              <a:rPr lang="ru-RU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.      I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=I</a:t>
            </a:r>
            <a:r>
              <a:rPr lang="en-US" sz="48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₁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=I</a:t>
            </a:r>
            <a:r>
              <a:rPr lang="en-US" sz="48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₂</a:t>
            </a:r>
            <a:endParaRPr lang="ru-RU" sz="48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3202" y="3264110"/>
            <a:ext cx="42787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3.      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U=U</a:t>
            </a:r>
            <a:r>
              <a:rPr lang="en-US" sz="48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₁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+U</a:t>
            </a:r>
            <a:r>
              <a:rPr lang="en-US" sz="48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₂</a:t>
            </a:r>
            <a:endParaRPr lang="ru-RU" sz="48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73202" y="2610671"/>
            <a:ext cx="44646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dirty="0">
                <a:solidFill>
                  <a:srgbClr val="C00000"/>
                </a:solidFill>
                <a:latin typeface="Arial" panose="020B0604020202020204" pitchFamily="34" charset="0"/>
              </a:rPr>
              <a:t>2</a:t>
            </a:r>
            <a:r>
              <a:rPr lang="uk-UA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.      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R=R1+R2</a:t>
            </a:r>
            <a:endParaRPr lang="ru-RU" sz="48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3202" y="1858527"/>
            <a:ext cx="34612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dirty="0">
                <a:solidFill>
                  <a:srgbClr val="C00000"/>
                </a:solidFill>
                <a:latin typeface="Arial" panose="020B0604020202020204" pitchFamily="34" charset="0"/>
              </a:rPr>
              <a:t>1</a:t>
            </a:r>
            <a:r>
              <a:rPr lang="uk-UA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.      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I=I</a:t>
            </a:r>
            <a:r>
              <a:rPr lang="en-US" sz="48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₁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+I</a:t>
            </a:r>
            <a:r>
              <a:rPr lang="en-US" sz="48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₂</a:t>
            </a:r>
            <a:endParaRPr lang="ru-RU" sz="48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3202" y="4669693"/>
            <a:ext cx="42611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5.      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U=U</a:t>
            </a:r>
            <a:r>
              <a:rPr lang="en-US" sz="48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₁</a:t>
            </a:r>
            <a:r>
              <a:rPr lang="uk-UA" sz="48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=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U</a:t>
            </a:r>
            <a:r>
              <a:rPr lang="en-US" sz="48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₂</a:t>
            </a:r>
            <a:endParaRPr lang="ru-RU" sz="48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3202" y="4016254"/>
            <a:ext cx="58224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srgbClr val="C00000"/>
                </a:solidFill>
                <a:latin typeface="Arial" panose="020B0604020202020204" pitchFamily="34" charset="0"/>
              </a:rPr>
              <a:t>4</a:t>
            </a:r>
            <a:r>
              <a:rPr lang="ru-RU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.      1/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R=1/R</a:t>
            </a:r>
            <a:r>
              <a:rPr lang="en-US" sz="48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₁</a:t>
            </a:r>
            <a:r>
              <a:rPr lang="en-US" sz="4800" dirty="0" smtClean="0">
                <a:solidFill>
                  <a:srgbClr val="C00000"/>
                </a:solidFill>
                <a:latin typeface="Arial" panose="020B0604020202020204" pitchFamily="34" charset="0"/>
              </a:rPr>
              <a:t>+1/R</a:t>
            </a:r>
            <a:r>
              <a:rPr lang="en-US" sz="4800" dirty="0" smtClean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₂</a:t>
            </a:r>
            <a:endParaRPr lang="ru-RU" sz="48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69355" y="967147"/>
            <a:ext cx="5826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 smtClean="0">
                <a:solidFill>
                  <a:schemeClr val="accent4">
                    <a:lumMod val="50000"/>
                  </a:schemeClr>
                </a:solidFill>
              </a:rPr>
              <a:t>Відповіді на формули</a:t>
            </a:r>
            <a:endParaRPr lang="ru-RU" sz="4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49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5544" y="371334"/>
            <a:ext cx="1063255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повторити,  закріпити та поглибити</a:t>
            </a:r>
            <a:r>
              <a:rPr lang="uk-UA" sz="3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знання учнів про види з’єднання провідників; </a:t>
            </a:r>
            <a:endParaRPr lang="uk-UA" sz="36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3600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навчитися </a:t>
            </a:r>
            <a:r>
              <a:rPr lang="uk-UA" sz="3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досліджувати параметри електричних кіл при послідовному і паралельному з’єднанні споживачів; </a:t>
            </a:r>
            <a:endParaRPr lang="uk-UA" sz="36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3600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вдосконалення </a:t>
            </a:r>
            <a:r>
              <a:rPr lang="uk-UA" sz="3600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вмінь і навичок учнів</a:t>
            </a:r>
            <a:r>
              <a:rPr lang="uk-UA" sz="3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застосовувати знання закономірності послідовного та паралельного з’єднань провідників для розрахунку простих електричних кіл; </a:t>
            </a:r>
            <a:endParaRPr lang="uk-UA" sz="36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3600" i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познайомитися</a:t>
            </a:r>
            <a:r>
              <a:rPr lang="uk-UA" sz="3600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 мішаним з’єднанням провідників та прикладами його використання;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8753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65200" y="705535"/>
            <a:ext cx="108712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400" i="1" u="sng" dirty="0" smtClean="0">
                <a:solidFill>
                  <a:schemeClr val="accent2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Мішаним</a:t>
            </a:r>
            <a:r>
              <a:rPr lang="uk-UA" sz="4400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називають таке з’єднання провідників, яке є комбінацією послідовного та паралельного з’єднань. 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2719387"/>
            <a:ext cx="10871200" cy="378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894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303" y="315884"/>
            <a:ext cx="6988233" cy="307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26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559" y="466205"/>
            <a:ext cx="6651913" cy="4072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24102" y="5037514"/>
            <a:ext cx="2929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/>
              <a:t>R₁₂=R₁+R₂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348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706" y="441496"/>
            <a:ext cx="6159501" cy="3132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973360" y="4222866"/>
                <a:ext cx="5056192" cy="12375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4800" dirty="0"/>
                  <a:t>R=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₁₂·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₃</m:t>
                        </m:r>
                      </m:num>
                      <m:den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₁₂+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₃</m:t>
                        </m:r>
                      </m:den>
                    </m:f>
                  </m:oMath>
                </a14:m>
                <a:r>
                  <a:rPr lang="uk-UA" sz="4800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₂)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₃</m:t>
                        </m:r>
                      </m:num>
                      <m:den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₃</m:t>
                        </m:r>
                      </m:den>
                    </m:f>
                  </m:oMath>
                </a14:m>
                <a:endParaRPr lang="ru-RU" sz="4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3360" y="4222866"/>
                <a:ext cx="5056192" cy="1237583"/>
              </a:xfrm>
              <a:prstGeom prst="rect">
                <a:avLst/>
              </a:prstGeom>
              <a:blipFill rotWithShape="0">
                <a:blip r:embed="rId3"/>
                <a:stretch>
                  <a:fillRect l="-5549" b="-73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9387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4778" y="350750"/>
            <a:ext cx="6361199" cy="33234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49549" y="4106488"/>
                <a:ext cx="2956259" cy="12171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uk-UA" sz="4800" dirty="0"/>
                  <a:t>R₁₂=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₁·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</m:t>
                        </m:r>
                      </m:num>
                      <m:den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₁+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uk-UA" sz="4800" i="1">
                            <a:latin typeface="Cambria Math" panose="02040503050406030204" pitchFamily="18" charset="0"/>
                          </a:rPr>
                          <m:t>₂ </m:t>
                        </m:r>
                      </m:den>
                    </m:f>
                  </m:oMath>
                </a14:m>
                <a:r>
                  <a:rPr lang="uk-UA" dirty="0"/>
                  <a:t> . </a:t>
                </a:r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9549" y="4106488"/>
                <a:ext cx="2956259" cy="1217193"/>
              </a:xfrm>
              <a:prstGeom prst="rect">
                <a:avLst/>
              </a:prstGeom>
              <a:blipFill rotWithShape="0">
                <a:blip r:embed="rId3"/>
                <a:stretch>
                  <a:fillRect l="-9278" r="-825" b="-80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3316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TC104033919[[fn=Контур]]</Template>
  <TotalTime>834</TotalTime>
  <Words>191</Words>
  <Application>Microsoft Office PowerPoint</Application>
  <PresentationFormat>Широкоэкранный</PresentationFormat>
  <Paragraphs>25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Cambria</vt:lpstr>
      <vt:lpstr>Cambria Math</vt:lpstr>
      <vt:lpstr>Times New Roman</vt:lpstr>
      <vt:lpstr>Trebuchet MS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Бондарева</dc:creator>
  <cp:lastModifiedBy>Наталья Бондарева</cp:lastModifiedBy>
  <cp:revision>19</cp:revision>
  <dcterms:created xsi:type="dcterms:W3CDTF">2013-11-24T13:57:40Z</dcterms:created>
  <dcterms:modified xsi:type="dcterms:W3CDTF">2013-12-03T19:20:19Z</dcterms:modified>
</cp:coreProperties>
</file>