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305" r:id="rId2"/>
    <p:sldId id="291" r:id="rId3"/>
    <p:sldId id="293" r:id="rId4"/>
    <p:sldId id="294" r:id="rId5"/>
    <p:sldId id="295" r:id="rId6"/>
    <p:sldId id="298" r:id="rId7"/>
    <p:sldId id="302" r:id="rId8"/>
    <p:sldId id="312" r:id="rId9"/>
    <p:sldId id="304" r:id="rId10"/>
    <p:sldId id="290" r:id="rId11"/>
    <p:sldId id="306" r:id="rId12"/>
    <p:sldId id="308" r:id="rId13"/>
    <p:sldId id="309" r:id="rId14"/>
    <p:sldId id="310" r:id="rId15"/>
    <p:sldId id="313" r:id="rId16"/>
    <p:sldId id="256" r:id="rId17"/>
    <p:sldId id="257" r:id="rId18"/>
    <p:sldId id="258" r:id="rId19"/>
    <p:sldId id="259" r:id="rId20"/>
    <p:sldId id="260" r:id="rId21"/>
    <p:sldId id="261" r:id="rId22"/>
    <p:sldId id="262" r:id="rId23"/>
    <p:sldId id="263" r:id="rId24"/>
    <p:sldId id="285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  <p:sldId id="282" r:id="rId43"/>
    <p:sldId id="283" r:id="rId44"/>
    <p:sldId id="288" r:id="rId45"/>
    <p:sldId id="311" r:id="rId46"/>
    <p:sldId id="289" r:id="rId47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E4F2"/>
    <a:srgbClr val="0156FF"/>
    <a:srgbClr val="FF0000"/>
    <a:srgbClr val="D17529"/>
    <a:srgbClr val="7BA9F3"/>
    <a:srgbClr val="8A93E4"/>
    <a:srgbClr val="3366CC"/>
    <a:srgbClr val="4B87FF"/>
    <a:srgbClr val="0039AC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3C150-7A55-4683-8F50-2B1FDA844AC6}" type="datetimeFigureOut">
              <a:rPr lang="uk-UA" smtClean="0"/>
              <a:pPr/>
              <a:t>09.02.2019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25550"/>
            <a:ext cx="4408487" cy="3306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716076"/>
            <a:ext cx="5388610" cy="38586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91357-0E45-4546-8613-4E8411F7E0B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636795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91357-0E45-4546-8613-4E8411F7E0B8}" type="slidenum">
              <a:rPr lang="uk-UA" smtClean="0"/>
              <a:pPr/>
              <a:t>40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317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39F14-FBED-4D0F-AFFF-0A124CEF4B0A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BA4CB-4056-45A1-AEB7-FFE7AA90D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slide" Target="slide26.xml"/><Relationship Id="rId7" Type="http://schemas.openxmlformats.org/officeDocument/2006/relationships/slide" Target="slide34.xml"/><Relationship Id="rId12" Type="http://schemas.openxmlformats.org/officeDocument/2006/relationships/slide" Target="slide4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11" Type="http://schemas.openxmlformats.org/officeDocument/2006/relationships/slide" Target="slide42.xml"/><Relationship Id="rId5" Type="http://schemas.openxmlformats.org/officeDocument/2006/relationships/slide" Target="slide38.xml"/><Relationship Id="rId10" Type="http://schemas.openxmlformats.org/officeDocument/2006/relationships/slide" Target="slide36.xml"/><Relationship Id="rId4" Type="http://schemas.openxmlformats.org/officeDocument/2006/relationships/slide" Target="slide32.xml"/><Relationship Id="rId9" Type="http://schemas.openxmlformats.org/officeDocument/2006/relationships/slide" Target="slide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slide" Target="slide26.xml"/><Relationship Id="rId7" Type="http://schemas.openxmlformats.org/officeDocument/2006/relationships/slide" Target="slide3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11" Type="http://schemas.openxmlformats.org/officeDocument/2006/relationships/slide" Target="slide42.xml"/><Relationship Id="rId5" Type="http://schemas.openxmlformats.org/officeDocument/2006/relationships/slide" Target="slide38.xml"/><Relationship Id="rId10" Type="http://schemas.openxmlformats.org/officeDocument/2006/relationships/slide" Target="slide36.xml"/><Relationship Id="rId4" Type="http://schemas.openxmlformats.org/officeDocument/2006/relationships/slide" Target="slide32.xml"/><Relationship Id="rId9" Type="http://schemas.openxmlformats.org/officeDocument/2006/relationships/slide" Target="slide3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ollforkids.ru/uploads/posts/2013-09/1380078326_06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C:\Users\Lenovo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838404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 fontScale="90000"/>
          </a:bodyPr>
          <a:lstStyle/>
          <a:p>
            <a:r>
              <a:rPr lang="uk-UA" i="1" dirty="0" smtClean="0"/>
              <a:t>Восьме листопада</a:t>
            </a:r>
            <a:br>
              <a:rPr lang="uk-UA" i="1" dirty="0" smtClean="0"/>
            </a:br>
            <a:r>
              <a:rPr lang="uk-UA" i="1" dirty="0" smtClean="0"/>
              <a:t>Класна робота</a:t>
            </a:r>
            <a:br>
              <a:rPr lang="uk-UA" i="1" dirty="0" smtClean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 smtClean="0"/>
              <a:t>Тема: Прямокутник, квадрат </a:t>
            </a:r>
            <a:br>
              <a:rPr lang="uk-UA" i="1" dirty="0" smtClean="0"/>
            </a:br>
            <a:r>
              <a:rPr lang="uk-UA" i="1" dirty="0" smtClean="0"/>
              <a:t>та їх периметри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Сьогодні - завтра - завжди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484784"/>
            <a:ext cx="7416824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800" dirty="0" smtClean="0"/>
              <a:t>Ми сьогодні будемо вчитись</a:t>
            </a:r>
          </a:p>
          <a:p>
            <a:r>
              <a:rPr lang="uk-UA" sz="2800" dirty="0" smtClean="0"/>
              <a:t> застосувати набуті </a:t>
            </a:r>
          </a:p>
          <a:p>
            <a:r>
              <a:rPr lang="uk-UA" sz="2800" dirty="0" smtClean="0"/>
              <a:t>знання для розв’язання</a:t>
            </a:r>
          </a:p>
          <a:p>
            <a:r>
              <a:rPr lang="uk-UA" sz="2800" dirty="0" smtClean="0"/>
              <a:t> геометричних та</a:t>
            </a:r>
          </a:p>
          <a:p>
            <a:r>
              <a:rPr lang="uk-UA" sz="2800" dirty="0" smtClean="0"/>
              <a:t> прикладних задач. </a:t>
            </a:r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ru-RU" sz="2800" dirty="0"/>
          </a:p>
        </p:txBody>
      </p:sp>
      <p:pic>
        <p:nvPicPr>
          <p:cNvPr id="56322" name="Picture 2" descr="C:\Users\Lenovo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445" t="15714" r="11329"/>
          <a:stretch>
            <a:fillRect/>
          </a:stretch>
        </p:blipFill>
        <p:spPr bwMode="auto">
          <a:xfrm>
            <a:off x="4427984" y="2348880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Сьогодні - завтра - завжди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57346" name="Picture 2" descr="C:\Users\Lenovo\Desktop\2.jpg"/>
          <p:cNvPicPr>
            <a:picLocks noChangeAspect="1" noChangeArrowheads="1"/>
          </p:cNvPicPr>
          <p:nvPr/>
        </p:nvPicPr>
        <p:blipFill>
          <a:blip r:embed="rId2" cstate="print"/>
          <a:srcRect l="37921" r="11390"/>
          <a:stretch>
            <a:fillRect/>
          </a:stretch>
        </p:blipFill>
        <p:spPr bwMode="auto">
          <a:xfrm>
            <a:off x="5220072" y="1772816"/>
            <a:ext cx="3600400" cy="4896544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 flipH="1">
            <a:off x="755576" y="1124744"/>
            <a:ext cx="5472608" cy="252028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800" dirty="0" smtClean="0"/>
              <a:t>я буду уважний, </a:t>
            </a:r>
          </a:p>
          <a:p>
            <a:r>
              <a:rPr lang="uk-UA" sz="2800" dirty="0" smtClean="0"/>
              <a:t>я буду кмітливий,</a:t>
            </a:r>
          </a:p>
          <a:p>
            <a:r>
              <a:rPr lang="uk-UA" sz="2800" dirty="0" smtClean="0"/>
              <a:t> я буду об’єктивний.</a:t>
            </a:r>
          </a:p>
          <a:p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Сьогодні - завтра - завжди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635080" cy="4525963"/>
          </a:xfrm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uk-UA" dirty="0" smtClean="0"/>
              <a:t>Все, що я знаю,</a:t>
            </a:r>
          </a:p>
          <a:p>
            <a:pPr>
              <a:buNone/>
            </a:pPr>
            <a:r>
              <a:rPr lang="uk-UA" dirty="0" smtClean="0"/>
              <a:t> я вам зараз</a:t>
            </a:r>
          </a:p>
          <a:p>
            <a:pPr>
              <a:buNone/>
            </a:pPr>
            <a:r>
              <a:rPr lang="uk-UA" dirty="0" smtClean="0"/>
              <a:t> розкажу, і навіть</a:t>
            </a:r>
          </a:p>
          <a:p>
            <a:pPr>
              <a:buNone/>
            </a:pPr>
            <a:r>
              <a:rPr lang="uk-UA" dirty="0" smtClean="0"/>
              <a:t> гарно запишу.</a:t>
            </a:r>
          </a:p>
          <a:p>
            <a:endParaRPr lang="ru-RU" dirty="0"/>
          </a:p>
        </p:txBody>
      </p:sp>
      <p:pic>
        <p:nvPicPr>
          <p:cNvPr id="58370" name="Picture 2" descr="C:\Users\Lenovo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263289"/>
            <a:ext cx="5364088" cy="4594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1454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uk-UA" sz="4000" dirty="0" smtClean="0"/>
          </a:p>
          <a:p>
            <a:pPr>
              <a:buNone/>
            </a:pPr>
            <a:r>
              <a:rPr lang="uk-UA" sz="4800" dirty="0" smtClean="0"/>
              <a:t>    Для початку</a:t>
            </a:r>
          </a:p>
          <a:p>
            <a:pPr>
              <a:buNone/>
            </a:pPr>
            <a:r>
              <a:rPr lang="uk-UA" sz="4800" dirty="0" smtClean="0"/>
              <a:t>            пригадай.</a:t>
            </a:r>
            <a:endParaRPr lang="ru-RU" sz="48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4716016" y="692696"/>
            <a:ext cx="3931876" cy="5339405"/>
            <a:chOff x="4644008" y="548680"/>
            <a:chExt cx="3931876" cy="5339405"/>
          </a:xfrm>
        </p:grpSpPr>
        <p:pic>
          <p:nvPicPr>
            <p:cNvPr id="59394" name="Picture 2" descr="C:\Users\Lenovo\Desktop\4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4008" y="548680"/>
              <a:ext cx="3931876" cy="5339405"/>
            </a:xfrm>
            <a:prstGeom prst="rect">
              <a:avLst/>
            </a:prstGeom>
            <a:noFill/>
          </p:spPr>
        </p:pic>
        <p:grpSp>
          <p:nvGrpSpPr>
            <p:cNvPr id="7" name="Группа 6"/>
            <p:cNvGrpSpPr/>
            <p:nvPr/>
          </p:nvGrpSpPr>
          <p:grpSpPr>
            <a:xfrm>
              <a:off x="5580112" y="2204864"/>
              <a:ext cx="576064" cy="576064"/>
              <a:chOff x="5580112" y="2204864"/>
              <a:chExt cx="576064" cy="576064"/>
            </a:xfrm>
          </p:grpSpPr>
          <p:sp>
            <p:nvSpPr>
              <p:cNvPr id="5" name="Овал 4"/>
              <p:cNvSpPr/>
              <p:nvPr/>
            </p:nvSpPr>
            <p:spPr>
              <a:xfrm>
                <a:off x="5580112" y="2204864"/>
                <a:ext cx="576064" cy="57606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 rot="2765029" flipV="1">
                <a:off x="5587288" y="2461008"/>
                <a:ext cx="530684" cy="45719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 txBox="1">
            <a:spLocks/>
          </p:cNvSpPr>
          <p:nvPr/>
        </p:nvSpPr>
        <p:spPr>
          <a:xfrm>
            <a:off x="467544" y="548680"/>
            <a:ext cx="8229600" cy="51454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4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uk-UA" sz="4800" b="1" dirty="0" smtClean="0"/>
              <a:t>Розгадай </a:t>
            </a:r>
            <a:endParaRPr lang="uk-UA" sz="4800" b="1" dirty="0" smtClean="0"/>
          </a:p>
          <a:p>
            <a:pPr marL="342900" lvl="0" indent="-342900">
              <a:spcBef>
                <a:spcPct val="20000"/>
              </a:spcBef>
            </a:pPr>
            <a:r>
              <a:rPr lang="uk-UA" sz="4800" b="1" dirty="0" smtClean="0"/>
              <a:t>    магічне </a:t>
            </a:r>
          </a:p>
          <a:p>
            <a:pPr marL="342900" lvl="0" indent="-342900">
              <a:spcBef>
                <a:spcPct val="20000"/>
              </a:spcBef>
            </a:pPr>
            <a:r>
              <a:rPr lang="uk-UA" sz="4800" b="1" dirty="0" smtClean="0"/>
              <a:t>        слово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5344" y="404664"/>
            <a:ext cx="499583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uk-UA" dirty="0"/>
              <a:t>1</a:t>
            </a:r>
            <a:r>
              <a:rPr lang="uk-UA" dirty="0" smtClean="0"/>
              <a:t>. Вкажіть </a:t>
            </a:r>
            <a:r>
              <a:rPr lang="uk-UA" dirty="0"/>
              <a:t>сусідні сторони прямокутника АВС</a:t>
            </a:r>
            <a:r>
              <a:rPr lang="en-US" dirty="0"/>
              <a:t>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6400800" cy="4104456"/>
          </a:xfrm>
        </p:spPr>
        <p:txBody>
          <a:bodyPr>
            <a:noAutofit/>
          </a:bodyPr>
          <a:lstStyle/>
          <a:p>
            <a:pPr algn="l"/>
            <a:r>
              <a:rPr lang="uk-UA" sz="2400" dirty="0">
                <a:solidFill>
                  <a:schemeClr val="tx1"/>
                </a:solidFill>
              </a:rPr>
              <a:t>                                   </a:t>
            </a:r>
            <a:r>
              <a:rPr lang="en-US" sz="2400" dirty="0">
                <a:solidFill>
                  <a:schemeClr val="tx1"/>
                </a:solidFill>
              </a:rPr>
              <a:t> A          </a:t>
            </a:r>
            <a:r>
              <a:rPr lang="uk-UA" sz="2400" dirty="0">
                <a:solidFill>
                  <a:schemeClr val="tx1"/>
                </a:solidFill>
              </a:rPr>
              <a:t>      </a:t>
            </a:r>
            <a:r>
              <a:rPr lang="en-US" sz="2400" dirty="0">
                <a:solidFill>
                  <a:schemeClr val="tx1"/>
                </a:solidFill>
              </a:rPr>
              <a:t>     </a:t>
            </a:r>
            <a:r>
              <a:rPr lang="uk-UA" sz="2400" dirty="0">
                <a:solidFill>
                  <a:schemeClr val="tx1"/>
                </a:solidFill>
              </a:rPr>
              <a:t>        </a:t>
            </a:r>
            <a:r>
              <a:rPr lang="en-US" sz="2400" dirty="0">
                <a:solidFill>
                  <a:schemeClr val="tx1"/>
                </a:solidFill>
              </a:rPr>
              <a:t>          D   </a:t>
            </a:r>
            <a:r>
              <a:rPr lang="uk-UA" sz="2400" dirty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uk-UA" sz="2400" dirty="0"/>
              <a:t>                                                                                         </a:t>
            </a:r>
            <a:r>
              <a:rPr lang="en-US" sz="2800" b="1" dirty="0">
                <a:solidFill>
                  <a:schemeClr val="tx1"/>
                </a:solidFill>
              </a:rPr>
              <a:t>1</a:t>
            </a:r>
            <a:r>
              <a:rPr lang="uk-UA" sz="2800" b="1" dirty="0">
                <a:solidFill>
                  <a:schemeClr val="tx1"/>
                </a:solidFill>
              </a:rPr>
              <a:t>.  АВ  і  ВА</a:t>
            </a:r>
          </a:p>
          <a:p>
            <a:pPr marL="457200" indent="-457200" algn="l"/>
            <a:r>
              <a:rPr lang="uk-UA" sz="2800" b="1" dirty="0">
                <a:solidFill>
                  <a:schemeClr val="tx1"/>
                </a:solidFill>
              </a:rPr>
              <a:t>2.   СВ  і  СА</a:t>
            </a:r>
          </a:p>
          <a:p>
            <a:pPr marL="457200" indent="-457200" algn="l"/>
            <a:r>
              <a:rPr lang="uk-UA" sz="2800" b="1" dirty="0">
                <a:solidFill>
                  <a:schemeClr val="tx1"/>
                </a:solidFill>
              </a:rPr>
              <a:t>3.   </a:t>
            </a:r>
            <a:r>
              <a:rPr lang="en-US" sz="2800" b="1" dirty="0">
                <a:solidFill>
                  <a:schemeClr val="tx1"/>
                </a:solidFill>
              </a:rPr>
              <a:t>D</a:t>
            </a:r>
            <a:r>
              <a:rPr lang="uk-UA" sz="2800" b="1" dirty="0">
                <a:solidFill>
                  <a:schemeClr val="tx1"/>
                </a:solidFill>
              </a:rPr>
              <a:t>С  і  ВС          В                              С                                                                                      </a:t>
            </a:r>
          </a:p>
          <a:p>
            <a:pPr algn="l"/>
            <a:r>
              <a:rPr lang="uk-UA" sz="2800" b="1" dirty="0">
                <a:solidFill>
                  <a:schemeClr val="tx1"/>
                </a:solidFill>
              </a:rPr>
              <a:t>4.   </a:t>
            </a:r>
            <a:r>
              <a:rPr lang="en-US" sz="2800" b="1" dirty="0">
                <a:solidFill>
                  <a:schemeClr val="tx1"/>
                </a:solidFill>
              </a:rPr>
              <a:t>D</a:t>
            </a:r>
            <a:r>
              <a:rPr lang="uk-UA" sz="2800" b="1" dirty="0">
                <a:solidFill>
                  <a:schemeClr val="tx1"/>
                </a:solidFill>
              </a:rPr>
              <a:t>А  і  ВС                                                                                     </a:t>
            </a:r>
          </a:p>
          <a:p>
            <a:pPr marL="457200" indent="-457200" algn="l">
              <a:buAutoNum type="arabicPeriod" startAt="5"/>
            </a:pPr>
            <a:r>
              <a:rPr lang="uk-UA" sz="2800" b="1" dirty="0">
                <a:solidFill>
                  <a:schemeClr val="tx1"/>
                </a:solidFill>
              </a:rPr>
              <a:t>АС </a:t>
            </a:r>
            <a:r>
              <a:rPr lang="uk-UA" sz="2800" b="1" dirty="0" smtClean="0">
                <a:solidFill>
                  <a:schemeClr val="tx1"/>
                </a:solidFill>
              </a:rPr>
              <a:t> і  ВС</a:t>
            </a:r>
          </a:p>
          <a:p>
            <a:pPr marL="457200" indent="-457200" algn="l"/>
            <a:endParaRPr lang="uk-UA" sz="2800" b="1" dirty="0" smtClean="0">
              <a:solidFill>
                <a:schemeClr val="tx1"/>
              </a:solidFill>
            </a:endParaRPr>
          </a:p>
          <a:p>
            <a:pPr algn="l"/>
            <a:r>
              <a:rPr lang="uk-UA" sz="2400" b="1" dirty="0" smtClean="0"/>
              <a:t>                         </a:t>
            </a:r>
            <a:r>
              <a:rPr lang="uk-UA" sz="2400" dirty="0" smtClean="0"/>
              <a:t>                              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2492896"/>
            <a:ext cx="2520280" cy="13681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dirty="0"/>
              <a:t> </a:t>
            </a:r>
            <a:endParaRPr lang="ru-RU" dirty="0"/>
          </a:p>
        </p:txBody>
      </p:sp>
      <p:sp>
        <p:nvSpPr>
          <p:cNvPr id="18434" name="AutoShape 2" descr="ÐÐ°ÑÑÐ¸Ð½ÐºÐ¸ Ð¿Ð¾ Ð·Ð°Ð¿ÑÐ¾ÑÑ Ð°Ð½Ð¸Ð¼Ð°ÑÐ¸Ñ Ð´Ð¾ Ð¿ÑÐµÐ·ÐµÐ½ÑÐ°ÑÑÑ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ÐÐ°ÑÑÐ¸Ð½ÐºÐ¸ Ð¿Ð¾ Ð·Ð°Ð¿ÑÐ¾ÑÑ Ð°Ð½Ð¸Ð¼Ð°ÑÐ¸Ñ Ð´Ð¾ Ð¿ÑÐµÐ·ÐµÐ½ÑÐ°ÑÑÑ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ÐÐ°ÑÑÐ¸Ð½ÐºÐ¸ Ð¿Ð¾ Ð·Ð°Ð¿ÑÐ¾ÑÑ Ð°Ð½Ð¸Ð¼Ð°ÑÐ¸Ñ Ð´Ð¾ Ð¿ÑÐµÐ·ÐµÐ½ÑÐ°ÑÑÑ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ÐÐ°ÑÑÐ¸Ð½ÐºÐ¸ Ð¿Ð¾ Ð·Ð°Ð¿ÑÐ¾ÑÑ Ð°Ð½Ð¸Ð¼Ð°ÑÐ¸Ñ Ð´Ð¾ Ð¿ÑÐµÐ·ÐµÐ½ÑÐ°ÑÑÑ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ÐÐ°ÑÑÐ¸Ð½ÐºÐ¸ Ð¿Ð¾ Ð·Ð°Ð¿ÑÐ¾ÑÑ Ð°Ð½Ð¸Ð¼Ð°ÑÐ¸Ñ Ð´Ð¾ Ð¿ÑÐµÐ·ÐµÐ½ÑÐ°ÑÑÑ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4" name="Picture 12" descr="https://s57.radikal.ru/i157/1208/a9/19cb979263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4884" y="4409728"/>
            <a:ext cx="347911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</a:t>
            </a:r>
            <a:r>
              <a:rPr lang="uk-UA" dirty="0"/>
              <a:t> Обчисліть периметр прямокутника   КНРА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dirty="0"/>
              <a:t>             К         23 см    Н</a:t>
            </a:r>
          </a:p>
          <a:p>
            <a:endParaRPr lang="uk-UA" dirty="0"/>
          </a:p>
          <a:p>
            <a:endParaRPr lang="uk-UA" dirty="0"/>
          </a:p>
          <a:p>
            <a:pPr>
              <a:buNone/>
            </a:pPr>
            <a:r>
              <a:rPr lang="uk-UA" dirty="0"/>
              <a:t>      33см</a:t>
            </a:r>
          </a:p>
          <a:p>
            <a:endParaRPr lang="uk-UA" dirty="0"/>
          </a:p>
          <a:p>
            <a:endParaRPr lang="uk-UA" dirty="0"/>
          </a:p>
          <a:p>
            <a:pPr>
              <a:buNone/>
            </a:pPr>
            <a:r>
              <a:rPr lang="uk-UA" dirty="0"/>
              <a:t>            А                          Р</a:t>
            </a:r>
          </a:p>
          <a:p>
            <a:endParaRPr lang="uk-UA" dirty="0"/>
          </a:p>
          <a:p>
            <a:endParaRPr lang="uk-UA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dirty="0"/>
              <a:t>56 см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1м 2см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45см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29см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32см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67 </a:t>
            </a:r>
            <a:r>
              <a:rPr lang="uk-UA" dirty="0"/>
              <a:t>см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1м 12см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2060848"/>
            <a:ext cx="1872208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dirty="0"/>
              <a:t>Гострокутний рівнобедрений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Тупокутний різносторонній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Прямокутній різносторонній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Тупокутний рівнобедрений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Прямокутний рівнобедрений</a:t>
            </a:r>
            <a:endParaRPr lang="ru-RU" dirty="0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755576" y="2060848"/>
            <a:ext cx="3312368" cy="3096344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941168"/>
            <a:ext cx="216024" cy="21602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 flipV="1">
            <a:off x="611560" y="3212976"/>
            <a:ext cx="288032" cy="3600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23728" y="5013176"/>
            <a:ext cx="216024" cy="28803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3. Цей трикутник…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 4.Обчисліть периметр   АВС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                        Н</a:t>
            </a:r>
            <a:endParaRPr lang="uk-UA" dirty="0"/>
          </a:p>
          <a:p>
            <a:pPr>
              <a:buNone/>
            </a:pPr>
            <a:r>
              <a:rPr lang="uk-UA" dirty="0"/>
              <a:t>                     3                5</a:t>
            </a:r>
          </a:p>
          <a:p>
            <a:pPr>
              <a:buNone/>
            </a:pPr>
            <a:r>
              <a:rPr lang="uk-UA" dirty="0"/>
              <a:t>А               К                         Р</a:t>
            </a:r>
          </a:p>
          <a:p>
            <a:pPr>
              <a:buNone/>
            </a:pPr>
            <a:r>
              <a:rPr lang="uk-UA" dirty="0"/>
              <a:t>                              6</a:t>
            </a:r>
          </a:p>
          <a:p>
            <a:pPr>
              <a:buNone/>
            </a:pPr>
            <a:r>
              <a:rPr lang="uk-UA" dirty="0"/>
              <a:t>   </a:t>
            </a:r>
            <a:r>
              <a:rPr lang="uk-UA" dirty="0" smtClean="0"/>
              <a:t>  10</a:t>
            </a:r>
            <a:endParaRPr lang="uk-UA" dirty="0"/>
          </a:p>
          <a:p>
            <a:pPr>
              <a:buNone/>
            </a:pPr>
            <a:r>
              <a:rPr lang="uk-UA" dirty="0"/>
              <a:t>                               </a:t>
            </a:r>
            <a:r>
              <a:rPr lang="uk-UA" dirty="0" smtClean="0"/>
              <a:t>13</a:t>
            </a:r>
            <a:endParaRPr lang="uk-UA" dirty="0"/>
          </a:p>
          <a:p>
            <a:pPr>
              <a:buNone/>
            </a:pPr>
            <a:r>
              <a:rPr lang="uk-UA" dirty="0"/>
              <a:t>             </a:t>
            </a:r>
          </a:p>
          <a:p>
            <a:pPr>
              <a:buNone/>
            </a:pPr>
            <a:r>
              <a:rPr lang="uk-UA" dirty="0"/>
              <a:t>                  В          </a:t>
            </a:r>
            <a:r>
              <a:rPr lang="uk-UA" dirty="0" smtClean="0"/>
              <a:t>7                </a:t>
            </a:r>
            <a:r>
              <a:rPr lang="uk-UA" dirty="0"/>
              <a:t>С</a:t>
            </a:r>
          </a:p>
          <a:p>
            <a:pPr>
              <a:buNone/>
            </a:pPr>
            <a:r>
              <a:rPr lang="uk-UA" dirty="0"/>
              <a:t>                             </a:t>
            </a:r>
          </a:p>
          <a:p>
            <a:pPr>
              <a:buNone/>
            </a:pPr>
            <a:r>
              <a:rPr lang="uk-UA" dirty="0"/>
              <a:t>        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988840"/>
            <a:ext cx="1435968" cy="276490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3500" dirty="0"/>
              <a:t>14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500" dirty="0"/>
              <a:t>42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500" dirty="0"/>
              <a:t>31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500" dirty="0"/>
              <a:t>30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500" dirty="0"/>
              <a:t>41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732240" y="836712"/>
            <a:ext cx="144016" cy="14401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-972616" y="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Группа 19"/>
          <p:cNvGrpSpPr/>
          <p:nvPr/>
        </p:nvGrpSpPr>
        <p:grpSpPr>
          <a:xfrm>
            <a:off x="827584" y="2852936"/>
            <a:ext cx="3456384" cy="2160240"/>
            <a:chOff x="611560" y="2780928"/>
            <a:chExt cx="3456384" cy="216024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611560" y="2780928"/>
              <a:ext cx="1512168" cy="216024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123728" y="4941168"/>
              <a:ext cx="194421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11560" y="2780928"/>
              <a:ext cx="3456384" cy="216024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6" name="Равнобедренный треугольник 15"/>
          <p:cNvSpPr/>
          <p:nvPr/>
        </p:nvSpPr>
        <p:spPr>
          <a:xfrm>
            <a:off x="1979712" y="1772816"/>
            <a:ext cx="1944216" cy="1080120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ÐÐ°ÑÑÐ¸Ð½ÐºÐ¸ Ð¿Ð¾ Ð·Ð°Ð¿ÑÐ¾ÑÑ Ð°Ð½Ð¸Ð¼Ð°ÑÐ¸Ñ Ð´Ð¾ Ð¿ÑÐµÐ·ÐµÐ½ÑÐ°ÑÑÑ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077072"/>
            <a:ext cx="3419872" cy="2453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/>
            <a:r>
              <a:rPr lang="uk-UA" dirty="0" smtClean="0"/>
              <a:t>№365</a:t>
            </a:r>
            <a:r>
              <a:rPr lang="en-US" dirty="0" smtClean="0"/>
              <a:t> (</a:t>
            </a:r>
            <a:r>
              <a:rPr lang="uk-UA" dirty="0" smtClean="0"/>
              <a:t>Перевірте. Я правильно зробила?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8"/>
            <a:ext cx="2088232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79712" y="1988840"/>
            <a:ext cx="51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2708920"/>
            <a:ext cx="51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79912" y="1844824"/>
            <a:ext cx="53640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r>
              <a:rPr lang="uk-UA" sz="3200" dirty="0" smtClean="0"/>
              <a:t>Р=2(а+</a:t>
            </a:r>
            <a:r>
              <a:rPr lang="en-US" sz="3200" dirty="0" err="1" smtClean="0"/>
              <a:t>b+c</a:t>
            </a:r>
            <a:r>
              <a:rPr lang="en-US" sz="3200" dirty="0" smtClean="0"/>
              <a:t>)     P=2(42+23+43)=2∙108=216</a:t>
            </a:r>
            <a:r>
              <a:rPr lang="uk-UA" sz="3200" dirty="0" smtClean="0"/>
              <a:t>(см)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051720" y="3501008"/>
            <a:ext cx="51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5. Вкажіть вид </a:t>
            </a:r>
            <a:r>
              <a:rPr lang="uk-UA" dirty="0">
                <a:latin typeface="Cambria Math"/>
                <a:ea typeface="Cambria Math"/>
              </a:rPr>
              <a:t>∠ </a:t>
            </a:r>
            <a:r>
              <a:rPr lang="uk-UA" dirty="0" err="1">
                <a:latin typeface="Cambria Math"/>
                <a:ea typeface="Cambria Math"/>
              </a:rPr>
              <a:t>КОА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 dirty="0"/>
          </a:p>
          <a:p>
            <a:pPr>
              <a:buNone/>
            </a:pPr>
            <a:r>
              <a:rPr lang="uk-UA" dirty="0"/>
              <a:t>            К</a:t>
            </a:r>
          </a:p>
          <a:p>
            <a:endParaRPr lang="uk-UA" dirty="0"/>
          </a:p>
          <a:p>
            <a:pPr>
              <a:buNone/>
            </a:pPr>
            <a:r>
              <a:rPr lang="uk-UA" dirty="0"/>
              <a:t>     А                      145</a:t>
            </a:r>
            <a:r>
              <a:rPr lang="uk-UA" dirty="0">
                <a:latin typeface="Calibri"/>
              </a:rPr>
              <a:t>⁰     Е</a:t>
            </a:r>
          </a:p>
          <a:p>
            <a:pPr>
              <a:buNone/>
            </a:pPr>
            <a:r>
              <a:rPr lang="uk-UA" dirty="0">
                <a:latin typeface="Calibri"/>
              </a:rPr>
              <a:t>                        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dirty="0"/>
              <a:t>Гострий</a:t>
            </a:r>
          </a:p>
          <a:p>
            <a:pPr marL="514350" indent="-514350">
              <a:buAutoNum type="arabicPeriod"/>
            </a:pPr>
            <a:r>
              <a:rPr lang="uk-UA" dirty="0"/>
              <a:t>Прямий</a:t>
            </a:r>
          </a:p>
          <a:p>
            <a:pPr marL="514350" indent="-514350">
              <a:buAutoNum type="arabicPeriod"/>
            </a:pPr>
            <a:r>
              <a:rPr lang="uk-UA" dirty="0"/>
              <a:t>Тупий</a:t>
            </a:r>
          </a:p>
          <a:p>
            <a:pPr marL="514350" indent="-514350">
              <a:buAutoNum type="arabicPeriod"/>
            </a:pPr>
            <a:r>
              <a:rPr lang="uk-UA" dirty="0"/>
              <a:t>Розгорнутий</a:t>
            </a:r>
          </a:p>
          <a:p>
            <a:pPr marL="514350" indent="-514350">
              <a:buNone/>
            </a:pPr>
            <a:r>
              <a:rPr lang="uk-UA" dirty="0"/>
              <a:t>5. Визначити неможливо</a:t>
            </a:r>
          </a:p>
          <a:p>
            <a:pPr marL="514350" indent="-514350">
              <a:buNone/>
            </a:pPr>
            <a:r>
              <a:rPr lang="uk-UA" dirty="0"/>
              <a:t> </a:t>
            </a:r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800100" y="3586163"/>
            <a:ext cx="3762375" cy="28575"/>
          </a:xfrm>
          <a:custGeom>
            <a:avLst/>
            <a:gdLst>
              <a:gd name="connsiteX0" fmla="*/ 0 w 3762375"/>
              <a:gd name="connsiteY0" fmla="*/ 0 h 28575"/>
              <a:gd name="connsiteX1" fmla="*/ 3157538 w 3762375"/>
              <a:gd name="connsiteY1" fmla="*/ 14287 h 28575"/>
              <a:gd name="connsiteX2" fmla="*/ 3629025 w 376237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2375" h="28575">
                <a:moveTo>
                  <a:pt x="0" y="0"/>
                </a:moveTo>
                <a:lnTo>
                  <a:pt x="3157538" y="14287"/>
                </a:lnTo>
                <a:cubicBezTo>
                  <a:pt x="3762375" y="19049"/>
                  <a:pt x="3695700" y="23812"/>
                  <a:pt x="3629025" y="28575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1403648" y="2564904"/>
            <a:ext cx="1224136" cy="100811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Дуга 7"/>
          <p:cNvSpPr/>
          <p:nvPr/>
        </p:nvSpPr>
        <p:spPr>
          <a:xfrm>
            <a:off x="1979712" y="3429000"/>
            <a:ext cx="936104" cy="28803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ÐÐ°ÑÑÐ¸Ð½ÐºÐ¸ Ð¿Ð¾ Ð·Ð°Ð¿ÑÐ¾ÑÑ Ð°Ð½Ð¸Ð¼Ð°ÑÐ¸Ñ Ð´Ð¾ Ð¿ÑÐµÐ·ÐµÐ½ÑÐ°ÑÑÑ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77072"/>
            <a:ext cx="2736304" cy="2526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6.  </a:t>
            </a:r>
            <a:r>
              <a:rPr lang="uk-UA" dirty="0" err="1"/>
              <a:t>КР</a:t>
            </a:r>
            <a:r>
              <a:rPr lang="uk-UA" dirty="0"/>
              <a:t> - це…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199"/>
            <a:ext cx="3610744" cy="3845025"/>
          </a:xfrm>
        </p:spPr>
        <p:txBody>
          <a:bodyPr/>
          <a:lstStyle/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dirty="0"/>
              <a:t>                 А</a:t>
            </a:r>
          </a:p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dirty="0"/>
              <a:t>                                   Р</a:t>
            </a:r>
          </a:p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dirty="0"/>
              <a:t>  К                                   Т</a:t>
            </a:r>
          </a:p>
          <a:p>
            <a:pPr>
              <a:buNone/>
            </a:pPr>
            <a:r>
              <a:rPr lang="uk-UA" dirty="0"/>
              <a:t>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/>
              <a:t>Сторона </a:t>
            </a:r>
            <a:r>
              <a:rPr lang="uk-UA" dirty="0" smtClean="0">
                <a:latin typeface="Cambria Math"/>
                <a:ea typeface="Cambria Math"/>
              </a:rPr>
              <a:t>∠АКТ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Периметр </a:t>
            </a:r>
            <a:r>
              <a:rPr lang="uk-UA" dirty="0" smtClean="0">
                <a:latin typeface="Cambria Math"/>
                <a:ea typeface="Cambria Math"/>
              </a:rPr>
              <a:t>∠АКТ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Величина  </a:t>
            </a:r>
            <a:r>
              <a:rPr lang="uk-UA" dirty="0" smtClean="0">
                <a:latin typeface="Cambria Math"/>
                <a:ea typeface="Cambria Math"/>
              </a:rPr>
              <a:t>∠АКТ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Вид </a:t>
            </a:r>
            <a:r>
              <a:rPr lang="uk-UA" dirty="0" smtClean="0">
                <a:latin typeface="Cambria Math"/>
                <a:ea typeface="Cambria Math"/>
              </a:rPr>
              <a:t>∠АКТ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r>
              <a:rPr lang="uk-UA" dirty="0"/>
              <a:t>Бісектриса </a:t>
            </a:r>
            <a:r>
              <a:rPr lang="uk-UA" dirty="0" smtClean="0">
                <a:latin typeface="Cambria Math"/>
                <a:ea typeface="Cambria Math"/>
              </a:rPr>
              <a:t>∠АКТ</a:t>
            </a:r>
            <a:endParaRPr lang="uk-UA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971600" y="4509120"/>
            <a:ext cx="26642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" name="Групувати 4">
            <a:extLst>
              <a:ext uri="{FF2B5EF4-FFF2-40B4-BE49-F238E27FC236}">
                <a16:creationId xmlns="" xmlns:a16="http://schemas.microsoft.com/office/drawing/2014/main" id="{0801135A-D168-48CB-AAEA-2765AAC6755D}"/>
              </a:ext>
            </a:extLst>
          </p:cNvPr>
          <p:cNvGrpSpPr/>
          <p:nvPr/>
        </p:nvGrpSpPr>
        <p:grpSpPr>
          <a:xfrm>
            <a:off x="971600" y="2492896"/>
            <a:ext cx="2376264" cy="2016224"/>
            <a:chOff x="971600" y="2492896"/>
            <a:chExt cx="2376264" cy="2016224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971600" y="3284984"/>
              <a:ext cx="2376264" cy="122413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971600" y="2492896"/>
              <a:ext cx="1368152" cy="201622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Дуга 25"/>
            <p:cNvSpPr/>
            <p:nvPr/>
          </p:nvSpPr>
          <p:spPr>
            <a:xfrm>
              <a:off x="1187624" y="3645024"/>
              <a:ext cx="648072" cy="864096"/>
            </a:xfrm>
            <a:prstGeom prst="arc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Дуга 26"/>
          <p:cNvSpPr/>
          <p:nvPr/>
        </p:nvSpPr>
        <p:spPr>
          <a:xfrm>
            <a:off x="1403648" y="4149080"/>
            <a:ext cx="504056" cy="792088"/>
          </a:xfrm>
          <a:prstGeom prst="arc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ÐÐ°ÑÑÐ¸Ð½ÐºÐ¸ Ð¿Ð¾ Ð·Ð°Ð¿ÑÐ¾ÑÑ Ð°Ð½Ð¸Ð¼Ð°ÑÐ¸Ñ Ð´Ð¾ Ð¿ÑÐµÐ·ÐµÐ½ÑÐ°ÑÑÑ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6910" y="4221088"/>
            <a:ext cx="2819052" cy="235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872208"/>
          </a:xfrm>
        </p:spPr>
        <p:txBody>
          <a:bodyPr>
            <a:noAutofit/>
          </a:bodyPr>
          <a:lstStyle/>
          <a:p>
            <a:r>
              <a:rPr lang="uk-UA" dirty="0"/>
              <a:t>7. </a:t>
            </a:r>
            <a:r>
              <a:rPr lang="uk-UA" dirty="0" smtClean="0"/>
              <a:t>  Периметр </a:t>
            </a:r>
            <a:r>
              <a:rPr lang="uk-UA" dirty="0"/>
              <a:t>прямокутника 34м, одна із сторін 12 м.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Знайдіть </a:t>
            </a:r>
            <a:r>
              <a:rPr lang="uk-UA" dirty="0"/>
              <a:t>інші сторони.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708920"/>
            <a:ext cx="5770984" cy="341724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3600" b="1" dirty="0">
                <a:solidFill>
                  <a:srgbClr val="7030A0"/>
                </a:solidFill>
              </a:rPr>
              <a:t>13см, 12см, 11см.</a:t>
            </a:r>
          </a:p>
          <a:p>
            <a:pPr marL="514350" indent="-514350">
              <a:buFont typeface="+mj-lt"/>
              <a:buAutoNum type="arabicPeriod"/>
            </a:pPr>
            <a:endParaRPr lang="uk-UA" sz="3600" b="1" dirty="0"/>
          </a:p>
          <a:p>
            <a:pPr marL="514350" indent="-514350">
              <a:buNone/>
            </a:pPr>
            <a:r>
              <a:rPr lang="uk-UA" sz="3600" b="1" dirty="0">
                <a:solidFill>
                  <a:srgbClr val="00B0F0"/>
                </a:solidFill>
              </a:rPr>
              <a:t>3. 12см, 5см, 12см.</a:t>
            </a:r>
          </a:p>
          <a:p>
            <a:pPr marL="514350" indent="-514350">
              <a:buNone/>
            </a:pPr>
            <a:endParaRPr lang="uk-UA" sz="3600" b="1" dirty="0"/>
          </a:p>
          <a:p>
            <a:pPr marL="514350" indent="-514350">
              <a:buNone/>
            </a:pPr>
            <a:r>
              <a:rPr lang="uk-UA" sz="3600" b="1" dirty="0">
                <a:solidFill>
                  <a:srgbClr val="FF0066"/>
                </a:solidFill>
              </a:rPr>
              <a:t>5.  12см, 34см, 12см.</a:t>
            </a:r>
            <a:endParaRPr lang="ru-RU" sz="3600" b="1" dirty="0">
              <a:solidFill>
                <a:srgbClr val="FF0066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2708920"/>
            <a:ext cx="4186808" cy="3417243"/>
          </a:xfrm>
        </p:spPr>
        <p:txBody>
          <a:bodyPr/>
          <a:lstStyle/>
          <a:p>
            <a:endParaRPr lang="uk-UA" dirty="0"/>
          </a:p>
          <a:p>
            <a:pPr>
              <a:buNone/>
            </a:pPr>
            <a:r>
              <a:rPr lang="uk-UA" sz="3600" b="1" dirty="0">
                <a:solidFill>
                  <a:srgbClr val="FF0000"/>
                </a:solidFill>
              </a:rPr>
              <a:t>2. </a:t>
            </a:r>
            <a:r>
              <a:rPr lang="uk-UA" sz="3600" b="1" dirty="0" smtClean="0">
                <a:solidFill>
                  <a:srgbClr val="FF0000"/>
                </a:solidFill>
              </a:rPr>
              <a:t>5см</a:t>
            </a:r>
            <a:r>
              <a:rPr lang="uk-UA" sz="3600" b="1" dirty="0">
                <a:solidFill>
                  <a:srgbClr val="FF0000"/>
                </a:solidFill>
              </a:rPr>
              <a:t>, 12см, </a:t>
            </a:r>
            <a:r>
              <a:rPr lang="uk-UA" sz="3600" b="1" dirty="0" smtClean="0">
                <a:solidFill>
                  <a:srgbClr val="FF0000"/>
                </a:solidFill>
              </a:rPr>
              <a:t>5см</a:t>
            </a:r>
            <a:r>
              <a:rPr lang="uk-UA" sz="3600" b="1" dirty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uk-UA" sz="3600" b="1" dirty="0"/>
          </a:p>
          <a:p>
            <a:pPr>
              <a:buNone/>
            </a:pPr>
            <a:r>
              <a:rPr lang="uk-UA" sz="3600" b="1" dirty="0">
                <a:solidFill>
                  <a:srgbClr val="00B050"/>
                </a:solidFill>
              </a:rPr>
              <a:t>4. </a:t>
            </a:r>
            <a:r>
              <a:rPr lang="uk-UA" sz="3600" b="1" dirty="0" smtClean="0">
                <a:solidFill>
                  <a:srgbClr val="00B050"/>
                </a:solidFill>
              </a:rPr>
              <a:t>65см</a:t>
            </a:r>
            <a:r>
              <a:rPr lang="uk-UA" sz="3600" b="1" dirty="0">
                <a:solidFill>
                  <a:srgbClr val="00B050"/>
                </a:solidFill>
              </a:rPr>
              <a:t>, 12см, </a:t>
            </a:r>
            <a:r>
              <a:rPr lang="uk-UA" sz="3600" b="1" dirty="0" smtClean="0">
                <a:solidFill>
                  <a:srgbClr val="00B050"/>
                </a:solidFill>
              </a:rPr>
              <a:t>65см</a:t>
            </a:r>
            <a:r>
              <a:rPr lang="uk-UA" sz="3600" b="1" dirty="0">
                <a:solidFill>
                  <a:srgbClr val="00B050"/>
                </a:solidFill>
              </a:rPr>
              <a:t>.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/>
              <a:t>Розгадай магічне слово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522512" cy="4525963"/>
          </a:xfrm>
        </p:spPr>
        <p:txBody>
          <a:bodyPr>
            <a:normAutofit/>
          </a:bodyPr>
          <a:lstStyle/>
          <a:p>
            <a:r>
              <a:rPr lang="uk-UA" sz="3600" b="1" dirty="0"/>
              <a:t>1-р</a:t>
            </a:r>
          </a:p>
          <a:p>
            <a:r>
              <a:rPr lang="uk-UA" sz="3600" b="1" dirty="0"/>
              <a:t>2 -т</a:t>
            </a:r>
          </a:p>
          <a:p>
            <a:r>
              <a:rPr lang="uk-UA" sz="3600" b="1" dirty="0"/>
              <a:t>3-к</a:t>
            </a:r>
          </a:p>
          <a:p>
            <a:r>
              <a:rPr lang="uk-UA" sz="3600" b="1" dirty="0"/>
              <a:t>4 -д</a:t>
            </a:r>
          </a:p>
          <a:p>
            <a:r>
              <a:rPr lang="uk-UA" sz="3600" b="1" dirty="0"/>
              <a:t>5-а</a:t>
            </a:r>
          </a:p>
          <a:p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68144" y="1340768"/>
            <a:ext cx="2674640" cy="4525963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/>
              <a:t>6-с</a:t>
            </a:r>
          </a:p>
          <a:p>
            <a:pPr algn="ctr"/>
            <a:r>
              <a:rPr lang="uk-UA" sz="4000" b="1" dirty="0"/>
              <a:t>7-в</a:t>
            </a:r>
          </a:p>
          <a:p>
            <a:pPr algn="ctr"/>
            <a:r>
              <a:rPr lang="uk-UA" sz="4000" b="1" dirty="0"/>
              <a:t>8-щ</a:t>
            </a:r>
          </a:p>
          <a:p>
            <a:pPr algn="ctr"/>
            <a:r>
              <a:rPr lang="uk-UA" sz="4000" b="1" dirty="0" smtClean="0"/>
              <a:t>9-п</a:t>
            </a:r>
            <a:endParaRPr lang="uk-UA" sz="4000" b="1" dirty="0"/>
          </a:p>
          <a:p>
            <a:pPr algn="ctr"/>
            <a:r>
              <a:rPr lang="uk-UA" sz="4000" b="1" dirty="0"/>
              <a:t>10-м</a:t>
            </a:r>
          </a:p>
          <a:p>
            <a:endParaRPr lang="ru-RU" sz="40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446449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riroda.inc.ru/animation/animafon/blue_dark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</p:spPr>
      </p:pic>
      <p:grpSp>
        <p:nvGrpSpPr>
          <p:cNvPr id="18" name="Группа 17"/>
          <p:cNvGrpSpPr/>
          <p:nvPr/>
        </p:nvGrpSpPr>
        <p:grpSpPr>
          <a:xfrm>
            <a:off x="2771800" y="1340768"/>
            <a:ext cx="3888432" cy="3672408"/>
            <a:chOff x="3491880" y="980728"/>
            <a:chExt cx="3888432" cy="3672408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3491880" y="3429000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491880" y="2204864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491880" y="980728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788024" y="3429000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084168" y="3429000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788024" y="2204864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084168" y="2204864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788024" y="980728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84168" y="980728"/>
              <a:ext cx="1296144" cy="122413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131840" y="1628800"/>
            <a:ext cx="3168352" cy="3096344"/>
            <a:chOff x="3131840" y="1628800"/>
            <a:chExt cx="3168352" cy="3096344"/>
          </a:xfrm>
        </p:grpSpPr>
        <p:cxnSp>
          <p:nvCxnSpPr>
            <p:cNvPr id="29" name="Прямая со стрелкой 28"/>
            <p:cNvCxnSpPr/>
            <p:nvPr/>
          </p:nvCxnSpPr>
          <p:spPr>
            <a:xfrm flipV="1">
              <a:off x="3203848" y="1916832"/>
              <a:ext cx="2808312" cy="273630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3275856" y="1844824"/>
              <a:ext cx="2808312" cy="266429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4716016" y="1844824"/>
              <a:ext cx="13147" cy="264145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3491880" y="3212976"/>
              <a:ext cx="2592288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3203848" y="1628800"/>
              <a:ext cx="2736304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3131840" y="1916832"/>
              <a:ext cx="0" cy="230425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6300192" y="1916832"/>
              <a:ext cx="0" cy="244827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>
              <a:off x="3635896" y="4725144"/>
              <a:ext cx="2232248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9" name="Прямоугольник 48"/>
          <p:cNvSpPr/>
          <p:nvPr/>
        </p:nvSpPr>
        <p:spPr>
          <a:xfrm>
            <a:off x="2339752" y="260648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МАГІЧНИЙ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627784" y="5445224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квадрат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251520" y="188640"/>
            <a:ext cx="8655785" cy="6408712"/>
            <a:chOff x="251520" y="188640"/>
            <a:chExt cx="8655785" cy="6408712"/>
          </a:xfrm>
        </p:grpSpPr>
        <p:pic>
          <p:nvPicPr>
            <p:cNvPr id="16" name="Picture 4" descr="http://priroda.inc.ru/animation/animafon/blue_dark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188640"/>
              <a:ext cx="8655785" cy="6408712"/>
            </a:xfrm>
            <a:prstGeom prst="rect">
              <a:avLst/>
            </a:prstGeom>
            <a:noFill/>
          </p:spPr>
        </p:pic>
        <p:sp>
          <p:nvSpPr>
            <p:cNvPr id="5" name="Прямокутник: округлені протилежні кути 4">
              <a:hlinkClick r:id="rId3" action="ppaction://hlinksldjump"/>
              <a:extLst>
                <a:ext uri="{FF2B5EF4-FFF2-40B4-BE49-F238E27FC236}">
                  <a16:creationId xmlns="" xmlns:a16="http://schemas.microsoft.com/office/drawing/2014/main" id="{4FF58C70-A58A-49BF-ABA8-34D3E4288B60}"/>
                </a:ext>
              </a:extLst>
            </p:cNvPr>
            <p:cNvSpPr/>
            <p:nvPr/>
          </p:nvSpPr>
          <p:spPr>
            <a:xfrm>
              <a:off x="2339752" y="620688"/>
              <a:ext cx="1512168" cy="1152128"/>
            </a:xfrm>
            <a:prstGeom prst="round2Diag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Прямокутник: округлені протилежні кути 5">
              <a:hlinkClick r:id="rId4" action="ppaction://hlinksldjump"/>
              <a:extLst>
                <a:ext uri="{FF2B5EF4-FFF2-40B4-BE49-F238E27FC236}">
                  <a16:creationId xmlns="" xmlns:a16="http://schemas.microsoft.com/office/drawing/2014/main" id="{F59B63CD-AD19-4A62-8D4E-0F1B87A9666D}"/>
                </a:ext>
              </a:extLst>
            </p:cNvPr>
            <p:cNvSpPr/>
            <p:nvPr/>
          </p:nvSpPr>
          <p:spPr>
            <a:xfrm>
              <a:off x="2339752" y="1772816"/>
              <a:ext cx="1512168" cy="1152128"/>
            </a:xfrm>
            <a:prstGeom prst="round2Diag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Прямокутник: округлені протилежні кути 6">
              <a:hlinkClick r:id="rId5" action="ppaction://hlinksldjump"/>
              <a:extLst>
                <a:ext uri="{FF2B5EF4-FFF2-40B4-BE49-F238E27FC236}">
                  <a16:creationId xmlns="" xmlns:a16="http://schemas.microsoft.com/office/drawing/2014/main" id="{4C89F6D7-6C23-4404-B76B-0C22DC35DFC4}"/>
                </a:ext>
              </a:extLst>
            </p:cNvPr>
            <p:cNvSpPr/>
            <p:nvPr/>
          </p:nvSpPr>
          <p:spPr>
            <a:xfrm>
              <a:off x="2339752" y="2924944"/>
              <a:ext cx="1512168" cy="1152128"/>
            </a:xfrm>
            <a:prstGeom prst="round2DiagRect">
              <a:avLst/>
            </a:prstGeom>
            <a:solidFill>
              <a:srgbClr val="7CE4F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Прямокутник: округлені протилежні кути 7">
              <a:hlinkClick r:id="rId6" action="ppaction://hlinksldjump"/>
              <a:extLst>
                <a:ext uri="{FF2B5EF4-FFF2-40B4-BE49-F238E27FC236}">
                  <a16:creationId xmlns="" xmlns:a16="http://schemas.microsoft.com/office/drawing/2014/main" id="{EF89F8D0-6923-4116-B9A6-890B13A3D08C}"/>
                </a:ext>
              </a:extLst>
            </p:cNvPr>
            <p:cNvSpPr/>
            <p:nvPr/>
          </p:nvSpPr>
          <p:spPr>
            <a:xfrm>
              <a:off x="3851920" y="620688"/>
              <a:ext cx="1512168" cy="1152128"/>
            </a:xfrm>
            <a:prstGeom prst="round2Diag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кутник: округлені протилежні кути 8">
              <a:hlinkClick r:id="rId7" action="ppaction://hlinksldjump"/>
              <a:extLst>
                <a:ext uri="{FF2B5EF4-FFF2-40B4-BE49-F238E27FC236}">
                  <a16:creationId xmlns="" xmlns:a16="http://schemas.microsoft.com/office/drawing/2014/main" id="{1086F94E-7324-464E-8DCD-BA69A14E1D1E}"/>
                </a:ext>
              </a:extLst>
            </p:cNvPr>
            <p:cNvSpPr/>
            <p:nvPr/>
          </p:nvSpPr>
          <p:spPr>
            <a:xfrm>
              <a:off x="3851920" y="1772816"/>
              <a:ext cx="1512168" cy="1152128"/>
            </a:xfrm>
            <a:prstGeom prst="round2DiagRect">
              <a:avLst/>
            </a:prstGeom>
            <a:solidFill>
              <a:srgbClr val="ED95C3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Прямокутник: округлені протилежні кути 9">
              <a:hlinkClick r:id="rId8" action="ppaction://hlinksldjump"/>
              <a:extLst>
                <a:ext uri="{FF2B5EF4-FFF2-40B4-BE49-F238E27FC236}">
                  <a16:creationId xmlns="" xmlns:a16="http://schemas.microsoft.com/office/drawing/2014/main" id="{34750818-86D5-4151-8FB9-43BA7AFD2E2E}"/>
                </a:ext>
              </a:extLst>
            </p:cNvPr>
            <p:cNvSpPr/>
            <p:nvPr/>
          </p:nvSpPr>
          <p:spPr>
            <a:xfrm>
              <a:off x="3851920" y="2924944"/>
              <a:ext cx="1512168" cy="1152128"/>
            </a:xfrm>
            <a:prstGeom prst="round2Diag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Прямокутник: округлені протилежні кути 10">
              <a:hlinkClick r:id="rId9" action="ppaction://hlinksldjump"/>
              <a:extLst>
                <a:ext uri="{FF2B5EF4-FFF2-40B4-BE49-F238E27FC236}">
                  <a16:creationId xmlns="" xmlns:a16="http://schemas.microsoft.com/office/drawing/2014/main" id="{4EE678E0-6C8D-4AFA-B8A1-07286DE95A48}"/>
                </a:ext>
              </a:extLst>
            </p:cNvPr>
            <p:cNvSpPr/>
            <p:nvPr/>
          </p:nvSpPr>
          <p:spPr>
            <a:xfrm>
              <a:off x="5364088" y="620688"/>
              <a:ext cx="1512168" cy="1152128"/>
            </a:xfrm>
            <a:prstGeom prst="round2DiagRect">
              <a:avLst/>
            </a:prstGeom>
            <a:solidFill>
              <a:srgbClr val="00B050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Прямокутник: округлені протилежні кути 11">
              <a:hlinkClick r:id="rId10" action="ppaction://hlinksldjump"/>
              <a:extLst>
                <a:ext uri="{FF2B5EF4-FFF2-40B4-BE49-F238E27FC236}">
                  <a16:creationId xmlns="" xmlns:a16="http://schemas.microsoft.com/office/drawing/2014/main" id="{A34C5FF6-D8F2-438C-9CB5-AD562C48CDC9}"/>
                </a:ext>
              </a:extLst>
            </p:cNvPr>
            <p:cNvSpPr/>
            <p:nvPr/>
          </p:nvSpPr>
          <p:spPr>
            <a:xfrm>
              <a:off x="5364088" y="1772816"/>
              <a:ext cx="1512168" cy="1152128"/>
            </a:xfrm>
            <a:prstGeom prst="round2Diag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Прямокутник: округлені протилежні кути 12">
              <a:hlinkClick r:id="rId11" action="ppaction://hlinksldjump"/>
              <a:extLst>
                <a:ext uri="{FF2B5EF4-FFF2-40B4-BE49-F238E27FC236}">
                  <a16:creationId xmlns="" xmlns:a16="http://schemas.microsoft.com/office/drawing/2014/main" id="{663FD6AD-65A8-4C8A-916A-C472A7ACBDBC}"/>
                </a:ext>
              </a:extLst>
            </p:cNvPr>
            <p:cNvSpPr/>
            <p:nvPr/>
          </p:nvSpPr>
          <p:spPr>
            <a:xfrm>
              <a:off x="5364088" y="2924944"/>
              <a:ext cx="1512168" cy="1152128"/>
            </a:xfrm>
            <a:prstGeom prst="round2DiagRect">
              <a:avLst/>
            </a:prstGeom>
            <a:solidFill>
              <a:srgbClr val="015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2" name="Прямоугольник 21">
            <a:hlinkClick r:id="rId12" action="ppaction://hlinksldjump"/>
          </p:cNvPr>
          <p:cNvSpPr/>
          <p:nvPr/>
        </p:nvSpPr>
        <p:spPr>
          <a:xfrm>
            <a:off x="251520" y="6381328"/>
            <a:ext cx="1512168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Перевірка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63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D4D4E47-5C93-4987-A2B0-4787013C7C97}"/>
              </a:ext>
            </a:extLst>
          </p:cNvPr>
          <p:cNvSpPr txBox="1"/>
          <p:nvPr/>
        </p:nvSpPr>
        <p:spPr>
          <a:xfrm>
            <a:off x="971600" y="764704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/>
              <a:t>Одна сторона прямокутника 5 </a:t>
            </a:r>
            <a:r>
              <a:rPr lang="uk-UA" sz="4800" b="1" dirty="0" smtClean="0"/>
              <a:t>см, </a:t>
            </a:r>
            <a:r>
              <a:rPr lang="uk-UA" sz="4800" b="1" dirty="0"/>
              <a:t>а друга у 3 рази більша.  Обчисліть периметр прямокутника.</a:t>
            </a:r>
          </a:p>
          <a:p>
            <a:pPr algn="ctr"/>
            <a:endParaRPr lang="uk-UA" sz="4800" b="1" dirty="0"/>
          </a:p>
        </p:txBody>
      </p:sp>
      <p:sp>
        <p:nvSpPr>
          <p:cNvPr id="4" name="Стрілка вправо 3">
            <a:hlinkClick r:id="" action="ppaction://hlinkshowjump?jump=nextslide"/>
          </p:cNvPr>
          <p:cNvSpPr/>
          <p:nvPr/>
        </p:nvSpPr>
        <p:spPr>
          <a:xfrm>
            <a:off x="6156176" y="5229200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42007810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0" b="1" dirty="0" smtClean="0">
                <a:solidFill>
                  <a:schemeClr val="tx1"/>
                </a:solidFill>
              </a:rPr>
              <a:t>40</a:t>
            </a:r>
            <a:r>
              <a:rPr lang="uk-UA" sz="2000" b="1" dirty="0" smtClean="0">
                <a:solidFill>
                  <a:schemeClr val="tx1"/>
                </a:solidFill>
              </a:rPr>
              <a:t>см</a:t>
            </a:r>
            <a:endParaRPr lang="uk-UA" sz="6000" b="1" dirty="0">
              <a:solidFill>
                <a:schemeClr val="tx1"/>
              </a:solidFill>
            </a:endParaRPr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683568" y="2065040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23928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87902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96752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4800" b="1" dirty="0"/>
              <a:t>Що більше?  Периметр прямокутника зі сторонами </a:t>
            </a:r>
            <a:r>
              <a:rPr lang="uk-UA" sz="4800" b="1" dirty="0" smtClean="0"/>
              <a:t>10см </a:t>
            </a:r>
            <a:r>
              <a:rPr lang="uk-UA" sz="4800" b="1" dirty="0"/>
              <a:t>і </a:t>
            </a:r>
            <a:r>
              <a:rPr lang="uk-UA" sz="4800" b="1" dirty="0" smtClean="0"/>
              <a:t>20см </a:t>
            </a:r>
            <a:r>
              <a:rPr lang="uk-UA" sz="4800" b="1" dirty="0"/>
              <a:t>чи </a:t>
            </a:r>
            <a:r>
              <a:rPr lang="ru-RU" sz="4800" b="1" dirty="0"/>
              <a:t>периметр </a:t>
            </a:r>
            <a:r>
              <a:rPr lang="uk-UA" sz="4800" b="1" dirty="0"/>
              <a:t>квадрата зі стороною </a:t>
            </a:r>
            <a:r>
              <a:rPr lang="uk-UA" sz="4800" b="1" dirty="0" smtClean="0"/>
              <a:t>15см</a:t>
            </a:r>
            <a:r>
              <a:rPr lang="uk-UA" dirty="0"/>
              <a:t>.</a:t>
            </a:r>
          </a:p>
        </p:txBody>
      </p:sp>
      <p:sp>
        <p:nvSpPr>
          <p:cNvPr id="3" name="Стрілка вправо 2">
            <a:hlinkClick r:id="" action="ppaction://hlinkshowjump?jump=nextslide"/>
          </p:cNvPr>
          <p:cNvSpPr/>
          <p:nvPr/>
        </p:nvSpPr>
        <p:spPr>
          <a:xfrm>
            <a:off x="6156176" y="5229200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589240"/>
            <a:ext cx="2016224" cy="86409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5229200"/>
            <a:ext cx="1368152" cy="12961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34030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2267744" y="620688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2267744" y="2132856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2267744" y="3717032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/>
                </a:solidFill>
              </a:rPr>
              <a:t>Рівні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5580112" y="548680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5580112" y="2060848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5580112" y="3645024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5589240"/>
            <a:ext cx="792088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030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/>
            <a:r>
              <a:rPr lang="uk-UA" dirty="0" smtClean="0"/>
              <a:t>№365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8"/>
            <a:ext cx="2088232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79712" y="1988840"/>
            <a:ext cx="51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2708920"/>
            <a:ext cx="51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1844824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endParaRPr lang="en-US" sz="2800" dirty="0" smtClean="0"/>
          </a:p>
          <a:p>
            <a:r>
              <a:rPr lang="uk-UA" sz="2800" dirty="0" smtClean="0"/>
              <a:t>Р=2(а+</a:t>
            </a:r>
            <a:r>
              <a:rPr lang="en-US" sz="2800" dirty="0" smtClean="0"/>
              <a:t>b)     P=2(42+23)=2∙65=130</a:t>
            </a:r>
            <a:r>
              <a:rPr lang="uk-UA" sz="2800" dirty="0" smtClean="0"/>
              <a:t>(</a:t>
            </a:r>
            <a:r>
              <a:rPr lang="en-US" sz="2800" dirty="0" smtClean="0"/>
              <a:t>c</a:t>
            </a:r>
            <a:r>
              <a:rPr lang="uk-UA" sz="2800" dirty="0" smtClean="0"/>
              <a:t>м)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3501008"/>
            <a:ext cx="51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39552" y="548680"/>
            <a:ext cx="626469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/>
              <a:t>Обчислити периметр п’ятикутника </a:t>
            </a:r>
            <a:r>
              <a:rPr lang="uk-UA" sz="4800" b="1" dirty="0"/>
              <a:t>АВСНО, </a:t>
            </a:r>
          </a:p>
          <a:p>
            <a:r>
              <a:rPr lang="uk-UA" sz="4800" b="1" dirty="0"/>
              <a:t>якщо периметр квадрата </a:t>
            </a:r>
          </a:p>
          <a:p>
            <a:r>
              <a:rPr lang="uk-UA" sz="4800" b="1" dirty="0"/>
              <a:t>АВСН= </a:t>
            </a:r>
            <a:r>
              <a:rPr lang="uk-UA" sz="4800" b="1" dirty="0" smtClean="0"/>
              <a:t>40 </a:t>
            </a:r>
            <a:r>
              <a:rPr lang="uk-UA" sz="4800" b="1" dirty="0"/>
              <a:t>см.</a:t>
            </a:r>
          </a:p>
          <a:p>
            <a:endParaRPr lang="uk-UA" dirty="0"/>
          </a:p>
        </p:txBody>
      </p:sp>
      <p:sp>
        <p:nvSpPr>
          <p:cNvPr id="15" name="Стрілка вправо 14">
            <a:hlinkClick r:id="" action="ppaction://hlinkshowjump?jump=nextslide"/>
          </p:cNvPr>
          <p:cNvSpPr/>
          <p:nvPr/>
        </p:nvSpPr>
        <p:spPr>
          <a:xfrm>
            <a:off x="6300192" y="5373216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Відповідь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12632" y="10611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965032" y="12135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90872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О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465313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С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292494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Н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8316416" y="270892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А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8424" y="479715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В</a:t>
            </a:r>
            <a:endParaRPr lang="ru-RU" sz="36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6156176" y="1196752"/>
            <a:ext cx="2234044" cy="4042557"/>
            <a:chOff x="6156176" y="1196752"/>
            <a:chExt cx="2234044" cy="4042557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56176" y="1196752"/>
              <a:ext cx="2234044" cy="4042557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/>
          </p:nvCxnSpPr>
          <p:spPr>
            <a:xfrm>
              <a:off x="6588224" y="1988840"/>
              <a:ext cx="360040" cy="21602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7236296" y="2924944"/>
              <a:ext cx="0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7596336" y="1988840"/>
              <a:ext cx="360040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38275162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683568" y="2065040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dirty="0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chemeClr val="tx1"/>
                </a:solidFill>
              </a:rPr>
              <a:t>50СМ</a:t>
            </a:r>
            <a:endParaRPr lang="uk-UA" sz="3600" dirty="0">
              <a:solidFill>
                <a:schemeClr val="tx1"/>
              </a:solidFill>
            </a:endParaRPr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42794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27280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400" dirty="0" smtClean="0"/>
              <a:t>Сторона квадратного вікна 80см</a:t>
            </a:r>
            <a:r>
              <a:rPr lang="uk-UA" sz="4400" dirty="0"/>
              <a:t>, </a:t>
            </a:r>
            <a:r>
              <a:rPr lang="uk-UA" sz="4400" dirty="0" smtClean="0"/>
              <a:t>Стрічку </a:t>
            </a:r>
            <a:r>
              <a:rPr lang="uk-UA" sz="4400" dirty="0"/>
              <a:t>якої довжини потрібно придбати, щоб вистачило утеплити вікно на зиму.</a:t>
            </a:r>
          </a:p>
          <a:p>
            <a:r>
              <a:rPr lang="uk-UA" sz="4400" dirty="0"/>
              <a:t>А ) </a:t>
            </a:r>
            <a:r>
              <a:rPr lang="uk-UA" sz="4400" dirty="0" smtClean="0"/>
              <a:t>5м   Б</a:t>
            </a:r>
            <a:r>
              <a:rPr lang="uk-UA" sz="4400" dirty="0"/>
              <a:t>) </a:t>
            </a:r>
            <a:r>
              <a:rPr lang="uk-UA" sz="4400" dirty="0" smtClean="0"/>
              <a:t>7м    </a:t>
            </a:r>
            <a:r>
              <a:rPr lang="uk-UA" sz="4400" dirty="0"/>
              <a:t>В) </a:t>
            </a:r>
            <a:r>
              <a:rPr lang="uk-UA" sz="4400" dirty="0" smtClean="0"/>
              <a:t>3м    </a:t>
            </a:r>
            <a:r>
              <a:rPr lang="uk-UA" sz="4400" dirty="0"/>
              <a:t>Г) </a:t>
            </a:r>
            <a:r>
              <a:rPr lang="uk-UA" sz="4400" dirty="0" smtClean="0"/>
              <a:t>10м?</a:t>
            </a:r>
            <a:endParaRPr lang="uk-UA" sz="4400" dirty="0"/>
          </a:p>
          <a:p>
            <a:endParaRPr lang="uk-UA" dirty="0"/>
          </a:p>
        </p:txBody>
      </p:sp>
      <p:sp>
        <p:nvSpPr>
          <p:cNvPr id="3" name="Стрілка вправо 2">
            <a:hlinkClick r:id="" action="ppaction://hlinkshowjump?jump=nextslide"/>
          </p:cNvPr>
          <p:cNvSpPr/>
          <p:nvPr/>
        </p:nvSpPr>
        <p:spPr>
          <a:xfrm>
            <a:off x="6372200" y="5539472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40859637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755576" y="2060848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</a:rPr>
              <a:t>5м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dirty="0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3600" dirty="0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7058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756084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Заповніть таблицю</a:t>
            </a:r>
            <a:r>
              <a:rPr lang="en-US" sz="4400" dirty="0" smtClean="0"/>
              <a:t> </a:t>
            </a:r>
            <a:r>
              <a:rPr lang="uk-UA" sz="4400" dirty="0" smtClean="0"/>
              <a:t>вимірів  прямокутника. </a:t>
            </a:r>
            <a:endParaRPr lang="uk-UA" sz="4400" dirty="0"/>
          </a:p>
        </p:txBody>
      </p:sp>
      <p:sp>
        <p:nvSpPr>
          <p:cNvPr id="3" name="Стрілка вправо 2">
            <a:hlinkClick r:id="" action="ppaction://hlinkshowjump?jump=nextslide"/>
          </p:cNvPr>
          <p:cNvSpPr/>
          <p:nvPr/>
        </p:nvSpPr>
        <p:spPr>
          <a:xfrm>
            <a:off x="6444208" y="5301208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</a:t>
            </a:r>
            <a:endParaRPr lang="uk-UA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6016" y="1772816"/>
          <a:ext cx="3657600" cy="33836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</a:tblGrid>
              <a:tr h="1097693"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/>
                        <a:t>а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b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P</a:t>
                      </a:r>
                      <a:endParaRPr lang="ru-RU" sz="4400" dirty="0"/>
                    </a:p>
                  </a:txBody>
                  <a:tcPr/>
                </a:tc>
              </a:tr>
              <a:tr h="706185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12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</a:tr>
              <a:tr h="706185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12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44</a:t>
                      </a:r>
                      <a:endParaRPr lang="ru-RU" sz="4400" dirty="0"/>
                    </a:p>
                  </a:txBody>
                  <a:tcPr/>
                </a:tc>
              </a:tr>
              <a:tr h="706185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56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2831351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683568" y="2065040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dirty="0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95936" y="2060848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P=38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b=10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a=18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3600" dirty="0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5920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484784"/>
            <a:ext cx="784702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5400" b="1" dirty="0" err="1"/>
              <a:t>Він</a:t>
            </a:r>
            <a:r>
              <a:rPr lang="ru-RU" sz="5400" b="1" dirty="0"/>
              <a:t> давно </a:t>
            </a:r>
            <a:r>
              <a:rPr lang="ru-RU" sz="5400" b="1" dirty="0" err="1"/>
              <a:t>знайомий</a:t>
            </a:r>
            <a:r>
              <a:rPr lang="ru-RU" sz="5400" b="1" dirty="0"/>
              <a:t> </a:t>
            </a:r>
            <a:r>
              <a:rPr lang="ru-RU" sz="5400" b="1" dirty="0" err="1"/>
              <a:t>мій</a:t>
            </a:r>
            <a:r>
              <a:rPr lang="ru-RU" sz="5400" b="1" dirty="0"/>
              <a:t>, </a:t>
            </a:r>
            <a:br>
              <a:rPr lang="ru-RU" sz="5400" b="1" dirty="0"/>
            </a:br>
            <a:r>
              <a:rPr lang="ru-RU" sz="5400" b="1" dirty="0" err="1"/>
              <a:t>Кожен</a:t>
            </a:r>
            <a:r>
              <a:rPr lang="ru-RU" sz="5400" b="1" dirty="0"/>
              <a:t> кут у </a:t>
            </a:r>
            <a:r>
              <a:rPr lang="ru-RU" sz="5400" b="1" dirty="0" err="1"/>
              <a:t>нім</a:t>
            </a:r>
            <a:r>
              <a:rPr lang="ru-RU" sz="5400" b="1" dirty="0"/>
              <a:t> </a:t>
            </a:r>
            <a:r>
              <a:rPr lang="ru-RU" sz="5400" b="1" dirty="0" err="1"/>
              <a:t>прямий</a:t>
            </a:r>
            <a:r>
              <a:rPr lang="ru-RU" sz="5400" b="1" dirty="0"/>
              <a:t>. </a:t>
            </a:r>
            <a:br>
              <a:rPr lang="ru-RU" sz="5400" b="1" dirty="0"/>
            </a:br>
            <a:r>
              <a:rPr lang="ru-RU" sz="5400" b="1" dirty="0" err="1"/>
              <a:t>Всі</a:t>
            </a:r>
            <a:r>
              <a:rPr lang="ru-RU" sz="5400" b="1" dirty="0"/>
              <a:t> </a:t>
            </a:r>
            <a:r>
              <a:rPr lang="ru-RU" sz="6000" b="1" dirty="0" err="1"/>
              <a:t>чотири</a:t>
            </a:r>
            <a:r>
              <a:rPr lang="ru-RU" sz="5400" b="1" dirty="0"/>
              <a:t> </a:t>
            </a:r>
            <a:r>
              <a:rPr lang="ru-RU" sz="5400" b="1" dirty="0" err="1"/>
              <a:t>сторони</a:t>
            </a:r>
            <a:r>
              <a:rPr lang="ru-RU" sz="5400" b="1" dirty="0"/>
              <a:t> </a:t>
            </a:r>
            <a:br>
              <a:rPr lang="ru-RU" sz="5400" b="1" dirty="0"/>
            </a:br>
            <a:r>
              <a:rPr lang="ru-RU" sz="5400" b="1" dirty="0" err="1"/>
              <a:t>Однієї</a:t>
            </a:r>
            <a:r>
              <a:rPr lang="ru-RU" sz="5400" b="1" dirty="0"/>
              <a:t> </a:t>
            </a:r>
            <a:r>
              <a:rPr lang="ru-RU" sz="5400" b="1" dirty="0" err="1"/>
              <a:t>довжини</a:t>
            </a:r>
            <a:r>
              <a:rPr lang="ru-RU" sz="5400" b="1" dirty="0"/>
              <a:t>.</a:t>
            </a:r>
            <a:endParaRPr lang="uk-UA" sz="5400" b="1" dirty="0"/>
          </a:p>
          <a:p>
            <a:pPr algn="ctr"/>
            <a:endParaRPr lang="uk-UA" sz="2400" b="1" dirty="0"/>
          </a:p>
        </p:txBody>
      </p:sp>
      <p:sp>
        <p:nvSpPr>
          <p:cNvPr id="3" name="Стрілка вправо 2">
            <a:hlinkClick r:id="" action="ppaction://hlinkshowjump?jump=nextslide"/>
          </p:cNvPr>
          <p:cNvSpPr/>
          <p:nvPr/>
        </p:nvSpPr>
        <p:spPr>
          <a:xfrm>
            <a:off x="6156176" y="5229200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hlinkClick r:id="" action="ppaction://hlinkshowjump?jump=nextslide"/>
              </a:rPr>
              <a:t>Відповідь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127279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683568" y="2065040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dirty="0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3600" dirty="0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Квадрат 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5704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71287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4800" dirty="0"/>
              <a:t>Спортивний майданчик має форму прямокутника зі сторонами 40м і 60м. Скільки кругів потрібно пробігти учням 5 класу, якщо вони мають подолати 2 км.</a:t>
            </a:r>
          </a:p>
          <a:p>
            <a:endParaRPr lang="uk-UA" sz="4800" dirty="0"/>
          </a:p>
        </p:txBody>
      </p:sp>
      <p:sp>
        <p:nvSpPr>
          <p:cNvPr id="3" name="Стрілка вправо 2">
            <a:hlinkClick r:id="" action="ppaction://hlinkshowjump?jump=nextslide"/>
          </p:cNvPr>
          <p:cNvSpPr/>
          <p:nvPr/>
        </p:nvSpPr>
        <p:spPr>
          <a:xfrm>
            <a:off x="6444208" y="5445224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3900276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683568" y="2065040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</a:rPr>
              <a:t>10 кругів</a:t>
            </a:r>
            <a:endParaRPr lang="uk-UA" sz="3600" b="1" dirty="0">
              <a:solidFill>
                <a:schemeClr val="tx1"/>
              </a:solidFill>
            </a:endParaRPr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dirty="0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3600" dirty="0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C00000"/>
                </a:solidFill>
              </a:rPr>
              <a:t> 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145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uk-UA" dirty="0" smtClean="0"/>
              <a:t>№365</a:t>
            </a:r>
            <a:r>
              <a:rPr lang="en-US" dirty="0" smtClean="0"/>
              <a:t> (</a:t>
            </a:r>
            <a:r>
              <a:rPr lang="uk-UA" dirty="0" smtClean="0"/>
              <a:t>Перевірте. Я правильно зробила?</a:t>
            </a:r>
            <a:r>
              <a:rPr lang="en-US" dirty="0" smtClean="0"/>
              <a:t>)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8"/>
            <a:ext cx="1224136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3645024"/>
            <a:ext cx="512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8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1844824"/>
            <a:ext cx="45365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4400" dirty="0" smtClean="0"/>
          </a:p>
          <a:p>
            <a:r>
              <a:rPr lang="uk-UA" sz="4400" dirty="0" smtClean="0"/>
              <a:t>Р=2а    </a:t>
            </a:r>
            <a:r>
              <a:rPr lang="en-US" sz="4400" dirty="0" smtClean="0"/>
              <a:t>    P=2∙8=16</a:t>
            </a:r>
            <a:r>
              <a:rPr lang="uk-UA" sz="4400" dirty="0" smtClean="0"/>
              <a:t>(</a:t>
            </a:r>
            <a:r>
              <a:rPr lang="en-US" sz="4400" dirty="0" smtClean="0"/>
              <a:t>c</a:t>
            </a:r>
            <a:r>
              <a:rPr lang="uk-UA" sz="4400" dirty="0" smtClean="0"/>
              <a:t>м)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0768"/>
            <a:ext cx="89644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1600" dirty="0"/>
              <a:t> </a:t>
            </a:r>
            <a:r>
              <a:rPr lang="uk-UA" sz="3600" dirty="0"/>
              <a:t>Скільки квадратів зображено на </a:t>
            </a:r>
            <a:r>
              <a:rPr lang="uk-UA" sz="3600" dirty="0" smtClean="0"/>
              <a:t>рисунку</a:t>
            </a:r>
            <a:r>
              <a:rPr lang="uk-UA" sz="4400" dirty="0" smtClean="0"/>
              <a:t>?</a:t>
            </a:r>
          </a:p>
          <a:p>
            <a:pPr lvl="0"/>
            <a:endParaRPr lang="uk-UA" sz="1600" dirty="0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7883885"/>
              </p:ext>
            </p:extLst>
          </p:nvPr>
        </p:nvGraphicFramePr>
        <p:xfrm>
          <a:off x="3131840" y="2924944"/>
          <a:ext cx="2976454" cy="2734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5242">
                  <a:extLst>
                    <a:ext uri="{9D8B030D-6E8A-4147-A177-3AD203B41FA5}">
                      <a16:colId xmlns="" xmlns:a16="http://schemas.microsoft.com/office/drawing/2014/main" val="2770845383"/>
                    </a:ext>
                  </a:extLst>
                </a:gridCol>
                <a:gridCol w="975606">
                  <a:extLst>
                    <a:ext uri="{9D8B030D-6E8A-4147-A177-3AD203B41FA5}">
                      <a16:colId xmlns="" xmlns:a16="http://schemas.microsoft.com/office/drawing/2014/main" val="753252931"/>
                    </a:ext>
                  </a:extLst>
                </a:gridCol>
                <a:gridCol w="975606">
                  <a:extLst>
                    <a:ext uri="{9D8B030D-6E8A-4147-A177-3AD203B41FA5}">
                      <a16:colId xmlns="" xmlns:a16="http://schemas.microsoft.com/office/drawing/2014/main" val="3076818645"/>
                    </a:ext>
                  </a:extLst>
                </a:gridCol>
              </a:tblGrid>
              <a:tr h="90830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34591629"/>
                  </a:ext>
                </a:extLst>
              </a:tr>
              <a:tr h="90830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70772627"/>
                  </a:ext>
                </a:extLst>
              </a:tr>
              <a:tr h="90830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52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076" marR="1490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03011488"/>
                  </a:ext>
                </a:extLst>
              </a:tr>
            </a:tbl>
          </a:graphicData>
        </a:graphic>
      </p:graphicFrame>
      <p:sp>
        <p:nvSpPr>
          <p:cNvPr id="5" name="Стрілка вправо 4">
            <a:hlinkClick r:id="" action="ppaction://hlinkshowjump?jump=nextslide"/>
          </p:cNvPr>
          <p:cNvSpPr/>
          <p:nvPr/>
        </p:nvSpPr>
        <p:spPr>
          <a:xfrm>
            <a:off x="6300192" y="5445224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575236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683568" y="2065040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dirty="0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14 квадратів 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3600" dirty="0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C00000"/>
                </a:solidFill>
              </a:rPr>
              <a:t> 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1296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39552" y="476672"/>
            <a:ext cx="8280920" cy="5506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uk-UA" sz="40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Аркуш паперу квадратної форми двічі складено. </a:t>
            </a:r>
            <a:endParaRPr lang="en-US" sz="4000" dirty="0" smtClean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en-US" sz="4000" dirty="0" smtClean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uk-UA" sz="1400" dirty="0" smtClean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uk-UA" sz="40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Периметр </a:t>
            </a:r>
            <a:r>
              <a:rPr lang="uk-UA" sz="40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складеного аркушу </a:t>
            </a:r>
            <a:r>
              <a:rPr lang="uk-UA" sz="40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12 </a:t>
            </a:r>
            <a:r>
              <a:rPr lang="uk-UA" sz="40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см. Знайдіть периметр розгорнутого </a:t>
            </a:r>
            <a:r>
              <a:rPr lang="uk-UA" sz="40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аркушу</a:t>
            </a:r>
            <a:r>
              <a:rPr lang="uk-UA" sz="48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uk-UA" i="1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(Результати міркувань записуйте  на малюнку)  </a:t>
            </a:r>
            <a:endParaRPr lang="uk-UA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ілка вправо 2">
            <a:hlinkClick r:id="" action="ppaction://hlinkshowjump?jump=nextslide"/>
          </p:cNvPr>
          <p:cNvSpPr/>
          <p:nvPr/>
        </p:nvSpPr>
        <p:spPr>
          <a:xfrm>
            <a:off x="6228184" y="5445224"/>
            <a:ext cx="2592288" cy="1284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204864"/>
            <a:ext cx="1152128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2348880"/>
            <a:ext cx="584448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2636912"/>
            <a:ext cx="504056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b="1" dirty="0" smtClean="0"/>
              <a:t>Р=12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203848" y="278092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860032" y="278092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0"/>
            <a:endCxn id="4" idx="2"/>
          </p:cNvCxnSpPr>
          <p:nvPr/>
        </p:nvCxnSpPr>
        <p:spPr>
          <a:xfrm>
            <a:off x="2483768" y="2204864"/>
            <a:ext cx="0" cy="10801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1"/>
            <a:endCxn id="7" idx="3"/>
          </p:cNvCxnSpPr>
          <p:nvPr/>
        </p:nvCxnSpPr>
        <p:spPr>
          <a:xfrm>
            <a:off x="4067944" y="2852936"/>
            <a:ext cx="58444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346249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протилежні кути 4">
            <a:hlinkClick r:id="rId2" action="ppaction://hlinksldjump"/>
            <a:extLst>
              <a:ext uri="{FF2B5EF4-FFF2-40B4-BE49-F238E27FC236}">
                <a16:creationId xmlns="" xmlns:a16="http://schemas.microsoft.com/office/drawing/2014/main" id="{4FF58C70-A58A-49BF-ABA8-34D3E4288B60}"/>
              </a:ext>
            </a:extLst>
          </p:cNvPr>
          <p:cNvSpPr/>
          <p:nvPr/>
        </p:nvSpPr>
        <p:spPr>
          <a:xfrm>
            <a:off x="683568" y="588375"/>
            <a:ext cx="151216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6000" dirty="0"/>
          </a:p>
        </p:txBody>
      </p:sp>
      <p:sp>
        <p:nvSpPr>
          <p:cNvPr id="6" name="Прямокутник: округлені протилежні кути 5">
            <a:extLst>
              <a:ext uri="{FF2B5EF4-FFF2-40B4-BE49-F238E27FC236}">
                <a16:creationId xmlns="" xmlns:a16="http://schemas.microsoft.com/office/drawing/2014/main" id="{F59B63CD-AD19-4A62-8D4E-0F1B87A9666D}"/>
              </a:ext>
            </a:extLst>
          </p:cNvPr>
          <p:cNvSpPr/>
          <p:nvPr/>
        </p:nvSpPr>
        <p:spPr>
          <a:xfrm>
            <a:off x="683568" y="2065040"/>
            <a:ext cx="1512168" cy="115212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7" name="Прямокутник: округлені протилежні кути 6">
            <a:extLst>
              <a:ext uri="{FF2B5EF4-FFF2-40B4-BE49-F238E27FC236}">
                <a16:creationId xmlns="" xmlns:a16="http://schemas.microsoft.com/office/drawing/2014/main" id="{4C89F6D7-6C23-4404-B76B-0C22DC35DFC4}"/>
              </a:ext>
            </a:extLst>
          </p:cNvPr>
          <p:cNvSpPr/>
          <p:nvPr/>
        </p:nvSpPr>
        <p:spPr>
          <a:xfrm>
            <a:off x="683568" y="3671911"/>
            <a:ext cx="1512168" cy="115212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Прямокутник: округлені протилежні кути 7">
            <a:extLst>
              <a:ext uri="{FF2B5EF4-FFF2-40B4-BE49-F238E27FC236}">
                <a16:creationId xmlns="" xmlns:a16="http://schemas.microsoft.com/office/drawing/2014/main" id="{EF89F8D0-6923-4116-B9A6-890B13A3D08C}"/>
              </a:ext>
            </a:extLst>
          </p:cNvPr>
          <p:cNvSpPr/>
          <p:nvPr/>
        </p:nvSpPr>
        <p:spPr>
          <a:xfrm>
            <a:off x="3934286" y="588375"/>
            <a:ext cx="1512168" cy="115212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dirty="0"/>
          </a:p>
        </p:txBody>
      </p:sp>
      <p:sp>
        <p:nvSpPr>
          <p:cNvPr id="9" name="Прямокутник: округлені протилежні кути 8">
            <a:extLst>
              <a:ext uri="{FF2B5EF4-FFF2-40B4-BE49-F238E27FC236}">
                <a16:creationId xmlns="" xmlns:a16="http://schemas.microsoft.com/office/drawing/2014/main" id="{1086F94E-7324-464E-8DCD-BA69A14E1D1E}"/>
              </a:ext>
            </a:extLst>
          </p:cNvPr>
          <p:cNvSpPr/>
          <p:nvPr/>
        </p:nvSpPr>
        <p:spPr>
          <a:xfrm>
            <a:off x="3934286" y="2065040"/>
            <a:ext cx="1512168" cy="1152128"/>
          </a:xfrm>
          <a:prstGeom prst="round2DiagRect">
            <a:avLst/>
          </a:prstGeom>
          <a:solidFill>
            <a:srgbClr val="ED95C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: округлені протилежні кути 9">
            <a:extLst>
              <a:ext uri="{FF2B5EF4-FFF2-40B4-BE49-F238E27FC236}">
                <a16:creationId xmlns="" xmlns:a16="http://schemas.microsoft.com/office/drawing/2014/main" id="{34750818-86D5-4151-8FB9-43BA7AFD2E2E}"/>
              </a:ext>
            </a:extLst>
          </p:cNvPr>
          <p:cNvSpPr/>
          <p:nvPr/>
        </p:nvSpPr>
        <p:spPr>
          <a:xfrm>
            <a:off x="3922941" y="3665743"/>
            <a:ext cx="1512168" cy="115212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11" name="Прямокутник: округлені протилежні кути 10">
            <a:extLst>
              <a:ext uri="{FF2B5EF4-FFF2-40B4-BE49-F238E27FC236}">
                <a16:creationId xmlns="" xmlns:a16="http://schemas.microsoft.com/office/drawing/2014/main" id="{4EE678E0-6C8D-4AFA-B8A1-07286DE95A48}"/>
              </a:ext>
            </a:extLst>
          </p:cNvPr>
          <p:cNvSpPr/>
          <p:nvPr/>
        </p:nvSpPr>
        <p:spPr>
          <a:xfrm>
            <a:off x="7164288" y="588375"/>
            <a:ext cx="1512168" cy="115212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3600" dirty="0"/>
          </a:p>
        </p:txBody>
      </p:sp>
      <p:sp>
        <p:nvSpPr>
          <p:cNvPr id="12" name="Прямокутник: округлені протилежні кути 11">
            <a:extLst>
              <a:ext uri="{FF2B5EF4-FFF2-40B4-BE49-F238E27FC236}">
                <a16:creationId xmlns="" xmlns:a16="http://schemas.microsoft.com/office/drawing/2014/main" id="{A34C5FF6-D8F2-438C-9CB5-AD562C48CDC9}"/>
              </a:ext>
            </a:extLst>
          </p:cNvPr>
          <p:cNvSpPr/>
          <p:nvPr/>
        </p:nvSpPr>
        <p:spPr>
          <a:xfrm>
            <a:off x="7236296" y="2065040"/>
            <a:ext cx="1512168" cy="1152128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C00000"/>
                </a:solidFill>
              </a:rPr>
              <a:t> 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13" name="Прямокутник: округлені протилежні кути 12">
            <a:extLst>
              <a:ext uri="{FF2B5EF4-FFF2-40B4-BE49-F238E27FC236}">
                <a16:creationId xmlns="" xmlns:a16="http://schemas.microsoft.com/office/drawing/2014/main" id="{663FD6AD-65A8-4C8A-916A-C472A7ACBDBC}"/>
              </a:ext>
            </a:extLst>
          </p:cNvPr>
          <p:cNvSpPr/>
          <p:nvPr/>
        </p:nvSpPr>
        <p:spPr>
          <a:xfrm>
            <a:off x="7164288" y="3665743"/>
            <a:ext cx="1512168" cy="115212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24см</a:t>
            </a:r>
            <a:endParaRPr lang="uk-UA" sz="24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Стрілка вправо 1">
            <a:hlinkClick r:id="rId3" action="ppaction://hlinksldjump"/>
          </p:cNvPr>
          <p:cNvSpPr/>
          <p:nvPr/>
        </p:nvSpPr>
        <p:spPr>
          <a:xfrm>
            <a:off x="5446454" y="5805264"/>
            <a:ext cx="351803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Усі задачі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0661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/>
          <p:nvPr/>
        </p:nvGrpSpPr>
        <p:grpSpPr>
          <a:xfrm>
            <a:off x="323528" y="0"/>
            <a:ext cx="8655785" cy="6408712"/>
            <a:chOff x="0" y="188640"/>
            <a:chExt cx="8655785" cy="6408712"/>
          </a:xfrm>
        </p:grpSpPr>
        <p:pic>
          <p:nvPicPr>
            <p:cNvPr id="16" name="Picture 4" descr="http://priroda.inc.ru/animation/animafon/blue_dark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88640"/>
              <a:ext cx="8655785" cy="6408712"/>
            </a:xfrm>
            <a:prstGeom prst="rect">
              <a:avLst/>
            </a:prstGeom>
            <a:noFill/>
          </p:spPr>
        </p:pic>
        <p:sp>
          <p:nvSpPr>
            <p:cNvPr id="5" name="Прямокутник: округлені протилежні кути 4">
              <a:hlinkClick r:id="rId3" action="ppaction://hlinksldjump"/>
              <a:extLst>
                <a:ext uri="{FF2B5EF4-FFF2-40B4-BE49-F238E27FC236}">
                  <a16:creationId xmlns="" xmlns:a16="http://schemas.microsoft.com/office/drawing/2014/main" id="{4FF58C70-A58A-49BF-ABA8-34D3E4288B60}"/>
                </a:ext>
              </a:extLst>
            </p:cNvPr>
            <p:cNvSpPr/>
            <p:nvPr/>
          </p:nvSpPr>
          <p:spPr>
            <a:xfrm>
              <a:off x="2088232" y="620688"/>
              <a:ext cx="1512168" cy="1152128"/>
            </a:xfrm>
            <a:prstGeom prst="round2Diag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" name="Прямокутник: округлені протилежні кути 5">
              <a:hlinkClick r:id="rId4" action="ppaction://hlinksldjump"/>
              <a:extLst>
                <a:ext uri="{FF2B5EF4-FFF2-40B4-BE49-F238E27FC236}">
                  <a16:creationId xmlns="" xmlns:a16="http://schemas.microsoft.com/office/drawing/2014/main" id="{F59B63CD-AD19-4A62-8D4E-0F1B87A9666D}"/>
                </a:ext>
              </a:extLst>
            </p:cNvPr>
            <p:cNvSpPr/>
            <p:nvPr/>
          </p:nvSpPr>
          <p:spPr>
            <a:xfrm>
              <a:off x="2051720" y="1772816"/>
              <a:ext cx="1512168" cy="1152128"/>
            </a:xfrm>
            <a:prstGeom prst="round2Diag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" name="Прямокутник: округлені протилежні кути 6">
              <a:hlinkClick r:id="rId5" action="ppaction://hlinksldjump"/>
              <a:extLst>
                <a:ext uri="{FF2B5EF4-FFF2-40B4-BE49-F238E27FC236}">
                  <a16:creationId xmlns="" xmlns:a16="http://schemas.microsoft.com/office/drawing/2014/main" id="{4C89F6D7-6C23-4404-B76B-0C22DC35DFC4}"/>
                </a:ext>
              </a:extLst>
            </p:cNvPr>
            <p:cNvSpPr/>
            <p:nvPr/>
          </p:nvSpPr>
          <p:spPr>
            <a:xfrm>
              <a:off x="2088232" y="2924944"/>
              <a:ext cx="1512168" cy="1152128"/>
            </a:xfrm>
            <a:prstGeom prst="round2DiagRect">
              <a:avLst/>
            </a:prstGeom>
            <a:solidFill>
              <a:srgbClr val="4B87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8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Прямокутник: округлені протилежні кути 7">
              <a:hlinkClick r:id="rId6" action="ppaction://hlinksldjump"/>
              <a:extLst>
                <a:ext uri="{FF2B5EF4-FFF2-40B4-BE49-F238E27FC236}">
                  <a16:creationId xmlns="" xmlns:a16="http://schemas.microsoft.com/office/drawing/2014/main" id="{EF89F8D0-6923-4116-B9A6-890B13A3D08C}"/>
                </a:ext>
              </a:extLst>
            </p:cNvPr>
            <p:cNvSpPr/>
            <p:nvPr/>
          </p:nvSpPr>
          <p:spPr>
            <a:xfrm>
              <a:off x="3600400" y="620688"/>
              <a:ext cx="1512168" cy="1152128"/>
            </a:xfrm>
            <a:prstGeom prst="round2Diag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9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Прямокутник: округлені протилежні кути 8">
              <a:hlinkClick r:id="rId7" action="ppaction://hlinksldjump"/>
              <a:extLst>
                <a:ext uri="{FF2B5EF4-FFF2-40B4-BE49-F238E27FC236}">
                  <a16:creationId xmlns="" xmlns:a16="http://schemas.microsoft.com/office/drawing/2014/main" id="{1086F94E-7324-464E-8DCD-BA69A14E1D1E}"/>
                </a:ext>
              </a:extLst>
            </p:cNvPr>
            <p:cNvSpPr/>
            <p:nvPr/>
          </p:nvSpPr>
          <p:spPr>
            <a:xfrm>
              <a:off x="3563888" y="1800200"/>
              <a:ext cx="1512168" cy="1152128"/>
            </a:xfrm>
            <a:prstGeom prst="round2DiagRect">
              <a:avLst/>
            </a:prstGeom>
            <a:solidFill>
              <a:srgbClr val="ED95C3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Прямокутник: округлені протилежні кути 9">
              <a:hlinkClick r:id="rId8" action="ppaction://hlinksldjump"/>
              <a:extLst>
                <a:ext uri="{FF2B5EF4-FFF2-40B4-BE49-F238E27FC236}">
                  <a16:creationId xmlns="" xmlns:a16="http://schemas.microsoft.com/office/drawing/2014/main" id="{34750818-86D5-4151-8FB9-43BA7AFD2E2E}"/>
                </a:ext>
              </a:extLst>
            </p:cNvPr>
            <p:cNvSpPr/>
            <p:nvPr/>
          </p:nvSpPr>
          <p:spPr>
            <a:xfrm>
              <a:off x="3600400" y="2924944"/>
              <a:ext cx="1512168" cy="1152128"/>
            </a:xfrm>
            <a:prstGeom prst="round2Diag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Прямокутник: округлені протилежні кути 10">
              <a:hlinkClick r:id="rId9" action="ppaction://hlinksldjump"/>
              <a:extLst>
                <a:ext uri="{FF2B5EF4-FFF2-40B4-BE49-F238E27FC236}">
                  <a16:creationId xmlns="" xmlns:a16="http://schemas.microsoft.com/office/drawing/2014/main" id="{4EE678E0-6C8D-4AFA-B8A1-07286DE95A48}"/>
                </a:ext>
              </a:extLst>
            </p:cNvPr>
            <p:cNvSpPr/>
            <p:nvPr/>
          </p:nvSpPr>
          <p:spPr>
            <a:xfrm>
              <a:off x="5112568" y="620688"/>
              <a:ext cx="1512168" cy="1152128"/>
            </a:xfrm>
            <a:prstGeom prst="round2Diag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Прямокутник: округлені протилежні кути 11">
              <a:hlinkClick r:id="rId10" action="ppaction://hlinksldjump"/>
              <a:extLst>
                <a:ext uri="{FF2B5EF4-FFF2-40B4-BE49-F238E27FC236}">
                  <a16:creationId xmlns="" xmlns:a16="http://schemas.microsoft.com/office/drawing/2014/main" id="{A34C5FF6-D8F2-438C-9CB5-AD562C48CDC9}"/>
                </a:ext>
              </a:extLst>
            </p:cNvPr>
            <p:cNvSpPr/>
            <p:nvPr/>
          </p:nvSpPr>
          <p:spPr>
            <a:xfrm>
              <a:off x="5112568" y="1772816"/>
              <a:ext cx="1512168" cy="1152128"/>
            </a:xfrm>
            <a:prstGeom prst="round2Diag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7</a:t>
              </a:r>
              <a:endParaRPr lang="uk-UA" sz="60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Прямокутник: округлені протилежні кути 12">
              <a:hlinkClick r:id="rId11" action="ppaction://hlinksldjump"/>
              <a:extLst>
                <a:ext uri="{FF2B5EF4-FFF2-40B4-BE49-F238E27FC236}">
                  <a16:creationId xmlns="" xmlns:a16="http://schemas.microsoft.com/office/drawing/2014/main" id="{663FD6AD-65A8-4C8A-916A-C472A7ACBDBC}"/>
                </a:ext>
              </a:extLst>
            </p:cNvPr>
            <p:cNvSpPr/>
            <p:nvPr/>
          </p:nvSpPr>
          <p:spPr>
            <a:xfrm>
              <a:off x="5112568" y="2924944"/>
              <a:ext cx="1512168" cy="1152128"/>
            </a:xfrm>
            <a:prstGeom prst="round2Diag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6000" b="1" i="1" dirty="0" smtClean="0">
                  <a:solidFill>
                    <a:schemeClr val="tx1"/>
                  </a:solidFill>
                </a:rPr>
                <a:t>6</a:t>
              </a:r>
              <a:endParaRPr lang="uk-UA" sz="6000" b="1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1520" y="4653136"/>
            <a:ext cx="8892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i="1" dirty="0" smtClean="0">
                <a:solidFill>
                  <a:srgbClr val="FF0000"/>
                </a:solidFill>
              </a:rPr>
              <a:t>Молодці, ви зробили це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638996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ÐÐ°ÑÑÐ¸Ð½ÐºÐ¸ Ð¿Ð¾ Ð·Ð°Ð¿ÑÐ¾ÑÑ Ð·Ð²ÐµÐ·Ð´Ð¾Ð¿Ð°Ð´"/>
          <p:cNvPicPr>
            <a:picLocks noChangeAspect="1" noChangeArrowheads="1"/>
          </p:cNvPicPr>
          <p:nvPr/>
        </p:nvPicPr>
        <p:blipFill>
          <a:blip r:embed="rId2" cstate="print"/>
          <a:srcRect b="16224"/>
          <a:stretch>
            <a:fillRect/>
          </a:stretch>
        </p:blipFill>
        <p:spPr bwMode="auto">
          <a:xfrm>
            <a:off x="251520" y="188640"/>
            <a:ext cx="871296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712879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Домашнє завдання:</a:t>
            </a:r>
          </a:p>
          <a:p>
            <a:pPr algn="ctr"/>
            <a:endParaRPr lang="uk-UA" sz="4000" dirty="0" smtClean="0"/>
          </a:p>
          <a:p>
            <a:pPr>
              <a:buFontTx/>
              <a:buChar char="-"/>
            </a:pPr>
            <a:r>
              <a:rPr lang="uk-UA" sz="4000" dirty="0" smtClean="0"/>
              <a:t>Підготуватися до самостійної </a:t>
            </a:r>
            <a:r>
              <a:rPr lang="uk-UA" sz="4000" smtClean="0"/>
              <a:t>роботи.               </a:t>
            </a:r>
            <a:r>
              <a:rPr lang="uk-UA" sz="4000" dirty="0" smtClean="0"/>
              <a:t>(</a:t>
            </a:r>
            <a:r>
              <a:rPr lang="uk-UA" sz="4000" dirty="0" err="1" smtClean="0"/>
              <a:t>повт</a:t>
            </a:r>
            <a:r>
              <a:rPr lang="uk-UA" sz="4000" dirty="0" smtClean="0"/>
              <a:t>  п.14,15.)</a:t>
            </a:r>
          </a:p>
          <a:p>
            <a:pPr algn="r"/>
            <a:endParaRPr lang="uk-UA" sz="4000" dirty="0" smtClean="0"/>
          </a:p>
          <a:p>
            <a:pPr>
              <a:buFontTx/>
              <a:buChar char="-"/>
            </a:pPr>
            <a:r>
              <a:rPr lang="uk-UA" sz="3600" dirty="0" smtClean="0"/>
              <a:t>Виконати № 363,   № 368   № 372</a:t>
            </a:r>
          </a:p>
          <a:p>
            <a:pPr>
              <a:buFontTx/>
              <a:buChar char="-"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/>
            <a:r>
              <a:rPr lang="uk-UA" dirty="0" smtClean="0"/>
              <a:t>№365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8"/>
            <a:ext cx="1224136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3645024"/>
            <a:ext cx="512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8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1844824"/>
            <a:ext cx="45365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 smtClean="0"/>
          </a:p>
          <a:p>
            <a:endParaRPr lang="en-US" sz="4400" dirty="0" smtClean="0"/>
          </a:p>
          <a:p>
            <a:r>
              <a:rPr lang="uk-UA" sz="4400" dirty="0" smtClean="0"/>
              <a:t>Р=4а    </a:t>
            </a:r>
            <a:r>
              <a:rPr lang="en-US" sz="4400" dirty="0" smtClean="0"/>
              <a:t>    P=</a:t>
            </a:r>
            <a:r>
              <a:rPr lang="uk-UA" sz="4400" dirty="0" smtClean="0"/>
              <a:t>4</a:t>
            </a:r>
            <a:r>
              <a:rPr lang="en-US" sz="4400" dirty="0" smtClean="0"/>
              <a:t>∙8=</a:t>
            </a:r>
            <a:r>
              <a:rPr lang="uk-UA" sz="4400" dirty="0" smtClean="0"/>
              <a:t>32(</a:t>
            </a:r>
            <a:r>
              <a:rPr lang="en-US" sz="4400" dirty="0" smtClean="0"/>
              <a:t>c</a:t>
            </a:r>
            <a:r>
              <a:rPr lang="uk-UA" sz="4400" dirty="0" smtClean="0"/>
              <a:t>м)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/>
            <a:r>
              <a:rPr lang="uk-UA" dirty="0" smtClean="0"/>
              <a:t>№</a:t>
            </a:r>
            <a:r>
              <a:rPr lang="en-US" dirty="0" smtClean="0"/>
              <a:t>371</a:t>
            </a:r>
            <a:r>
              <a:rPr lang="uk-UA" smtClean="0"/>
              <a:t> (Розкажи </a:t>
            </a:r>
            <a:r>
              <a:rPr lang="uk-UA" dirty="0" smtClean="0"/>
              <a:t>як </a:t>
            </a:r>
            <a:r>
              <a:rPr lang="uk-UA" smtClean="0"/>
              <a:t>ти зробив.)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933056"/>
            <a:ext cx="1224136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213285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42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1844824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800" dirty="0" smtClean="0"/>
          </a:p>
          <a:p>
            <a:r>
              <a:rPr lang="uk-UA" sz="2800" dirty="0" err="1" smtClean="0"/>
              <a:t>Р</a:t>
            </a:r>
            <a:r>
              <a:rPr lang="uk-UA" sz="1400" dirty="0" err="1" smtClean="0"/>
              <a:t>пр</a:t>
            </a:r>
            <a:r>
              <a:rPr lang="uk-UA" sz="2800" dirty="0" err="1" smtClean="0"/>
              <a:t>=Р</a:t>
            </a:r>
            <a:r>
              <a:rPr lang="uk-UA" dirty="0" err="1" smtClean="0"/>
              <a:t>кв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708920"/>
            <a:ext cx="1872208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95736" y="3068960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14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427984" y="2276872"/>
            <a:ext cx="2889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Сторона  квадрата -?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/>
            <a:r>
              <a:rPr lang="uk-UA" dirty="0" smtClean="0"/>
              <a:t>№</a:t>
            </a:r>
            <a:r>
              <a:rPr lang="en-US" dirty="0" smtClean="0"/>
              <a:t>371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933056"/>
            <a:ext cx="1224136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213285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42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1844824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800" dirty="0" smtClean="0"/>
          </a:p>
          <a:p>
            <a:r>
              <a:rPr lang="uk-UA" sz="2800" dirty="0" err="1" smtClean="0"/>
              <a:t>Р</a:t>
            </a:r>
            <a:r>
              <a:rPr lang="uk-UA" dirty="0" err="1" smtClean="0"/>
              <a:t>пр</a:t>
            </a:r>
            <a:r>
              <a:rPr lang="uk-UA" sz="1400" dirty="0" err="1" smtClean="0"/>
              <a:t>.</a:t>
            </a:r>
            <a:r>
              <a:rPr lang="uk-UA" sz="2800" dirty="0" err="1" smtClean="0"/>
              <a:t>=Р</a:t>
            </a:r>
            <a:r>
              <a:rPr lang="uk-UA" dirty="0" err="1" smtClean="0"/>
              <a:t>кв</a:t>
            </a:r>
            <a:r>
              <a:rPr lang="uk-UA" dirty="0" smtClean="0"/>
              <a:t>.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708920"/>
            <a:ext cx="1872208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95736" y="3068960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14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278092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3600" dirty="0" smtClean="0"/>
          </a:p>
          <a:p>
            <a:r>
              <a:rPr lang="uk-UA" sz="3600" dirty="0" smtClean="0"/>
              <a:t>Р </a:t>
            </a:r>
            <a:r>
              <a:rPr lang="uk-UA" dirty="0" smtClean="0"/>
              <a:t>пр</a:t>
            </a:r>
            <a:r>
              <a:rPr lang="uk-UA" sz="3600" dirty="0" smtClean="0"/>
              <a:t>.=2(а+</a:t>
            </a:r>
            <a:r>
              <a:rPr lang="en-US" sz="3600" dirty="0" smtClean="0"/>
              <a:t>b</a:t>
            </a:r>
            <a:r>
              <a:rPr lang="uk-UA" sz="3600" dirty="0" smtClean="0"/>
              <a:t>)   Р</a:t>
            </a:r>
            <a:r>
              <a:rPr lang="uk-UA" dirty="0" smtClean="0"/>
              <a:t>пр</a:t>
            </a:r>
            <a:r>
              <a:rPr lang="uk-UA" sz="3600" dirty="0" smtClean="0"/>
              <a:t>.=2(42+14)=2∙56=112см 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/>
            <a:r>
              <a:rPr lang="uk-UA" dirty="0" smtClean="0"/>
              <a:t>№</a:t>
            </a:r>
            <a:r>
              <a:rPr lang="en-US" dirty="0" smtClean="0"/>
              <a:t>371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933056"/>
            <a:ext cx="1224136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213285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42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1844824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800" dirty="0" smtClean="0"/>
          </a:p>
          <a:p>
            <a:r>
              <a:rPr lang="uk-UA" sz="2800" dirty="0" err="1" smtClean="0"/>
              <a:t>Р</a:t>
            </a:r>
            <a:r>
              <a:rPr lang="uk-UA" dirty="0" err="1" smtClean="0"/>
              <a:t>пр</a:t>
            </a:r>
            <a:r>
              <a:rPr lang="uk-UA" sz="1400" dirty="0" err="1" smtClean="0"/>
              <a:t>.</a:t>
            </a:r>
            <a:r>
              <a:rPr lang="uk-UA" sz="2800" dirty="0" err="1" smtClean="0"/>
              <a:t>=Р</a:t>
            </a:r>
            <a:r>
              <a:rPr lang="uk-UA" dirty="0" err="1" smtClean="0"/>
              <a:t>кв</a:t>
            </a:r>
            <a:r>
              <a:rPr lang="uk-UA" dirty="0" smtClean="0"/>
              <a:t>.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708920"/>
            <a:ext cx="1872208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95736" y="3068960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14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278092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3600" dirty="0" smtClean="0"/>
          </a:p>
          <a:p>
            <a:r>
              <a:rPr lang="uk-UA" sz="3600" dirty="0" smtClean="0"/>
              <a:t>Р </a:t>
            </a:r>
            <a:r>
              <a:rPr lang="uk-UA" dirty="0" smtClean="0"/>
              <a:t>пр</a:t>
            </a:r>
            <a:r>
              <a:rPr lang="uk-UA" sz="3600" dirty="0" smtClean="0"/>
              <a:t>.=2(а+</a:t>
            </a:r>
            <a:r>
              <a:rPr lang="en-US" sz="3600" dirty="0" smtClean="0"/>
              <a:t>b</a:t>
            </a:r>
            <a:r>
              <a:rPr lang="uk-UA" sz="3600" dirty="0" smtClean="0"/>
              <a:t>)   Р</a:t>
            </a:r>
            <a:r>
              <a:rPr lang="uk-UA" dirty="0" smtClean="0"/>
              <a:t>пр</a:t>
            </a:r>
            <a:r>
              <a:rPr lang="uk-UA" sz="3600" dirty="0" smtClean="0"/>
              <a:t>.=2(42+14)=2∙56=112см </a:t>
            </a:r>
            <a:endParaRPr lang="ru-RU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2987824" y="4509120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3600" dirty="0" smtClean="0"/>
          </a:p>
          <a:p>
            <a:r>
              <a:rPr lang="uk-UA" sz="3600" dirty="0" smtClean="0"/>
              <a:t>Р</a:t>
            </a:r>
            <a:r>
              <a:rPr lang="uk-UA" dirty="0" smtClean="0"/>
              <a:t>кв</a:t>
            </a:r>
            <a:r>
              <a:rPr lang="uk-UA" sz="3600" dirty="0" smtClean="0"/>
              <a:t>.=4а</a:t>
            </a:r>
          </a:p>
          <a:p>
            <a:r>
              <a:rPr lang="uk-UA" sz="3600" dirty="0" smtClean="0"/>
              <a:t>112:4=28см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/>
            <a:r>
              <a:rPr lang="uk-UA" dirty="0" smtClean="0"/>
              <a:t>№</a:t>
            </a:r>
            <a:r>
              <a:rPr lang="en-US" dirty="0" smtClean="0"/>
              <a:t>373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56520" y="22936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8920" y="2446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61320" y="2598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1844824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800" dirty="0" smtClean="0"/>
          </a:p>
          <a:p>
            <a:r>
              <a:rPr lang="en-US" sz="2800" dirty="0" smtClean="0"/>
              <a:t>P=2(</a:t>
            </a:r>
            <a:r>
              <a:rPr lang="en-US" sz="2800" dirty="0" err="1" smtClean="0"/>
              <a:t>a+b</a:t>
            </a:r>
            <a:r>
              <a:rPr lang="en-US" sz="2800" dirty="0" smtClean="0"/>
              <a:t>)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2780928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3600" dirty="0" smtClean="0"/>
          </a:p>
          <a:p>
            <a:r>
              <a:rPr lang="uk-UA" sz="3600" dirty="0" err="1" smtClean="0"/>
              <a:t>Р</a:t>
            </a:r>
            <a:r>
              <a:rPr lang="uk-UA" sz="2000" dirty="0" err="1" smtClean="0"/>
              <a:t>б</a:t>
            </a:r>
            <a:r>
              <a:rPr lang="en-US" sz="3600" dirty="0" smtClean="0"/>
              <a:t>=2(14+26)=2∙40=80</a:t>
            </a:r>
            <a:r>
              <a:rPr lang="uk-UA" sz="3600" dirty="0" smtClean="0"/>
              <a:t>(м)</a:t>
            </a:r>
            <a:endParaRPr lang="en-US" sz="3600" dirty="0" smtClean="0"/>
          </a:p>
          <a:p>
            <a:r>
              <a:rPr lang="uk-UA" sz="3600" dirty="0" err="1" smtClean="0"/>
              <a:t>Р</a:t>
            </a:r>
            <a:r>
              <a:rPr lang="uk-UA" sz="2000" dirty="0" err="1" smtClean="0"/>
              <a:t>в</a:t>
            </a:r>
            <a:r>
              <a:rPr lang="en-US" sz="3600" dirty="0" smtClean="0"/>
              <a:t>=</a:t>
            </a:r>
            <a:r>
              <a:rPr lang="uk-UA" sz="3600" dirty="0" smtClean="0"/>
              <a:t>2(18+9)=2∙27=54(м)</a:t>
            </a:r>
          </a:p>
          <a:p>
            <a:r>
              <a:rPr lang="uk-UA" sz="3600" dirty="0" smtClean="0"/>
              <a:t> </a:t>
            </a:r>
            <a:endParaRPr lang="ru-RU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2987824" y="4509120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80+54=134(м) разом</a:t>
            </a:r>
          </a:p>
          <a:p>
            <a:r>
              <a:rPr lang="uk-UA" sz="3600" dirty="0" smtClean="0"/>
              <a:t>134∙50=6700г=6кг700г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611560" y="1700808"/>
            <a:ext cx="1368152" cy="1944216"/>
            <a:chOff x="251520" y="3933056"/>
            <a:chExt cx="1368152" cy="1944216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51520" y="3933056"/>
              <a:ext cx="1368152" cy="194421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11560" y="4509120"/>
              <a:ext cx="648072" cy="79208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43608" y="13407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79712" y="23488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616" y="19888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1560" y="24928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1143</TotalTime>
  <Words>742</Words>
  <Application>Microsoft Office PowerPoint</Application>
  <PresentationFormat>Экран (4:3)</PresentationFormat>
  <Paragraphs>282</Paragraphs>
  <Slides>46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Слайд 1</vt:lpstr>
      <vt:lpstr>Перевірка домашнього завдання</vt:lpstr>
      <vt:lpstr>Перевірка домашнього завдання</vt:lpstr>
      <vt:lpstr>Перевірка домашнього завдання</vt:lpstr>
      <vt:lpstr>Перевірка домашнього завдання</vt:lpstr>
      <vt:lpstr>Перевірка домашнього завдання</vt:lpstr>
      <vt:lpstr>Перевірка домашнього завдання</vt:lpstr>
      <vt:lpstr>Перевірка домашнього завдання</vt:lpstr>
      <vt:lpstr>Перевірка домашнього завдання</vt:lpstr>
      <vt:lpstr>Восьме листопада Класна робота  Тема: Прямокутник, квадрат  та їх периметри</vt:lpstr>
      <vt:lpstr>Сьогодні - завтра - завжди </vt:lpstr>
      <vt:lpstr>Сьогодні - завтра - завжди </vt:lpstr>
      <vt:lpstr>Сьогодні - завтра - завжди </vt:lpstr>
      <vt:lpstr>Слайд 14</vt:lpstr>
      <vt:lpstr>Слайд 15</vt:lpstr>
      <vt:lpstr>1. Вкажіть сусідні сторони прямокутника АВСD</vt:lpstr>
      <vt:lpstr>2. Обчисліть периметр прямокутника   КНРА</vt:lpstr>
      <vt:lpstr>3. Цей трикутник…</vt:lpstr>
      <vt:lpstr> 4.Обчисліть периметр   АВС</vt:lpstr>
      <vt:lpstr>5. Вкажіть вид ∠ КОА</vt:lpstr>
      <vt:lpstr>6.  КР - це…</vt:lpstr>
      <vt:lpstr>7.   Периметр прямокутника 34м, одна із сторін 12 м.  Знайдіть інші сторони. </vt:lpstr>
      <vt:lpstr>Розгадай магічне слово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Сусідні сторони прямокутника АВСD</dc:title>
  <dc:creator>Lenovo</dc:creator>
  <cp:lastModifiedBy>Lenovo</cp:lastModifiedBy>
  <cp:revision>122</cp:revision>
  <dcterms:created xsi:type="dcterms:W3CDTF">2018-11-04T13:37:56Z</dcterms:created>
  <dcterms:modified xsi:type="dcterms:W3CDTF">2019-02-09T16:24:37Z</dcterms:modified>
</cp:coreProperties>
</file>