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798" r:id="rId1"/>
  </p:sldMasterIdLst>
  <p:sldIdLst>
    <p:sldId id="276" r:id="rId2"/>
    <p:sldId id="277" r:id="rId3"/>
    <p:sldId id="256" r:id="rId4"/>
    <p:sldId id="274" r:id="rId5"/>
    <p:sldId id="260" r:id="rId6"/>
    <p:sldId id="266" r:id="rId7"/>
    <p:sldId id="261" r:id="rId8"/>
    <p:sldId id="262" r:id="rId9"/>
    <p:sldId id="268" r:id="rId10"/>
    <p:sldId id="267" r:id="rId11"/>
    <p:sldId id="269" r:id="rId12"/>
    <p:sldId id="265" r:id="rId13"/>
    <p:sldId id="270" r:id="rId14"/>
    <p:sldId id="275" r:id="rId15"/>
    <p:sldId id="279" r:id="rId16"/>
    <p:sldId id="278" r:id="rId17"/>
    <p:sldId id="271" r:id="rId18"/>
    <p:sldId id="272" r:id="rId19"/>
    <p:sldId id="273" r:id="rId20"/>
  </p:sldIdLst>
  <p:sldSz cx="9906000" cy="6858000" type="A4"/>
  <p:notesSz cx="6735763" cy="9866313"/>
  <p:custDataLst>
    <p:tags r:id="rId2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Default Section" id="{91ED848C-BDE0-4686-A13D-232083C65E62}">
          <p14:sldIdLst>
            <p14:sldId id="256"/>
            <p14:sldId id="257"/>
            <p14:sldId id="258"/>
            <p14:sldId id="259"/>
            <p14:sldId id="260"/>
            <p14:sldId id="266"/>
            <p14:sldId id="261"/>
            <p14:sldId id="263"/>
            <p14:sldId id="262"/>
            <p14:sldId id="268"/>
            <p14:sldId id="269"/>
            <p14:sldId id="265"/>
            <p14:sldId id="267"/>
            <p14:sldId id="270"/>
            <p14:sldId id="271"/>
            <p14:sldId id="272"/>
            <p14:sldId id="27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709" autoAdjust="0"/>
  </p:normalViewPr>
  <p:slideViewPr>
    <p:cSldViewPr snapToGrid="0">
      <p:cViewPr>
        <p:scale>
          <a:sx n="60" d="100"/>
          <a:sy n="60" d="100"/>
        </p:scale>
        <p:origin x="-1512" y="-24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Title-GrommetsCombine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82095" y="1811864"/>
            <a:ext cx="5751272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82095" y="3598328"/>
            <a:ext cx="5751272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70869" y="5054602"/>
            <a:ext cx="729382" cy="279400"/>
          </a:xfrm>
        </p:spPr>
        <p:txBody>
          <a:bodyPr/>
          <a:lstStyle/>
          <a:p>
            <a:fld id="{431959FB-9E19-4C70-AF62-42A0A77441D3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82095" y="5054602"/>
            <a:ext cx="4403598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85427" y="5054602"/>
            <a:ext cx="447940" cy="279400"/>
          </a:xfrm>
        </p:spPr>
        <p:txBody>
          <a:bodyPr/>
          <a:lstStyle/>
          <a:p>
            <a:fld id="{150D3FD4-5F59-435A-9BBE-BFE52ABC7B6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188144" y="3471329"/>
            <a:ext cx="553917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013270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D-PanelContent-GrommetsCombine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4938" y="4815415"/>
            <a:ext cx="7365295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1782" y="1032934"/>
            <a:ext cx="7682439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74938" y="5382153"/>
            <a:ext cx="7365295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959FB-9E19-4C70-AF62-42A0A77441D3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D3FD4-5F59-435A-9BBE-BFE52ABC7B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40504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D-PanelContent-GrommetsCombine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4938" y="906873"/>
            <a:ext cx="7365295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4937" y="4275666"/>
            <a:ext cx="7365297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959FB-9E19-4C70-AF62-42A0A77441D3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D3FD4-5F59-435A-9BBE-BFE52ABC7B6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85005" y="4140199"/>
            <a:ext cx="715696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6525428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D-PanelContent-GrommetsCombine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5528" y="982132"/>
            <a:ext cx="6933604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4935" y="4343401"/>
            <a:ext cx="7365300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959FB-9E19-4C70-AF62-42A0A77441D3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D3FD4-5F59-435A-9BBE-BFE52ABC7B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733550" y="3352800"/>
            <a:ext cx="6383865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20800" y="905362"/>
            <a:ext cx="49542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 smtClean="0">
                <a:solidFill>
                  <a:schemeClr val="tx1"/>
                </a:solidFill>
                <a:effectLst/>
              </a:rPr>
              <a:t>“</a:t>
            </a:r>
            <a:endParaRPr lang="en-US" sz="7200" dirty="0">
              <a:solidFill>
                <a:schemeClr val="tx1"/>
              </a:solidFill>
              <a:effectLst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69629" y="2827870"/>
            <a:ext cx="49542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 smtClean="0">
                <a:solidFill>
                  <a:schemeClr val="tx1"/>
                </a:solidFill>
                <a:effectLst/>
              </a:rPr>
              <a:t>”</a:t>
            </a:r>
            <a:endParaRPr lang="en-US" sz="7200" dirty="0">
              <a:solidFill>
                <a:schemeClr val="tx1"/>
              </a:solidFill>
              <a:effectLst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1385005" y="4140199"/>
            <a:ext cx="71451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6272129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SD-PanelContent-GrommetsCombine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4941" y="3308581"/>
            <a:ext cx="7365289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4940" y="4777381"/>
            <a:ext cx="7365291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959FB-9E19-4C70-AF62-42A0A77441D3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D3FD4-5F59-435A-9BBE-BFE52ABC7B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422092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SD-PanelContent-GrommetsCombine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6868" y="982132"/>
            <a:ext cx="6852265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4937" y="4529667"/>
            <a:ext cx="7365297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959FB-9E19-4C70-AF62-42A0A77441D3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D3FD4-5F59-435A-9BBE-BFE52ABC7B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74936" y="3640667"/>
            <a:ext cx="7365297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000" b="0" cap="none" dirty="0" smtClean="0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Trebuchet MS"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51232" y="896895"/>
            <a:ext cx="49542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 smtClean="0">
                <a:solidFill>
                  <a:schemeClr val="tx1"/>
                </a:solidFill>
                <a:effectLst/>
              </a:rPr>
              <a:t>“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287280" y="2607728"/>
            <a:ext cx="49542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 smtClean="0">
                <a:solidFill>
                  <a:schemeClr val="tx1"/>
                </a:solidFill>
                <a:effectLst/>
              </a:rPr>
              <a:t>”</a:t>
            </a:r>
            <a:endParaRPr lang="en-US" sz="8000" dirty="0">
              <a:solidFill>
                <a:schemeClr val="tx1"/>
              </a:solidFill>
              <a:effectLst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1385005" y="3429000"/>
            <a:ext cx="71451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6331955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SD-PanelContent-GrommetsCombine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4937" y="982132"/>
            <a:ext cx="7365295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4938" y="4470401"/>
            <a:ext cx="7365295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959FB-9E19-4C70-AF62-42A0A77441D3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D3FD4-5F59-435A-9BBE-BFE52ABC7B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74938" y="3564466"/>
            <a:ext cx="7365295" cy="905934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2000" b="0" cap="none" dirty="0" smtClean="0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Trebuchet MS"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1385009" y="3429000"/>
            <a:ext cx="7156956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8842610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D-PanelContent-GrommetsCombine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4937" y="2490136"/>
            <a:ext cx="7365297" cy="3385733"/>
          </a:xfrm>
        </p:spPr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959FB-9E19-4C70-AF62-42A0A77441D3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D3FD4-5F59-435A-9BBE-BFE52ABC7B6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85005" y="2354670"/>
            <a:ext cx="7156959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085719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D-PanelContent-GrommetsCombine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6389" y="906874"/>
            <a:ext cx="1753841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74940" y="906874"/>
            <a:ext cx="5325135" cy="496899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959FB-9E19-4C70-AF62-42A0A77441D3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D3FD4-5F59-435A-9BBE-BFE52ABC7B6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765971" y="906874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050750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Content-GrommetsCombine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4941" y="906874"/>
            <a:ext cx="736528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4941" y="2490135"/>
            <a:ext cx="7365289" cy="3445002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86393" y="5968999"/>
            <a:ext cx="1243973" cy="279400"/>
          </a:xfrm>
        </p:spPr>
        <p:txBody>
          <a:bodyPr/>
          <a:lstStyle/>
          <a:p>
            <a:fld id="{431959FB-9E19-4C70-AF62-42A0A77441D3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74941" y="5969000"/>
            <a:ext cx="5530052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11767" y="5969000"/>
            <a:ext cx="428464" cy="279400"/>
          </a:xfrm>
        </p:spPr>
        <p:txBody>
          <a:bodyPr/>
          <a:lstStyle/>
          <a:p>
            <a:fld id="{150D3FD4-5F59-435A-9BBE-BFE52ABC7B6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85005" y="2354670"/>
            <a:ext cx="714516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70844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D-PanelContent-GrommetsCombine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5004" y="1641413"/>
            <a:ext cx="7145162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85004" y="3734860"/>
            <a:ext cx="7145162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959FB-9E19-4C70-AF62-42A0A77441D3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D3FD4-5F59-435A-9BBE-BFE52ABC7B6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385005" y="3599392"/>
            <a:ext cx="714516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141414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SD-PanelContent-GrommetsCombine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74937" y="2490135"/>
            <a:ext cx="3616134" cy="338573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8653" y="2490137"/>
            <a:ext cx="3611581" cy="3385731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959FB-9E19-4C70-AF62-42A0A77441D3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D3FD4-5F59-435A-9BBE-BFE52ABC7B6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7" name="Straight Connector 16"/>
          <p:cNvCxnSpPr/>
          <p:nvPr/>
        </p:nvCxnSpPr>
        <p:spPr>
          <a:xfrm>
            <a:off x="1385004" y="2356260"/>
            <a:ext cx="71451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224581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D-PanelContent-GrommetsCombine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4886" y="2658533"/>
            <a:ext cx="342618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74941" y="3243264"/>
            <a:ext cx="3616131" cy="263260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93752" y="2667000"/>
            <a:ext cx="344648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8653" y="3243264"/>
            <a:ext cx="3611581" cy="263260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959FB-9E19-4C70-AF62-42A0A77441D3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D3FD4-5F59-435A-9BBE-BFE52ABC7B6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385005" y="2354670"/>
            <a:ext cx="71451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143688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D-PanelContent-GrommetsCombine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4938" y="915338"/>
            <a:ext cx="7365296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959FB-9E19-4C70-AF62-42A0A77441D3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D3FD4-5F59-435A-9BBE-BFE52ABC7B6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85005" y="2354670"/>
            <a:ext cx="71451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283301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D-PanelContent-GrommetsCombine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959FB-9E19-4C70-AF62-42A0A77441D3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D3FD4-5F59-435A-9BBE-BFE52ABC7B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15240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SD-PanelContent-GrommetsCombine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4937" y="1388534"/>
            <a:ext cx="27481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401" y="982133"/>
            <a:ext cx="4176834" cy="4893735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74937" y="3031065"/>
            <a:ext cx="27481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959FB-9E19-4C70-AF62-42A0A77441D3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D3FD4-5F59-435A-9BBE-BFE52ABC7B64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85005" y="2912533"/>
            <a:ext cx="252806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838608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D-PanelContent-GrommetsCombine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4937" y="1883832"/>
            <a:ext cx="3934886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74938" y="3255432"/>
            <a:ext cx="3934884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959FB-9E19-4C70-AF62-42A0A77441D3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D3FD4-5F59-435A-9BBE-BFE52ABC7B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Picture Placeholder 2"/>
          <p:cNvSpPr>
            <a:spLocks noGrp="1"/>
          </p:cNvSpPr>
          <p:nvPr>
            <p:ph type="pic" idx="1"/>
          </p:nvPr>
        </p:nvSpPr>
        <p:spPr>
          <a:xfrm>
            <a:off x="5614992" y="1032933"/>
            <a:ext cx="3173585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21726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74938" y="915338"/>
            <a:ext cx="7365295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4937" y="2490136"/>
            <a:ext cx="7365297" cy="34449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6393" y="5960533"/>
            <a:ext cx="124397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31959FB-9E19-4C70-AF62-42A0A77441D3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74938" y="5960533"/>
            <a:ext cx="5530056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11765" y="5960533"/>
            <a:ext cx="428469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50D3FD4-5F59-435A-9BBE-BFE52ABC7B6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13920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  <p:sldLayoutId id="2147483810" r:id="rId12"/>
    <p:sldLayoutId id="2147483811" r:id="rId13"/>
    <p:sldLayoutId id="2147483812" r:id="rId14"/>
    <p:sldLayoutId id="2147483813" r:id="rId15"/>
    <p:sldLayoutId id="2147483814" r:id="rId16"/>
    <p:sldLayoutId id="214748381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gif"/><Relationship Id="rId4" Type="http://schemas.openxmlformats.org/officeDocument/2006/relationships/image" Target="../media/image24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smtClean="0"/>
              <a:t>Комп'ютерні  публікації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panorama-mukachevo.com/wp-content/uploads/2012/10/vibory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938" y="1195086"/>
            <a:ext cx="5407571" cy="45378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0847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62554" y="412782"/>
            <a:ext cx="7408479" cy="595002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0215" algn="ctr">
              <a:lnSpc>
                <a:spcPct val="107000"/>
              </a:lnSpc>
              <a:spcAft>
                <a:spcPts val="0"/>
              </a:spcAft>
            </a:pPr>
            <a:r>
              <a:rPr lang="uk-UA" b="1" kern="1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ПАМ</a:t>
            </a:r>
            <a:r>
              <a:rPr lang="en-US" b="1" kern="1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lang="uk-UA" b="1" kern="1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ЯТКА  ДЛЯ  РОЗРОБКИ   ПУБЛІКАЦІЙ</a:t>
            </a:r>
            <a:endParaRPr lang="ru-RU" kern="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uk-UA" kern="1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Формулювання мети публікації.</a:t>
            </a:r>
            <a:endParaRPr lang="ru-RU" kern="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uk-UA" kern="1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Розробка структури публікації.</a:t>
            </a:r>
            <a:endParaRPr lang="ru-RU" kern="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0000"/>
              </a:lnSpc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uk-UA" kern="1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Робота над проектом:</a:t>
            </a:r>
            <a:endParaRPr lang="ru-RU" kern="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20000"/>
              </a:lnSpc>
              <a:spcAft>
                <a:spcPts val="0"/>
              </a:spcAft>
              <a:buFont typeface="+mj-lt"/>
              <a:buAutoNum type="arabicPeriod"/>
              <a:tabLst>
                <a:tab pos="226695" algn="l"/>
              </a:tabLst>
            </a:pPr>
            <a:r>
              <a:rPr lang="uk-UA" kern="1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Вибір типу публікації та відповідного макету.</a:t>
            </a:r>
            <a:endParaRPr lang="ru-RU" kern="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20000"/>
              </a:lnSpc>
              <a:spcAft>
                <a:spcPts val="0"/>
              </a:spcAft>
              <a:buFont typeface="+mj-lt"/>
              <a:buAutoNum type="arabicPeriod"/>
              <a:tabLst>
                <a:tab pos="226695" algn="l"/>
              </a:tabLst>
            </a:pPr>
            <a:r>
              <a:rPr lang="uk-UA" kern="1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Введення тексту до місцезаповнювачів (полів) з клавіатури.</a:t>
            </a:r>
            <a:endParaRPr lang="ru-RU" kern="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20000"/>
              </a:lnSpc>
              <a:spcAft>
                <a:spcPts val="0"/>
              </a:spcAft>
              <a:buFont typeface="+mj-lt"/>
              <a:buAutoNum type="arabicPeriod"/>
              <a:tabLst>
                <a:tab pos="226695" algn="l"/>
              </a:tabLst>
            </a:pPr>
            <a:r>
              <a:rPr lang="uk-UA" kern="1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Переміщення по сторінках, додавання та видалення сторінок.</a:t>
            </a:r>
            <a:endParaRPr lang="ru-RU" kern="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20000"/>
              </a:lnSpc>
              <a:spcAft>
                <a:spcPts val="0"/>
              </a:spcAft>
              <a:buFont typeface="+mj-lt"/>
              <a:buAutoNum type="arabicPeriod"/>
              <a:tabLst>
                <a:tab pos="226695" algn="l"/>
              </a:tabLst>
            </a:pPr>
            <a:r>
              <a:rPr lang="uk-UA" kern="1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Вибір полів, зміна їх місця розташування та розмірів, видалення полів.</a:t>
            </a:r>
            <a:endParaRPr lang="ru-RU" kern="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20000"/>
              </a:lnSpc>
              <a:spcAft>
                <a:spcPts val="0"/>
              </a:spcAft>
              <a:buFont typeface="+mj-lt"/>
              <a:buAutoNum type="arabicPeriod"/>
              <a:tabLst>
                <a:tab pos="226695" algn="l"/>
              </a:tabLst>
            </a:pPr>
            <a:r>
              <a:rPr lang="uk-UA" kern="1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Додавання нових полів.</a:t>
            </a:r>
            <a:endParaRPr lang="ru-RU" kern="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20000"/>
              </a:lnSpc>
              <a:spcAft>
                <a:spcPts val="0"/>
              </a:spcAft>
              <a:buFont typeface="+mj-lt"/>
              <a:buAutoNum type="arabicPeriod"/>
              <a:tabLst>
                <a:tab pos="226695" algn="l"/>
              </a:tabLst>
            </a:pPr>
            <a:r>
              <a:rPr lang="uk-UA" kern="1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Вставляння графічних об’єктів.</a:t>
            </a:r>
            <a:endParaRPr lang="ru-RU" kern="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0000"/>
              </a:lnSpc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uk-UA" kern="1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З’єднання та роз’єднання зв’язаних полів.</a:t>
            </a:r>
            <a:endParaRPr lang="ru-RU" kern="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0000"/>
              </a:lnSpc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uk-UA" kern="1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Попередній перегляд публікації.</a:t>
            </a:r>
            <a:endParaRPr lang="ru-RU" kern="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uk-UA" kern="1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Створення вихідної публікації.</a:t>
            </a:r>
            <a:endParaRPr lang="ru-RU" kern="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uk-UA" kern="1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Збереження результатів роботи:</a:t>
            </a:r>
            <a:endParaRPr lang="ru-RU" kern="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20000"/>
              </a:lnSpc>
              <a:spcAft>
                <a:spcPts val="0"/>
              </a:spcAft>
              <a:buFont typeface="+mj-lt"/>
              <a:buAutoNum type="arabicPeriod"/>
              <a:tabLst>
                <a:tab pos="226695" algn="l"/>
              </a:tabLst>
            </a:pPr>
            <a:r>
              <a:rPr lang="uk-UA" kern="1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Збереження публікації у звичайному форматі.</a:t>
            </a:r>
            <a:endParaRPr lang="ru-RU" kern="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20000"/>
              </a:lnSpc>
              <a:spcAft>
                <a:spcPts val="0"/>
              </a:spcAft>
              <a:buFont typeface="+mj-lt"/>
              <a:buAutoNum type="arabicPeriod"/>
              <a:tabLst>
                <a:tab pos="226695" algn="l"/>
              </a:tabLst>
            </a:pPr>
            <a:r>
              <a:rPr lang="uk-UA" kern="1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Збереження публікації за допомогою пакувальника.</a:t>
            </a:r>
            <a:endParaRPr lang="ru-RU" kern="1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228600" algn="l"/>
              </a:tabLst>
            </a:pPr>
            <a:r>
              <a:rPr lang="uk-UA" kern="1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Друк публікації.</a:t>
            </a:r>
            <a:endParaRPr lang="ru-RU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10856713" y="105505250"/>
            <a:ext cx="6645275" cy="9631363"/>
            <a:chOff x="110640975" y="105289350"/>
            <a:chExt cx="6645600" cy="9631295"/>
          </a:xfrm>
        </p:grpSpPr>
        <p:sp>
          <p:nvSpPr>
            <p:cNvPr id="1027" name="AutoShape 3"/>
            <p:cNvSpPr>
              <a:spLocks noChangeArrowheads="1" noChangeShapeType="1"/>
            </p:cNvSpPr>
            <p:nvPr/>
          </p:nvSpPr>
          <p:spPr bwMode="auto">
            <a:xfrm>
              <a:off x="110640975" y="105289350"/>
              <a:ext cx="6645600" cy="9631295"/>
            </a:xfrm>
            <a:prstGeom prst="roundRect">
              <a:avLst>
                <a:gd name="adj" fmla="val 10000"/>
              </a:avLst>
            </a:prstGeom>
            <a:solidFill>
              <a:srgbClr val="336666"/>
            </a:solidFill>
            <a:ln w="0" algn="in">
              <a:noFill/>
              <a:round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8" name="AutoShape 4"/>
            <p:cNvSpPr>
              <a:spLocks noChangeArrowheads="1" noChangeShapeType="1"/>
            </p:cNvSpPr>
            <p:nvPr/>
          </p:nvSpPr>
          <p:spPr bwMode="auto">
            <a:xfrm>
              <a:off x="110729583" y="106268140"/>
              <a:ext cx="6468383" cy="8554626"/>
            </a:xfrm>
            <a:prstGeom prst="roundRect">
              <a:avLst>
                <a:gd name="adj" fmla="val 9273"/>
              </a:avLst>
            </a:prstGeom>
            <a:solidFill>
              <a:srgbClr val="FFFFFF"/>
            </a:solidFill>
            <a:ln w="0" algn="in">
              <a:noFill/>
              <a:round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1029" name="AutoShape 5"/>
          <p:cNvSpPr>
            <a:spLocks noChangeArrowheads="1" noChangeShapeType="1"/>
          </p:cNvSpPr>
          <p:nvPr/>
        </p:nvSpPr>
        <p:spPr bwMode="auto">
          <a:xfrm>
            <a:off x="113072863" y="106402188"/>
            <a:ext cx="3986212" cy="754062"/>
          </a:xfrm>
          <a:prstGeom prst="roundRect">
            <a:avLst>
              <a:gd name="adj" fmla="val 26042"/>
            </a:avLst>
          </a:prstGeom>
          <a:solidFill>
            <a:srgbClr val="FFFFFF"/>
          </a:solidFill>
          <a:ln w="25400" algn="in">
            <a:solidFill>
              <a:srgbClr val="CCCC99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/>
          <p:cNvSpPr>
            <a:spLocks noChangeArrowheads="1" noChangeShapeType="1"/>
          </p:cNvSpPr>
          <p:nvPr/>
        </p:nvSpPr>
        <p:spPr bwMode="auto">
          <a:xfrm>
            <a:off x="111299625" y="113904713"/>
            <a:ext cx="5759450" cy="952500"/>
          </a:xfrm>
          <a:prstGeom prst="roundRect">
            <a:avLst>
              <a:gd name="adj" fmla="val 13412"/>
            </a:avLst>
          </a:prstGeom>
          <a:solidFill>
            <a:srgbClr val="CCCC99"/>
          </a:solidFill>
          <a:ln w="25400" algn="in">
            <a:solidFill>
              <a:srgbClr val="CCCC99"/>
            </a:solidFill>
            <a:round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1" name="Text Box 7"/>
          <p:cNvSpPr txBox="1">
            <a:spLocks noChangeArrowheads="1" noChangeShapeType="1"/>
          </p:cNvSpPr>
          <p:nvPr/>
        </p:nvSpPr>
        <p:spPr bwMode="auto">
          <a:xfrm>
            <a:off x="113293525" y="106765725"/>
            <a:ext cx="3544888" cy="360363"/>
          </a:xfrm>
          <a:prstGeom prst="rect">
            <a:avLst/>
          </a:prstGeom>
          <a:solidFill>
            <a:srgbClr val="FFFFFF"/>
          </a:solidFill>
          <a:ln w="0" algn="in">
            <a:noFill/>
            <a:miter lim="800000"/>
            <a:headEnd/>
            <a:tailEnd/>
          </a:ln>
          <a:effectLst/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336666"/>
                </a:solidFill>
                <a:effectLst/>
                <a:latin typeface="Arial Black" pitchFamily="34" charset="0"/>
              </a:rPr>
              <a:t>Microsoft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2" name="Text Box 8"/>
          <p:cNvSpPr txBox="1">
            <a:spLocks noChangeArrowheads="1" noChangeShapeType="1"/>
          </p:cNvSpPr>
          <p:nvPr/>
        </p:nvSpPr>
        <p:spPr bwMode="auto">
          <a:xfrm>
            <a:off x="115065175" y="106491088"/>
            <a:ext cx="1773238" cy="274637"/>
          </a:xfrm>
          <a:prstGeom prst="rect">
            <a:avLst/>
          </a:prstGeom>
          <a:solidFill>
            <a:srgbClr val="FFFFFF"/>
          </a:solidFill>
          <a:ln w="0" algn="in">
            <a:noFill/>
            <a:miter lim="800000"/>
            <a:headEnd/>
            <a:tailEnd/>
          </a:ln>
          <a:effectLst/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</a:rPr>
              <a:t>25.01.2019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3" name="Text Box 9"/>
          <p:cNvSpPr txBox="1">
            <a:spLocks noChangeArrowheads="1" noChangeShapeType="1"/>
          </p:cNvSpPr>
          <p:nvPr/>
        </p:nvSpPr>
        <p:spPr bwMode="auto">
          <a:xfrm>
            <a:off x="113293525" y="106491088"/>
            <a:ext cx="1771650" cy="274637"/>
          </a:xfrm>
          <a:prstGeom prst="rect">
            <a:avLst/>
          </a:prstGeom>
          <a:solidFill>
            <a:srgbClr val="FFFFFF"/>
          </a:solidFill>
          <a:ln w="0" algn="in">
            <a:noFill/>
            <a:miter lim="800000"/>
            <a:headEnd/>
            <a:tailEnd/>
          </a:ln>
          <a:effectLst/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</a:rPr>
              <a:t>Памятка для учнів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4" name="Text Box 10"/>
          <p:cNvSpPr txBox="1">
            <a:spLocks noChangeArrowheads="1" noChangeShapeType="1"/>
          </p:cNvSpPr>
          <p:nvPr/>
        </p:nvSpPr>
        <p:spPr bwMode="auto">
          <a:xfrm>
            <a:off x="111521875" y="105505250"/>
            <a:ext cx="5537200" cy="979488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  <a:effectLst/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ПАМ</a:t>
            </a:r>
            <a:r>
              <a:rPr kumimoji="0" lang="en-US" sz="2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’</a:t>
            </a:r>
            <a:r>
              <a:rPr kumimoji="0" lang="uk-UA" sz="2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ЯТКА  ДЛЯ  РОЗРОБКИ   ПУБЛІКАЦІЙ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5" name="Text Box 11"/>
          <p:cNvSpPr txBox="1">
            <a:spLocks noChangeArrowheads="1" noChangeShapeType="1"/>
          </p:cNvSpPr>
          <p:nvPr/>
        </p:nvSpPr>
        <p:spPr bwMode="auto">
          <a:xfrm>
            <a:off x="113784063" y="113471325"/>
            <a:ext cx="1439862" cy="1098550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  <a:effectLst/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rgbClr val="336666"/>
                </a:solidFill>
                <a:effectLst/>
                <a:latin typeface="Arial Black" pitchFamily="34" charset="0"/>
              </a:rPr>
              <a:t>Урок інформатики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rgbClr val="336666"/>
                </a:solidFill>
                <a:effectLst/>
                <a:latin typeface="Arial Black" pitchFamily="34" charset="0"/>
              </a:rPr>
              <a:t> </a:t>
            </a:r>
            <a:r>
              <a:rPr kumimoji="0" lang="en-US" sz="1100" b="0" i="0" u="none" strike="noStrike" cap="none" normalizeH="0" baseline="0" smtClean="0">
                <a:ln>
                  <a:noFill/>
                </a:ln>
                <a:solidFill>
                  <a:srgbClr val="336666"/>
                </a:solidFill>
                <a:effectLst/>
                <a:latin typeface="Arial Black" pitchFamily="34" charset="0"/>
              </a:rPr>
              <a:t>9 </a:t>
            </a:r>
            <a:r>
              <a:rPr kumimoji="0" lang="uk-UA" sz="1100" b="0" i="0" u="none" strike="noStrike" cap="none" normalizeH="0" baseline="0" smtClean="0">
                <a:ln>
                  <a:noFill/>
                </a:ln>
                <a:solidFill>
                  <a:srgbClr val="336666"/>
                </a:solidFill>
                <a:effectLst/>
                <a:latin typeface="Arial Black" pitchFamily="34" charset="0"/>
              </a:rPr>
              <a:t>клас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6" name="Text Box 12"/>
          <p:cNvSpPr txBox="1">
            <a:spLocks noChangeArrowheads="1" noChangeShapeType="1"/>
          </p:cNvSpPr>
          <p:nvPr/>
        </p:nvSpPr>
        <p:spPr bwMode="auto">
          <a:xfrm>
            <a:off x="111521875" y="107064175"/>
            <a:ext cx="5286375" cy="5616575"/>
          </a:xfrm>
          <a:prstGeom prst="rect">
            <a:avLst/>
          </a:prstGeom>
          <a:solidFill>
            <a:srgbClr val="FFFFFF"/>
          </a:solidFill>
          <a:ln w="0" algn="in">
            <a:noFill/>
            <a:miter lim="800000"/>
            <a:headEnd/>
            <a:tailEnd/>
          </a:ln>
          <a:effectLst/>
        </p:spPr>
        <p:txBody>
          <a:bodyPr vert="horz" wrap="square" lIns="36195" tIns="36195" rIns="36195" bIns="36195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1. </a:t>
            </a: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Формулювання мети публікації.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2. </a:t>
            </a: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Розробка структури публікації.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3. </a:t>
            </a: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Робота над проектом:</a:t>
            </a:r>
          </a:p>
          <a:p>
            <a:pPr marL="457200" marR="0" lvl="1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3.1. </a:t>
            </a: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Вибір типу публікації та відповідного макету.</a:t>
            </a:r>
          </a:p>
          <a:p>
            <a:pPr marL="457200" marR="0" lvl="1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3.2. </a:t>
            </a: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Введення тексту до місцезаповнювачів (полів) з клавіатури.</a:t>
            </a:r>
          </a:p>
          <a:p>
            <a:pPr marL="457200" marR="0" lvl="1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3.3. </a:t>
            </a: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Переміщення по сторінках, додавання та видалення сторінок.</a:t>
            </a:r>
          </a:p>
          <a:p>
            <a:pPr marL="457200" marR="0" lvl="1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3.4. </a:t>
            </a: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Вибір полів, зміна їх місця розташування та розмірів, видалення полів.</a:t>
            </a:r>
          </a:p>
          <a:p>
            <a:pPr marL="457200" marR="0" lvl="1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3.5. </a:t>
            </a: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Додавання нових полів.</a:t>
            </a:r>
          </a:p>
          <a:p>
            <a:pPr marL="457200" marR="0" lvl="1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3.6. </a:t>
            </a: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Вставлення графічних об’єктів.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4. </a:t>
            </a: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З’єднання та роз’єднання зв’язаних полів.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5. </a:t>
            </a: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Попередній перегляд публікації.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6. </a:t>
            </a: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Створення вихідної публікації.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7. </a:t>
            </a: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Збереження результатів роботи.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37" name="Picture 13" descr="j02857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5150900" y="107927775"/>
            <a:ext cx="2351088" cy="144462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038" name="Picture 14" descr="j028700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5511263" y="112752188"/>
            <a:ext cx="1143000" cy="196215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039" name="Picture 15" descr="j029298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263113" y="112823625"/>
            <a:ext cx="2089150" cy="2062163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752005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umedia.kiev.ua/uploads/posts/2011-12/1324376175_gen-y-corporate-america-development-economy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14483"/>
          <a:stretch/>
        </p:blipFill>
        <p:spPr bwMode="auto">
          <a:xfrm>
            <a:off x="3166788" y="1923393"/>
            <a:ext cx="3810000" cy="244365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2128345" y="851338"/>
            <a:ext cx="650316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4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Досліджуємо…</a:t>
            </a:r>
            <a:endParaRPr lang="en-US" sz="4400" b="1" dirty="0" smtClean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uk-UA" sz="44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«Призначення </a:t>
            </a:r>
            <a:r>
              <a:rPr lang="uk-UA" sz="44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публікації</a:t>
            </a:r>
            <a:r>
              <a:rPr lang="uk-UA" sz="44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lang="ru-RU" sz="4400" dirty="0"/>
          </a:p>
        </p:txBody>
      </p:sp>
      <p:sp>
        <p:nvSpPr>
          <p:cNvPr id="3" name="Rectangle 2"/>
          <p:cNvSpPr/>
          <p:nvPr/>
        </p:nvSpPr>
        <p:spPr>
          <a:xfrm>
            <a:off x="652238" y="4720322"/>
            <a:ext cx="6324167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44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«Розміщення інформації</a:t>
            </a:r>
          </a:p>
          <a:p>
            <a:pPr algn="ctr"/>
            <a:r>
              <a:rPr lang="uk-UA" sz="44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в  </a:t>
            </a:r>
            <a:r>
              <a:rPr lang="uk-UA" sz="44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публікації</a:t>
            </a:r>
            <a:r>
              <a:rPr lang="uk-UA" sz="44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endParaRPr lang="ru-RU" sz="4400" dirty="0"/>
          </a:p>
        </p:txBody>
      </p:sp>
      <p:pic>
        <p:nvPicPr>
          <p:cNvPr id="1032" name="Picture 8" descr="http://1.bp.blogspot.com/-bl4TdXovHh4/T_sul5mSvTI/AAAAAAAAANk/JWJCA06jtHk/s1600/1.gif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4027" r="24456"/>
          <a:stretch/>
        </p:blipFill>
        <p:spPr bwMode="auto">
          <a:xfrm>
            <a:off x="559710" y="800678"/>
            <a:ext cx="1786782" cy="19942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2.bp.blogspot.com/-m3vtWJLPnQQ/T8ZrnbdWu-I/AAAAAAAAAGs/GOY32741uuU/s1600/2.gif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6717" r="26731"/>
          <a:stretch/>
        </p:blipFill>
        <p:spPr bwMode="auto">
          <a:xfrm>
            <a:off x="7016142" y="4016134"/>
            <a:ext cx="1844565" cy="22783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2335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62151" y="962557"/>
            <a:ext cx="8387255" cy="5058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25400" algn="ctr">
              <a:lnSpc>
                <a:spcPts val="1700"/>
              </a:lnSpc>
              <a:spcBef>
                <a:spcPts val="2700"/>
              </a:spcBef>
              <a:spcAft>
                <a:spcPts val="0"/>
              </a:spcAft>
            </a:pPr>
            <a:r>
              <a:rPr lang="uk-UA" sz="2800" b="1" i="1" kern="100" spc="-5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Практична робота №8</a:t>
            </a:r>
            <a:endParaRPr lang="ru-RU" sz="2800" b="1" kern="100" spc="-5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25400" algn="ctr">
              <a:lnSpc>
                <a:spcPts val="1700"/>
              </a:lnSpc>
              <a:spcBef>
                <a:spcPts val="2700"/>
              </a:spcBef>
              <a:spcAft>
                <a:spcPts val="0"/>
              </a:spcAft>
            </a:pPr>
            <a:r>
              <a:rPr lang="uk-UA" sz="2800" b="1" i="1" kern="100" spc="-5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Тема.Створення</a:t>
            </a:r>
            <a:r>
              <a:rPr lang="uk-UA" sz="2800" b="1" i="1" kern="100" spc="-5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2800" b="1" i="1" kern="100" spc="-5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простої </a:t>
            </a:r>
            <a:r>
              <a:rPr lang="uk-UA" sz="2800" b="1" i="1" kern="100" spc="-5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комп</a:t>
            </a:r>
            <a:r>
              <a:rPr lang="en-US" sz="2800" b="1" i="1" kern="100" spc="-5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’</a:t>
            </a:r>
            <a:r>
              <a:rPr lang="uk-UA" sz="2800" b="1" i="1" kern="100" spc="-5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ютерної</a:t>
            </a:r>
            <a:r>
              <a:rPr lang="uk-UA" sz="2800" b="1" i="1" kern="100" spc="-5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публікації</a:t>
            </a:r>
          </a:p>
          <a:p>
            <a:pPr marL="457200" marR="25400" algn="ctr">
              <a:lnSpc>
                <a:spcPts val="1700"/>
              </a:lnSpc>
              <a:spcBef>
                <a:spcPts val="2700"/>
              </a:spcBef>
              <a:spcAft>
                <a:spcPts val="0"/>
              </a:spcAft>
            </a:pPr>
            <a:r>
              <a:rPr lang="uk-UA" sz="2800" b="1" i="1" kern="100" spc="-5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 базі шаблону</a:t>
            </a:r>
            <a:endParaRPr lang="ru-RU" sz="2800" b="1" kern="100" spc="-5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20000"/>
              </a:lnSpc>
              <a:spcAft>
                <a:spcPts val="0"/>
              </a:spcAft>
            </a:pPr>
            <a:r>
              <a:rPr lang="uk-UA" sz="2800" b="1" kern="1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Мета</a:t>
            </a:r>
            <a:r>
              <a:rPr lang="uk-UA" sz="2800" kern="1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набути вмінь та навичок створення інформаційного бюлетеня в середовищі застосування </a:t>
            </a:r>
            <a:r>
              <a:rPr lang="en-US" sz="2800" kern="1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MS Publisher</a:t>
            </a:r>
            <a:r>
              <a:rPr lang="uk-UA" sz="2800" kern="1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800" kern="1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ctr">
              <a:lnSpc>
                <a:spcPct val="120000"/>
              </a:lnSpc>
              <a:spcAft>
                <a:spcPts val="0"/>
              </a:spcAft>
            </a:pPr>
            <a:r>
              <a:rPr lang="ru-RU" sz="2800" b="1" kern="1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Увага!</a:t>
            </a:r>
            <a:r>
              <a:rPr lang="ru-RU" sz="2800" kern="1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 </a:t>
            </a:r>
            <a:r>
              <a:rPr lang="ru-RU" sz="2800" b="1" i="1" kern="1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Під</a:t>
            </a:r>
            <a:r>
              <a:rPr lang="ru-RU" sz="2800" i="1" kern="1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800" b="1" i="1" kern="1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час</a:t>
            </a:r>
            <a:r>
              <a:rPr lang="ru-RU" sz="2800" i="1" kern="1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800" b="1" i="1" kern="1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роботи</a:t>
            </a:r>
            <a:r>
              <a:rPr lang="ru-RU" sz="2800" i="1" kern="1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800" b="1" i="1" kern="1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</a:t>
            </a:r>
            <a:r>
              <a:rPr lang="ru-RU" sz="2800" i="1" kern="1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800" b="1" i="1" kern="1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комп’ютером</a:t>
            </a:r>
            <a:r>
              <a:rPr lang="ru-RU" sz="2800" i="1" kern="1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457200" algn="ctr">
              <a:lnSpc>
                <a:spcPct val="120000"/>
              </a:lnSpc>
              <a:spcAft>
                <a:spcPts val="0"/>
              </a:spcAft>
            </a:pPr>
            <a:r>
              <a:rPr lang="ru-RU" sz="2800" b="1" i="1" kern="1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дотримуйтеся</a:t>
            </a:r>
            <a:r>
              <a:rPr lang="ru-RU" sz="2800" i="1" kern="1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800" b="1" i="1" kern="1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правил</a:t>
            </a:r>
            <a:r>
              <a:rPr lang="ru-RU" sz="2800" i="1" kern="1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800" b="1" i="1" kern="1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безпеки</a:t>
            </a:r>
            <a:r>
              <a:rPr lang="ru-RU" sz="2800" i="1" kern="1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800" b="1" i="1" kern="1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</a:t>
            </a:r>
            <a:endParaRPr lang="ru-RU" sz="2800" kern="10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ctr">
              <a:lnSpc>
                <a:spcPct val="120000"/>
              </a:lnSpc>
              <a:spcAft>
                <a:spcPts val="0"/>
              </a:spcAft>
            </a:pPr>
            <a:r>
              <a:rPr lang="ru-RU" sz="2800" i="1" kern="1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800" b="1" i="1" kern="1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санітарно-гігієнічних</a:t>
            </a:r>
            <a:r>
              <a:rPr lang="ru-RU" sz="2800" i="1" kern="1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800" b="1" i="1" kern="1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норм</a:t>
            </a:r>
            <a:r>
              <a:rPr lang="ru-RU" sz="2800" b="1" i="1" kern="1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457200" algn="ctr">
              <a:lnSpc>
                <a:spcPct val="120000"/>
              </a:lnSpc>
              <a:spcAft>
                <a:spcPts val="0"/>
              </a:spcAft>
            </a:pPr>
            <a:endParaRPr lang="ru-RU" sz="2800" kern="100" dirty="0">
              <a:solidFill>
                <a:srgbClr val="FF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538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93683" y="2753634"/>
            <a:ext cx="8686800" cy="353943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AutoNum type="arabicPeriod"/>
              <a:tabLst>
                <a:tab pos="180975" algn="l"/>
                <a:tab pos="539750" algn="l"/>
                <a:tab pos="809625" algn="l"/>
              </a:tabLst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Запустіть програму MS Publisher.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AutoNum type="arabicPeriod"/>
              <a:tabLst>
                <a:tab pos="180975" algn="l"/>
                <a:tab pos="539750" algn="l"/>
                <a:tab pos="809625" algn="l"/>
              </a:tabLst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uk-UA" sz="2800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творіть </a:t>
            </a:r>
            <a:r>
              <a:rPr kumimoji="0" lang="uk-UA" sz="2800" b="0" i="0" u="none" strike="noStrike" cap="none" normalizeH="0" baseline="0" dirty="0" err="1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двосторінковий</a:t>
            </a:r>
            <a:r>
              <a:rPr kumimoji="0" lang="uk-UA" sz="2800" b="0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бюлетень з теми «Моя майбутня професія».</a:t>
            </a:r>
            <a:endParaRPr kumimoji="0" lang="ru-RU" sz="2800" b="0" i="0" u="none" strike="noStrike" cap="none" normalizeH="0" baseline="0" dirty="0" smtClean="0" bmk="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lvl="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Tx/>
              <a:buAutoNum type="arabicPeriod"/>
              <a:tabLst>
                <a:tab pos="180975" algn="l"/>
                <a:tab pos="539750" algn="l"/>
                <a:tab pos="809625" algn="l"/>
              </a:tabLst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Текстові та графічні матеріали знаходяться</a:t>
            </a:r>
            <a:r>
              <a:rPr kumimoji="0" lang="uk-UA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 власних папках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lang="uk-UA" sz="2800" dirty="0" smtClean="0" bmk="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lvl="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Tx/>
              <a:buAutoNum type="arabicPeriod"/>
              <a:tabLst>
                <a:tab pos="180975" algn="l"/>
                <a:tab pos="539750" algn="l"/>
                <a:tab pos="809625" algn="l"/>
              </a:tabLst>
            </a:pPr>
            <a:r>
              <a:rPr lang="uk-UA" sz="2800" dirty="0" smtClean="0" bmk="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Збережіть бюлетень в власній папці під</a:t>
            </a:r>
            <a:r>
              <a:rPr lang="en-US" sz="2800" dirty="0" smtClean="0" bmk="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uk-UA" sz="2800" dirty="0" smtClean="0" bmk="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даною назвою.</a:t>
            </a:r>
            <a:endParaRPr lang="ru-RU" sz="2800" dirty="0" smtClean="0" bmk="">
              <a:latin typeface="Arial" pitchFamily="34" charset="0"/>
            </a:endParaRPr>
          </a:p>
          <a:p>
            <a:pPr marL="0" marR="0" lvl="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AutoNum type="arabicPeriod"/>
              <a:tabLst>
                <a:tab pos="180975" algn="l"/>
                <a:tab pos="539750" algn="l"/>
                <a:tab pos="809625" algn="l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Содержимое 4" descr="3c6d5ffc11e2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12203" y="409903"/>
            <a:ext cx="2847975" cy="1885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175" y="670393"/>
            <a:ext cx="7365289" cy="480492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Презентація робіт</a:t>
            </a:r>
            <a:endParaRPr lang="ru-RU" dirty="0"/>
          </a:p>
        </p:txBody>
      </p:sp>
      <p:pic>
        <p:nvPicPr>
          <p:cNvPr id="7" name="Содержимое 6" descr="3d_13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130" y="1150719"/>
            <a:ext cx="7336439" cy="5502329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4941" y="906874"/>
            <a:ext cx="7365289" cy="559319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Метод </a:t>
            </a:r>
            <a:r>
              <a:rPr lang="uk-UA" dirty="0" err="1" smtClean="0"/>
              <a:t>“Кубування”</a:t>
            </a:r>
            <a:endParaRPr lang="ru-RU" dirty="0"/>
          </a:p>
        </p:txBody>
      </p:sp>
      <p:pic>
        <p:nvPicPr>
          <p:cNvPr id="4" name="Содержимое 3" descr="989324y5zziauw5x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27889" y="1669926"/>
            <a:ext cx="4792717" cy="4887434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http://t0.gstatic.com/images?q=tbn:ANd9GcTbe6kT82quogmWzlREPhnh8-t3IpgfKaChARQb7eWxg5s03ijafz1S0LH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7235" y="1070795"/>
            <a:ext cx="3281357" cy="23740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553459" y="1107004"/>
            <a:ext cx="42450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narVert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«Мікрофон»</a:t>
            </a:r>
            <a:endParaRPr lang="en-US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narVert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62151" y="3595934"/>
            <a:ext cx="824536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41325" algn="l"/>
              </a:tabLst>
            </a:pPr>
            <a:r>
              <a:rPr kumimoji="0" lang="uk-UA" sz="4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Урок дав мені для життя…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396942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4139" y="624007"/>
            <a:ext cx="892328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Домашнє завдання.</a:t>
            </a:r>
          </a:p>
          <a:p>
            <a:pPr algn="ctr"/>
            <a:r>
              <a:rPr lang="uk-UA" sz="3600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Повторити тему </a:t>
            </a:r>
          </a:p>
          <a:p>
            <a:pPr algn="ctr"/>
            <a:r>
              <a:rPr lang="uk-UA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3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«Комп</a:t>
            </a:r>
            <a:r>
              <a:rPr lang="ru-RU" sz="3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’</a:t>
            </a:r>
            <a:r>
              <a:rPr lang="uk-UA" sz="3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ютерні презентації та публікації» </a:t>
            </a:r>
          </a:p>
          <a:p>
            <a:pPr algn="ctr"/>
            <a:endParaRPr lang="ru-RU" sz="3600" dirty="0"/>
          </a:p>
        </p:txBody>
      </p:sp>
      <p:pic>
        <p:nvPicPr>
          <p:cNvPr id="6146" name="Picture 2" descr="http://gimnaz.org.ua/wp-content/uploads/2012/09/1328274253_bezymyannyj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4014" y="2932331"/>
            <a:ext cx="5143500" cy="335280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81841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42946" y="1185831"/>
            <a:ext cx="820929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ДЯКУЮ ЗА УРОК!</a:t>
            </a:r>
          </a:p>
          <a:p>
            <a:pPr algn="ctr"/>
            <a:r>
              <a:rPr lang="uk-UA" sz="5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БАЖАЮ ВАМ УСПІХІВ!</a:t>
            </a:r>
          </a:p>
        </p:txBody>
      </p:sp>
      <p:pic>
        <p:nvPicPr>
          <p:cNvPr id="7170" name="Picture 2" descr="http://tv35.com.ua/wp-content/uploads/2011/10/smayli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1053" y="3208172"/>
            <a:ext cx="2893084" cy="289308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18943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4941" y="906874"/>
            <a:ext cx="7365289" cy="622381"/>
          </a:xfrm>
        </p:spPr>
        <p:txBody>
          <a:bodyPr>
            <a:normAutofit fontScale="90000"/>
          </a:bodyPr>
          <a:lstStyle/>
          <a:p>
            <a:r>
              <a:rPr lang="uk-UA" dirty="0" err="1" smtClean="0"/>
              <a:t>“Скриня</a:t>
            </a:r>
            <a:r>
              <a:rPr lang="uk-UA" dirty="0" smtClean="0"/>
              <a:t> </a:t>
            </a:r>
            <a:r>
              <a:rPr lang="uk-UA" dirty="0" err="1" smtClean="0"/>
              <a:t>знань”</a:t>
            </a:r>
            <a:endParaRPr lang="ru-RU" dirty="0"/>
          </a:p>
        </p:txBody>
      </p:sp>
      <p:pic>
        <p:nvPicPr>
          <p:cNvPr id="4" name="Содержимое 3" descr="BS00076_.WM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62884" y="1497561"/>
            <a:ext cx="4252771" cy="4545384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29153" y="1879515"/>
            <a:ext cx="8714244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400" b="1" dirty="0" smtClean="0">
                <a:solidFill>
                  <a:srgbClr val="FF0000"/>
                </a:solidFill>
              </a:rPr>
              <a:t>Створення </a:t>
            </a:r>
            <a:r>
              <a:rPr lang="uk-UA" sz="4400" b="1" dirty="0" smtClean="0">
                <a:solidFill>
                  <a:srgbClr val="FF0000"/>
                </a:solidFill>
              </a:rPr>
              <a:t>простої </a:t>
            </a:r>
            <a:r>
              <a:rPr lang="uk-UA" sz="4400" b="1" dirty="0" err="1" smtClean="0">
                <a:solidFill>
                  <a:srgbClr val="FF0000"/>
                </a:solidFill>
              </a:rPr>
              <a:t>комп</a:t>
            </a:r>
            <a:r>
              <a:rPr lang="en-US" sz="4400" b="1" dirty="0" smtClean="0">
                <a:solidFill>
                  <a:srgbClr val="FF0000"/>
                </a:solidFill>
              </a:rPr>
              <a:t>’</a:t>
            </a:r>
            <a:r>
              <a:rPr lang="uk-UA" sz="4400" b="1" dirty="0" err="1" smtClean="0">
                <a:solidFill>
                  <a:srgbClr val="FF0000"/>
                </a:solidFill>
              </a:rPr>
              <a:t>ютерної</a:t>
            </a:r>
            <a:r>
              <a:rPr lang="uk-UA" sz="4400" b="1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uk-UA" sz="4400" b="1" dirty="0" smtClean="0">
                <a:solidFill>
                  <a:srgbClr val="FF0000"/>
                </a:solidFill>
              </a:rPr>
              <a:t>публікації на базі шаблону.</a:t>
            </a:r>
          </a:p>
          <a:p>
            <a:pPr algn="ctr"/>
            <a:r>
              <a:rPr lang="uk-UA" sz="4400" b="1" dirty="0" smtClean="0">
                <a:solidFill>
                  <a:srgbClr val="FF0000"/>
                </a:solidFill>
              </a:rPr>
              <a:t>Практична робота № 8</a:t>
            </a:r>
            <a:endParaRPr lang="uk-UA" sz="3600" b="1" dirty="0" smtClean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/>
              <a:t>Тема:</a:t>
            </a:r>
            <a:br>
              <a:rPr lang="uk-UA" b="1" dirty="0" smtClean="0"/>
            </a:br>
            <a:endParaRPr lang="ru-RU" dirty="0"/>
          </a:p>
        </p:txBody>
      </p:sp>
      <p:pic>
        <p:nvPicPr>
          <p:cNvPr id="6" name="Содержимое 5" descr="45f6445b9ebe262fa8026fd14130390a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35965" y="4264792"/>
            <a:ext cx="8491626" cy="1316202"/>
          </a:xfrm>
        </p:spPr>
      </p:pic>
    </p:spTree>
    <p:extLst>
      <p:ext uri="{BB962C8B-B14F-4D97-AF65-F5344CB8AC3E}">
        <p14:creationId xmlns="" xmlns:p14="http://schemas.microsoft.com/office/powerpoint/2010/main" val="763395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67559" y="599466"/>
            <a:ext cx="8749862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uk-UA" sz="3600" b="1" i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Мета  уроку:</a:t>
            </a:r>
            <a:endParaRPr kumimoji="0" lang="en-US" sz="3600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навчитися  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створювати бюлетень на основі шаблону, виконувати основні операції над об’єктами, створювати зв’язки між об’єктами публікацій, зберігати публікації на зовнішніх носіях даних; </a:t>
            </a:r>
            <a:endParaRPr kumimoji="0" lang="uk-UA" sz="3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маємо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розвивати  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творчі здібності, 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дослідницькі навички, естетичний 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смак, 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аналітичне та логічне 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мислення і </a:t>
            </a:r>
            <a:r>
              <a:rPr kumimoji="0" lang="uk-UA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виховувати 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інформаційну культуру, взаємоповагу, 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толерантність.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1575" y="873911"/>
            <a:ext cx="8906204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5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Бюлетень</a:t>
            </a:r>
            <a:r>
              <a:rPr lang="uk-UA" sz="4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 (лат. </a:t>
            </a:r>
            <a:r>
              <a:rPr lang="en-US" sz="4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bulla</a:t>
            </a:r>
            <a:r>
              <a:rPr lang="uk-UA" sz="4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–документ з печаткою; італ. </a:t>
            </a:r>
            <a:r>
              <a:rPr lang="en-US" sz="4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bulletino</a:t>
            </a:r>
            <a:r>
              <a:rPr lang="uk-UA" sz="4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– записка, аркуш) –  </a:t>
            </a:r>
            <a:r>
              <a:rPr lang="uk-UA" sz="4000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це публікація з однієї чи декількох сторінок, яка містить</a:t>
            </a:r>
            <a:r>
              <a:rPr lang="uk-UA" sz="4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4000" b="1" i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повідомлення з певного кола питань.</a:t>
            </a:r>
            <a:endParaRPr lang="ru-RU" sz="4000" dirty="0"/>
          </a:p>
        </p:txBody>
      </p:sp>
    </p:spTree>
    <p:extLst>
      <p:ext uri="{BB962C8B-B14F-4D97-AF65-F5344CB8AC3E}">
        <p14:creationId xmlns="" xmlns:p14="http://schemas.microsoft.com/office/powerpoint/2010/main" val="974183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dipsm.org.ua/files/2012/07/espa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995" y="768485"/>
            <a:ext cx="3347190" cy="47652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www.sport-express.ua/upload/newspaper/59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1712" y="768484"/>
            <a:ext cx="3478256" cy="47652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0135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94085" y="1466221"/>
            <a:ext cx="742424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6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Наведіть приклад бюлетеня, який створюється в нашій школі</a:t>
            </a:r>
            <a:endParaRPr lang="ru-RU" sz="6000" dirty="0"/>
          </a:p>
        </p:txBody>
      </p:sp>
    </p:spTree>
    <p:extLst>
      <p:ext uri="{BB962C8B-B14F-4D97-AF65-F5344CB8AC3E}">
        <p14:creationId xmlns="" xmlns:p14="http://schemas.microsoft.com/office/powerpoint/2010/main" val="1574064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67559" y="1208377"/>
            <a:ext cx="9002110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54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Буклет</a:t>
            </a:r>
            <a:r>
              <a:rPr lang="uk-UA" sz="5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uk-UA" sz="4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(франц. </a:t>
            </a:r>
            <a:r>
              <a:rPr lang="fr-FR" sz="40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Bouclette</a:t>
            </a:r>
            <a:r>
              <a:rPr lang="uk-UA" sz="40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– кільце) − </a:t>
            </a:r>
            <a:r>
              <a:rPr lang="uk-UA" sz="40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публікація, виготовлена на одному аркуші  та  складена  згинанням  у </a:t>
            </a:r>
          </a:p>
          <a:p>
            <a:pPr algn="ctr"/>
            <a:r>
              <a:rPr lang="uk-UA" sz="40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кілька  сторінок  так,  що її  можна  </a:t>
            </a:r>
          </a:p>
          <a:p>
            <a:pPr algn="ctr"/>
            <a:r>
              <a:rPr lang="uk-UA" sz="40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переглядати, не розрізаючи сторінок,</a:t>
            </a:r>
          </a:p>
          <a:p>
            <a:pPr algn="ctr"/>
            <a:r>
              <a:rPr lang="uk-UA" sz="40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а розкриваючи.</a:t>
            </a:r>
            <a:r>
              <a:rPr lang="uk-UA" sz="40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7003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metastudio.com.ua/upload/image/prods/551ccf10b7762d988114f0edba7be724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893" y="827173"/>
            <a:ext cx="7082362" cy="52267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5410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" val="9e189f1a753ee679d1b35c74a851e0b830c82ef3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 Cardboard">
      <a:dk1>
        <a:sysClr val="windowText" lastClr="000000"/>
      </a:dk1>
      <a:lt1>
        <a:sysClr val="window" lastClr="F4F4F4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Organic Cardboard">
      <a:majorFont>
        <a:latin typeface="Garamond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 Cardboard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346</TotalTime>
  <Words>453</Words>
  <Application>Microsoft Office PowerPoint</Application>
  <PresentationFormat>Лист A4 (210x297 мм)</PresentationFormat>
  <Paragraphs>75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Organic</vt:lpstr>
      <vt:lpstr>Комп'ютерні  публікації</vt:lpstr>
      <vt:lpstr>“Скриня знань”</vt:lpstr>
      <vt:lpstr>Тема: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Презентація робіт</vt:lpstr>
      <vt:lpstr>Метод “Кубування”</vt:lpstr>
      <vt:lpstr>Слайд 17</vt:lpstr>
      <vt:lpstr>Слайд 18</vt:lpstr>
      <vt:lpstr>Слайд 19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Игорь</dc:creator>
  <cp:lastModifiedBy>Admin</cp:lastModifiedBy>
  <cp:revision>61</cp:revision>
  <dcterms:created xsi:type="dcterms:W3CDTF">2012-11-29T15:39:45Z</dcterms:created>
  <dcterms:modified xsi:type="dcterms:W3CDTF">2019-01-23T12:35:47Z</dcterms:modified>
</cp:coreProperties>
</file>