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77" r:id="rId10"/>
    <p:sldId id="262" r:id="rId11"/>
    <p:sldId id="265" r:id="rId12"/>
    <p:sldId id="266" r:id="rId13"/>
    <p:sldId id="267" r:id="rId14"/>
    <p:sldId id="268" r:id="rId15"/>
    <p:sldId id="275" r:id="rId16"/>
    <p:sldId id="272" r:id="rId17"/>
    <p:sldId id="274" r:id="rId18"/>
    <p:sldId id="278" r:id="rId19"/>
    <p:sldId id="283" r:id="rId20"/>
    <p:sldId id="284" r:id="rId21"/>
    <p:sldId id="279" r:id="rId22"/>
    <p:sldId id="281" r:id="rId23"/>
    <p:sldId id="285" r:id="rId24"/>
    <p:sldId id="286" r:id="rId25"/>
    <p:sldId id="287" r:id="rId26"/>
    <p:sldId id="288" r:id="rId27"/>
    <p:sldId id="280" r:id="rId28"/>
    <p:sldId id="289" r:id="rId2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5FC317-5FF2-44CB-A73E-759D4761F445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96E0674-FAC7-41BB-98EB-7C3CC616D2E9}">
      <dgm:prSet phldrT="[Текст]" custT="1"/>
      <dgm:spPr>
        <a:solidFill>
          <a:schemeClr val="accent3"/>
        </a:solidFill>
      </dgm:spPr>
      <dgm:t>
        <a:bodyPr/>
        <a:lstStyle/>
        <a:p>
          <a:r>
            <a:rPr lang="uk-UA" sz="1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Родина та виховання</a:t>
          </a:r>
        </a:p>
      </dgm:t>
    </dgm:pt>
    <dgm:pt modelId="{0AA42287-AB30-450E-8C4A-25C7B2FA1F28}" type="parTrans" cxnId="{D140D7CE-7ED9-4EDB-8DB0-15E60F06802F}">
      <dgm:prSet/>
      <dgm:spPr/>
      <dgm:t>
        <a:bodyPr/>
        <a:lstStyle/>
        <a:p>
          <a:endParaRPr lang="uk-UA"/>
        </a:p>
      </dgm:t>
    </dgm:pt>
    <dgm:pt modelId="{1DA26EB7-1862-4473-A829-D64FFA013B05}" type="sibTrans" cxnId="{D140D7CE-7ED9-4EDB-8DB0-15E60F06802F}">
      <dgm:prSet/>
      <dgm:spPr/>
      <dgm:t>
        <a:bodyPr/>
        <a:lstStyle/>
        <a:p>
          <a:endParaRPr lang="uk-UA"/>
        </a:p>
      </dgm:t>
    </dgm:pt>
    <dgm:pt modelId="{56359C0C-3838-4560-8A1F-56F0AC3FFAE6}">
      <dgm:prSet phldrT="[Текст]" custT="1"/>
      <dgm:spPr>
        <a:solidFill>
          <a:schemeClr val="accent3"/>
        </a:solidFill>
      </dgm:spPr>
      <dgm:t>
        <a:bodyPr/>
        <a:lstStyle/>
        <a:p>
          <a:r>
            <a:rPr lang="uk-UA" sz="1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Оточення, в якому зростають діти</a:t>
          </a:r>
        </a:p>
      </dgm:t>
    </dgm:pt>
    <dgm:pt modelId="{029B08C7-A39A-45A0-8605-B06340CBD1D8}" type="parTrans" cxnId="{08194CA4-DDD2-4C34-9598-3F3283522CD4}">
      <dgm:prSet/>
      <dgm:spPr/>
      <dgm:t>
        <a:bodyPr/>
        <a:lstStyle/>
        <a:p>
          <a:endParaRPr lang="uk-UA"/>
        </a:p>
      </dgm:t>
    </dgm:pt>
    <dgm:pt modelId="{9C86C51B-F994-47F9-853F-079A68998FA2}" type="sibTrans" cxnId="{08194CA4-DDD2-4C34-9598-3F3283522CD4}">
      <dgm:prSet/>
      <dgm:spPr/>
      <dgm:t>
        <a:bodyPr/>
        <a:lstStyle/>
        <a:p>
          <a:endParaRPr lang="uk-UA"/>
        </a:p>
      </dgm:t>
    </dgm:pt>
    <dgm:pt modelId="{BEB0190A-FF2E-493D-BBF1-0C6B822D7AA0}">
      <dgm:prSet phldrT="[Текст]" custT="1"/>
      <dgm:spPr>
        <a:solidFill>
          <a:schemeClr val="accent3"/>
        </a:solidFill>
      </dgm:spPr>
      <dgm:t>
        <a:bodyPr/>
        <a:lstStyle/>
        <a:p>
          <a:r>
            <a:rPr lang="uk-UA" sz="1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Толерантність,</a:t>
          </a:r>
        </a:p>
        <a:p>
          <a:r>
            <a:rPr lang="uk-UA" sz="1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добро та зло</a:t>
          </a:r>
        </a:p>
      </dgm:t>
    </dgm:pt>
    <dgm:pt modelId="{A58DDCD5-AB1E-40FA-83F1-8E9DB4640892}" type="parTrans" cxnId="{A93EEAD9-D158-4A4B-A08B-5CB3537C0198}">
      <dgm:prSet/>
      <dgm:spPr/>
      <dgm:t>
        <a:bodyPr/>
        <a:lstStyle/>
        <a:p>
          <a:endParaRPr lang="uk-UA"/>
        </a:p>
      </dgm:t>
    </dgm:pt>
    <dgm:pt modelId="{B99F6B05-DC7E-47B5-A52D-FB8DA41F3F4C}" type="sibTrans" cxnId="{A93EEAD9-D158-4A4B-A08B-5CB3537C0198}">
      <dgm:prSet/>
      <dgm:spPr/>
      <dgm:t>
        <a:bodyPr/>
        <a:lstStyle/>
        <a:p>
          <a:endParaRPr lang="uk-UA"/>
        </a:p>
      </dgm:t>
    </dgm:pt>
    <dgm:pt modelId="{610CFBFD-A227-444A-A317-6AA725ECABA1}">
      <dgm:prSet phldrT="[Текст]" custT="1"/>
      <dgm:spPr>
        <a:solidFill>
          <a:schemeClr val="accent3"/>
        </a:solidFill>
      </dgm:spPr>
      <dgm:t>
        <a:bodyPr/>
        <a:lstStyle/>
        <a:p>
          <a:r>
            <a:rPr lang="uk-UA" sz="1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Справедливість і несправедливість</a:t>
          </a:r>
        </a:p>
      </dgm:t>
    </dgm:pt>
    <dgm:pt modelId="{37530EA2-7D5D-4D9D-9789-29ED27107BAC}" type="parTrans" cxnId="{E700895E-179A-49DB-92F2-CFE19940ADC4}">
      <dgm:prSet/>
      <dgm:spPr/>
      <dgm:t>
        <a:bodyPr/>
        <a:lstStyle/>
        <a:p>
          <a:endParaRPr lang="uk-UA"/>
        </a:p>
      </dgm:t>
    </dgm:pt>
    <dgm:pt modelId="{71FEF348-0B50-45AB-AAED-22DE0D5A6CA3}" type="sibTrans" cxnId="{E700895E-179A-49DB-92F2-CFE19940ADC4}">
      <dgm:prSet/>
      <dgm:spPr/>
      <dgm:t>
        <a:bodyPr/>
        <a:lstStyle/>
        <a:p>
          <a:endParaRPr lang="uk-UA"/>
        </a:p>
      </dgm:t>
    </dgm:pt>
    <dgm:pt modelId="{4DEBEE7A-B4C5-4FBC-B13F-10CBB8B32676}">
      <dgm:prSet phldrT="[Текст]"/>
      <dgm:spPr>
        <a:solidFill>
          <a:schemeClr val="accent3"/>
        </a:solidFill>
      </dgm:spPr>
      <dgm:t>
        <a:bodyPr/>
        <a:lstStyle/>
        <a:p>
          <a:r>
            <a:rPr lang="uk-UA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Соціальна нерівність і расова дискримінація</a:t>
          </a:r>
        </a:p>
      </dgm:t>
    </dgm:pt>
    <dgm:pt modelId="{CB5AABBB-1753-46BD-BAA2-3AEA84C73FEB}" type="parTrans" cxnId="{710335EE-F55A-4876-927E-E4D39AE20F2A}">
      <dgm:prSet/>
      <dgm:spPr/>
      <dgm:t>
        <a:bodyPr/>
        <a:lstStyle/>
        <a:p>
          <a:endParaRPr lang="uk-UA"/>
        </a:p>
      </dgm:t>
    </dgm:pt>
    <dgm:pt modelId="{F7A934A1-CFFD-45E7-8E83-484D32CC8580}" type="sibTrans" cxnId="{710335EE-F55A-4876-927E-E4D39AE20F2A}">
      <dgm:prSet/>
      <dgm:spPr/>
      <dgm:t>
        <a:bodyPr/>
        <a:lstStyle/>
        <a:p>
          <a:endParaRPr lang="uk-UA"/>
        </a:p>
      </dgm:t>
    </dgm:pt>
    <dgm:pt modelId="{342003EE-6877-4E71-87EA-6A1D7E7E4885}" type="pres">
      <dgm:prSet presAssocID="{FF5FC317-5FF2-44CB-A73E-759D4761F445}" presName="cycle" presStyleCnt="0">
        <dgm:presLayoutVars>
          <dgm:dir/>
          <dgm:resizeHandles val="exact"/>
        </dgm:presLayoutVars>
      </dgm:prSet>
      <dgm:spPr/>
    </dgm:pt>
    <dgm:pt modelId="{F17850A5-E088-45AE-835C-4BD5078E7FED}" type="pres">
      <dgm:prSet presAssocID="{996E0674-FAC7-41BB-98EB-7C3CC616D2E9}" presName="node" presStyleLbl="node1" presStyleIdx="0" presStyleCnt="5" custScaleX="131861">
        <dgm:presLayoutVars>
          <dgm:bulletEnabled val="1"/>
        </dgm:presLayoutVars>
      </dgm:prSet>
      <dgm:spPr/>
    </dgm:pt>
    <dgm:pt modelId="{FCFAFE38-8B3A-4A45-A566-67C3742CA62C}" type="pres">
      <dgm:prSet presAssocID="{1DA26EB7-1862-4473-A829-D64FFA013B05}" presName="sibTrans" presStyleLbl="sibTrans2D1" presStyleIdx="0" presStyleCnt="5"/>
      <dgm:spPr/>
    </dgm:pt>
    <dgm:pt modelId="{373FE149-7EC3-4D21-8DFC-953C5CBF5FB1}" type="pres">
      <dgm:prSet presAssocID="{1DA26EB7-1862-4473-A829-D64FFA013B05}" presName="connectorText" presStyleLbl="sibTrans2D1" presStyleIdx="0" presStyleCnt="5"/>
      <dgm:spPr/>
    </dgm:pt>
    <dgm:pt modelId="{2F2A1C97-A243-4757-8ADB-01891B1F3F1D}" type="pres">
      <dgm:prSet presAssocID="{56359C0C-3838-4560-8A1F-56F0AC3FFAE6}" presName="node" presStyleLbl="node1" presStyleIdx="1" presStyleCnt="5" custScaleX="132725" custRadScaleRad="96043" custRadScaleInc="-2312">
        <dgm:presLayoutVars>
          <dgm:bulletEnabled val="1"/>
        </dgm:presLayoutVars>
      </dgm:prSet>
      <dgm:spPr/>
    </dgm:pt>
    <dgm:pt modelId="{372AD4D5-4814-45B3-91FA-13D0EAE55D19}" type="pres">
      <dgm:prSet presAssocID="{9C86C51B-F994-47F9-853F-079A68998FA2}" presName="sibTrans" presStyleLbl="sibTrans2D1" presStyleIdx="1" presStyleCnt="5"/>
      <dgm:spPr/>
    </dgm:pt>
    <dgm:pt modelId="{D66FE1D3-BC1B-45E8-896C-B66886F79795}" type="pres">
      <dgm:prSet presAssocID="{9C86C51B-F994-47F9-853F-079A68998FA2}" presName="connectorText" presStyleLbl="sibTrans2D1" presStyleIdx="1" presStyleCnt="5"/>
      <dgm:spPr/>
    </dgm:pt>
    <dgm:pt modelId="{0E88035A-B859-4865-8B89-2456E041BD59}" type="pres">
      <dgm:prSet presAssocID="{BEB0190A-FF2E-493D-BBF1-0C6B822D7AA0}" presName="node" presStyleLbl="node1" presStyleIdx="2" presStyleCnt="5" custScaleX="130079" custRadScaleRad="101167" custRadScaleInc="-20895">
        <dgm:presLayoutVars>
          <dgm:bulletEnabled val="1"/>
        </dgm:presLayoutVars>
      </dgm:prSet>
      <dgm:spPr/>
    </dgm:pt>
    <dgm:pt modelId="{F4E57737-2E89-4D51-A7F9-130DD0DB8525}" type="pres">
      <dgm:prSet presAssocID="{B99F6B05-DC7E-47B5-A52D-FB8DA41F3F4C}" presName="sibTrans" presStyleLbl="sibTrans2D1" presStyleIdx="2" presStyleCnt="5"/>
      <dgm:spPr/>
    </dgm:pt>
    <dgm:pt modelId="{37C9A3D6-3DA2-44E0-875D-A93B34F96E59}" type="pres">
      <dgm:prSet presAssocID="{B99F6B05-DC7E-47B5-A52D-FB8DA41F3F4C}" presName="connectorText" presStyleLbl="sibTrans2D1" presStyleIdx="2" presStyleCnt="5"/>
      <dgm:spPr/>
    </dgm:pt>
    <dgm:pt modelId="{6EBF5B48-4A7E-4EC4-9EDA-EB9A47E19CEF}" type="pres">
      <dgm:prSet presAssocID="{610CFBFD-A227-444A-A317-6AA725ECABA1}" presName="node" presStyleLbl="node1" presStyleIdx="3" presStyleCnt="5" custScaleX="145959" custScaleY="108604" custRadScaleRad="100048" custRadScaleInc="6667">
        <dgm:presLayoutVars>
          <dgm:bulletEnabled val="1"/>
        </dgm:presLayoutVars>
      </dgm:prSet>
      <dgm:spPr/>
    </dgm:pt>
    <dgm:pt modelId="{FF348D57-321E-4888-8B93-19AF96B3C7BD}" type="pres">
      <dgm:prSet presAssocID="{71FEF348-0B50-45AB-AAED-22DE0D5A6CA3}" presName="sibTrans" presStyleLbl="sibTrans2D1" presStyleIdx="3" presStyleCnt="5"/>
      <dgm:spPr/>
    </dgm:pt>
    <dgm:pt modelId="{EEFA546E-AB62-44B2-A232-FB495C4BE50B}" type="pres">
      <dgm:prSet presAssocID="{71FEF348-0B50-45AB-AAED-22DE0D5A6CA3}" presName="connectorText" presStyleLbl="sibTrans2D1" presStyleIdx="3" presStyleCnt="5"/>
      <dgm:spPr/>
    </dgm:pt>
    <dgm:pt modelId="{41AAFABA-A5EE-4B9D-9774-9EB6FCDD8E46}" type="pres">
      <dgm:prSet presAssocID="{4DEBEE7A-B4C5-4FBC-B13F-10CBB8B32676}" presName="node" presStyleLbl="node1" presStyleIdx="4" presStyleCnt="5" custScaleX="131274">
        <dgm:presLayoutVars>
          <dgm:bulletEnabled val="1"/>
        </dgm:presLayoutVars>
      </dgm:prSet>
      <dgm:spPr/>
    </dgm:pt>
    <dgm:pt modelId="{CE00FCE5-4136-4F3C-9B43-35DAD2D7CADE}" type="pres">
      <dgm:prSet presAssocID="{F7A934A1-CFFD-45E7-8E83-484D32CC8580}" presName="sibTrans" presStyleLbl="sibTrans2D1" presStyleIdx="4" presStyleCnt="5"/>
      <dgm:spPr/>
    </dgm:pt>
    <dgm:pt modelId="{34FAD88B-8030-4BB2-A7B1-91CB2E1A003B}" type="pres">
      <dgm:prSet presAssocID="{F7A934A1-CFFD-45E7-8E83-484D32CC8580}" presName="connectorText" presStyleLbl="sibTrans2D1" presStyleIdx="4" presStyleCnt="5"/>
      <dgm:spPr/>
    </dgm:pt>
  </dgm:ptLst>
  <dgm:cxnLst>
    <dgm:cxn modelId="{49D87803-F88D-4F6D-B9C6-D3E3B0031D3B}" type="presOf" srcId="{B99F6B05-DC7E-47B5-A52D-FB8DA41F3F4C}" destId="{37C9A3D6-3DA2-44E0-875D-A93B34F96E59}" srcOrd="1" destOrd="0" presId="urn:microsoft.com/office/officeart/2005/8/layout/cycle2"/>
    <dgm:cxn modelId="{A29F6807-C4C7-48CD-B5C7-B1F69742B1FC}" type="presOf" srcId="{71FEF348-0B50-45AB-AAED-22DE0D5A6CA3}" destId="{EEFA546E-AB62-44B2-A232-FB495C4BE50B}" srcOrd="1" destOrd="0" presId="urn:microsoft.com/office/officeart/2005/8/layout/cycle2"/>
    <dgm:cxn modelId="{3CB32E14-4C23-4917-B70F-666A9DECFBA2}" type="presOf" srcId="{9C86C51B-F994-47F9-853F-079A68998FA2}" destId="{372AD4D5-4814-45B3-91FA-13D0EAE55D19}" srcOrd="0" destOrd="0" presId="urn:microsoft.com/office/officeart/2005/8/layout/cycle2"/>
    <dgm:cxn modelId="{1BB21230-235E-43DA-991D-3FADCB1AA6CC}" type="presOf" srcId="{9C86C51B-F994-47F9-853F-079A68998FA2}" destId="{D66FE1D3-BC1B-45E8-896C-B66886F79795}" srcOrd="1" destOrd="0" presId="urn:microsoft.com/office/officeart/2005/8/layout/cycle2"/>
    <dgm:cxn modelId="{E700895E-179A-49DB-92F2-CFE19940ADC4}" srcId="{FF5FC317-5FF2-44CB-A73E-759D4761F445}" destId="{610CFBFD-A227-444A-A317-6AA725ECABA1}" srcOrd="3" destOrd="0" parTransId="{37530EA2-7D5D-4D9D-9789-29ED27107BAC}" sibTransId="{71FEF348-0B50-45AB-AAED-22DE0D5A6CA3}"/>
    <dgm:cxn modelId="{2C638959-C06B-475F-8BBB-8BEF53962590}" type="presOf" srcId="{F7A934A1-CFFD-45E7-8E83-484D32CC8580}" destId="{CE00FCE5-4136-4F3C-9B43-35DAD2D7CADE}" srcOrd="0" destOrd="0" presId="urn:microsoft.com/office/officeart/2005/8/layout/cycle2"/>
    <dgm:cxn modelId="{B573467A-0A5E-4AA5-A233-904DDA4AA657}" type="presOf" srcId="{996E0674-FAC7-41BB-98EB-7C3CC616D2E9}" destId="{F17850A5-E088-45AE-835C-4BD5078E7FED}" srcOrd="0" destOrd="0" presId="urn:microsoft.com/office/officeart/2005/8/layout/cycle2"/>
    <dgm:cxn modelId="{67233C8E-7980-4680-828B-B9BCD4D24868}" type="presOf" srcId="{610CFBFD-A227-444A-A317-6AA725ECABA1}" destId="{6EBF5B48-4A7E-4EC4-9EDA-EB9A47E19CEF}" srcOrd="0" destOrd="0" presId="urn:microsoft.com/office/officeart/2005/8/layout/cycle2"/>
    <dgm:cxn modelId="{B8C36E93-4751-4F95-80B8-CDEFC9313E12}" type="presOf" srcId="{B99F6B05-DC7E-47B5-A52D-FB8DA41F3F4C}" destId="{F4E57737-2E89-4D51-A7F9-130DD0DB8525}" srcOrd="0" destOrd="0" presId="urn:microsoft.com/office/officeart/2005/8/layout/cycle2"/>
    <dgm:cxn modelId="{08194CA4-DDD2-4C34-9598-3F3283522CD4}" srcId="{FF5FC317-5FF2-44CB-A73E-759D4761F445}" destId="{56359C0C-3838-4560-8A1F-56F0AC3FFAE6}" srcOrd="1" destOrd="0" parTransId="{029B08C7-A39A-45A0-8605-B06340CBD1D8}" sibTransId="{9C86C51B-F994-47F9-853F-079A68998FA2}"/>
    <dgm:cxn modelId="{FEDD77B2-F4E7-42C5-8C5D-9493DC7CCAE1}" type="presOf" srcId="{1DA26EB7-1862-4473-A829-D64FFA013B05}" destId="{373FE149-7EC3-4D21-8DFC-953C5CBF5FB1}" srcOrd="1" destOrd="0" presId="urn:microsoft.com/office/officeart/2005/8/layout/cycle2"/>
    <dgm:cxn modelId="{C2B2BFBE-9130-4812-9818-AF6310B05738}" type="presOf" srcId="{BEB0190A-FF2E-493D-BBF1-0C6B822D7AA0}" destId="{0E88035A-B859-4865-8B89-2456E041BD59}" srcOrd="0" destOrd="0" presId="urn:microsoft.com/office/officeart/2005/8/layout/cycle2"/>
    <dgm:cxn modelId="{6F3A19C0-B69E-4F97-A71B-16F9E8DDBF8E}" type="presOf" srcId="{FF5FC317-5FF2-44CB-A73E-759D4761F445}" destId="{342003EE-6877-4E71-87EA-6A1D7E7E4885}" srcOrd="0" destOrd="0" presId="urn:microsoft.com/office/officeart/2005/8/layout/cycle2"/>
    <dgm:cxn modelId="{B68A81C2-DF48-45FC-BB75-B9B62FB9EE4A}" type="presOf" srcId="{71FEF348-0B50-45AB-AAED-22DE0D5A6CA3}" destId="{FF348D57-321E-4888-8B93-19AF96B3C7BD}" srcOrd="0" destOrd="0" presId="urn:microsoft.com/office/officeart/2005/8/layout/cycle2"/>
    <dgm:cxn modelId="{D140D7CE-7ED9-4EDB-8DB0-15E60F06802F}" srcId="{FF5FC317-5FF2-44CB-A73E-759D4761F445}" destId="{996E0674-FAC7-41BB-98EB-7C3CC616D2E9}" srcOrd="0" destOrd="0" parTransId="{0AA42287-AB30-450E-8C4A-25C7B2FA1F28}" sibTransId="{1DA26EB7-1862-4473-A829-D64FFA013B05}"/>
    <dgm:cxn modelId="{479FFCCE-04BA-4DB4-A536-1E6A7E430A3F}" type="presOf" srcId="{4DEBEE7A-B4C5-4FBC-B13F-10CBB8B32676}" destId="{41AAFABA-A5EE-4B9D-9774-9EB6FCDD8E46}" srcOrd="0" destOrd="0" presId="urn:microsoft.com/office/officeart/2005/8/layout/cycle2"/>
    <dgm:cxn modelId="{A93EEAD9-D158-4A4B-A08B-5CB3537C0198}" srcId="{FF5FC317-5FF2-44CB-A73E-759D4761F445}" destId="{BEB0190A-FF2E-493D-BBF1-0C6B822D7AA0}" srcOrd="2" destOrd="0" parTransId="{A58DDCD5-AB1E-40FA-83F1-8E9DB4640892}" sibTransId="{B99F6B05-DC7E-47B5-A52D-FB8DA41F3F4C}"/>
    <dgm:cxn modelId="{B4CE82E5-605F-44E8-8056-546ABD756FAA}" type="presOf" srcId="{56359C0C-3838-4560-8A1F-56F0AC3FFAE6}" destId="{2F2A1C97-A243-4757-8ADB-01891B1F3F1D}" srcOrd="0" destOrd="0" presId="urn:microsoft.com/office/officeart/2005/8/layout/cycle2"/>
    <dgm:cxn modelId="{AFD382EB-53E9-41C9-863F-34EE59DF1CAA}" type="presOf" srcId="{1DA26EB7-1862-4473-A829-D64FFA013B05}" destId="{FCFAFE38-8B3A-4A45-A566-67C3742CA62C}" srcOrd="0" destOrd="0" presId="urn:microsoft.com/office/officeart/2005/8/layout/cycle2"/>
    <dgm:cxn modelId="{C8AA59EC-153B-4CF8-9820-FB9CA80B1976}" type="presOf" srcId="{F7A934A1-CFFD-45E7-8E83-484D32CC8580}" destId="{34FAD88B-8030-4BB2-A7B1-91CB2E1A003B}" srcOrd="1" destOrd="0" presId="urn:microsoft.com/office/officeart/2005/8/layout/cycle2"/>
    <dgm:cxn modelId="{710335EE-F55A-4876-927E-E4D39AE20F2A}" srcId="{FF5FC317-5FF2-44CB-A73E-759D4761F445}" destId="{4DEBEE7A-B4C5-4FBC-B13F-10CBB8B32676}" srcOrd="4" destOrd="0" parTransId="{CB5AABBB-1753-46BD-BAA2-3AEA84C73FEB}" sibTransId="{F7A934A1-CFFD-45E7-8E83-484D32CC8580}"/>
    <dgm:cxn modelId="{603BF397-FC13-459B-8923-35E3441AAA14}" type="presParOf" srcId="{342003EE-6877-4E71-87EA-6A1D7E7E4885}" destId="{F17850A5-E088-45AE-835C-4BD5078E7FED}" srcOrd="0" destOrd="0" presId="urn:microsoft.com/office/officeart/2005/8/layout/cycle2"/>
    <dgm:cxn modelId="{CC15B5D8-B7B8-47A8-AC17-7B9C0C549C82}" type="presParOf" srcId="{342003EE-6877-4E71-87EA-6A1D7E7E4885}" destId="{FCFAFE38-8B3A-4A45-A566-67C3742CA62C}" srcOrd="1" destOrd="0" presId="urn:microsoft.com/office/officeart/2005/8/layout/cycle2"/>
    <dgm:cxn modelId="{95E450F3-3C2D-404E-95E6-1C356CD45CFB}" type="presParOf" srcId="{FCFAFE38-8B3A-4A45-A566-67C3742CA62C}" destId="{373FE149-7EC3-4D21-8DFC-953C5CBF5FB1}" srcOrd="0" destOrd="0" presId="urn:microsoft.com/office/officeart/2005/8/layout/cycle2"/>
    <dgm:cxn modelId="{3339F40E-2A83-42B9-BEA9-143D505D2535}" type="presParOf" srcId="{342003EE-6877-4E71-87EA-6A1D7E7E4885}" destId="{2F2A1C97-A243-4757-8ADB-01891B1F3F1D}" srcOrd="2" destOrd="0" presId="urn:microsoft.com/office/officeart/2005/8/layout/cycle2"/>
    <dgm:cxn modelId="{3A471A9F-B869-46F8-A59C-F019B30A376E}" type="presParOf" srcId="{342003EE-6877-4E71-87EA-6A1D7E7E4885}" destId="{372AD4D5-4814-45B3-91FA-13D0EAE55D19}" srcOrd="3" destOrd="0" presId="urn:microsoft.com/office/officeart/2005/8/layout/cycle2"/>
    <dgm:cxn modelId="{68740D4D-EADB-4630-AD70-29F45FD3311A}" type="presParOf" srcId="{372AD4D5-4814-45B3-91FA-13D0EAE55D19}" destId="{D66FE1D3-BC1B-45E8-896C-B66886F79795}" srcOrd="0" destOrd="0" presId="urn:microsoft.com/office/officeart/2005/8/layout/cycle2"/>
    <dgm:cxn modelId="{F6A3009F-F379-4A46-B911-117CD546AE20}" type="presParOf" srcId="{342003EE-6877-4E71-87EA-6A1D7E7E4885}" destId="{0E88035A-B859-4865-8B89-2456E041BD59}" srcOrd="4" destOrd="0" presId="urn:microsoft.com/office/officeart/2005/8/layout/cycle2"/>
    <dgm:cxn modelId="{1F09231C-050D-43B5-91CD-CDD4343F0534}" type="presParOf" srcId="{342003EE-6877-4E71-87EA-6A1D7E7E4885}" destId="{F4E57737-2E89-4D51-A7F9-130DD0DB8525}" srcOrd="5" destOrd="0" presId="urn:microsoft.com/office/officeart/2005/8/layout/cycle2"/>
    <dgm:cxn modelId="{05A6423F-80BD-449A-8A05-1A0851485786}" type="presParOf" srcId="{F4E57737-2E89-4D51-A7F9-130DD0DB8525}" destId="{37C9A3D6-3DA2-44E0-875D-A93B34F96E59}" srcOrd="0" destOrd="0" presId="urn:microsoft.com/office/officeart/2005/8/layout/cycle2"/>
    <dgm:cxn modelId="{99ECB754-DE86-4392-909A-1880D2D1EEB6}" type="presParOf" srcId="{342003EE-6877-4E71-87EA-6A1D7E7E4885}" destId="{6EBF5B48-4A7E-4EC4-9EDA-EB9A47E19CEF}" srcOrd="6" destOrd="0" presId="urn:microsoft.com/office/officeart/2005/8/layout/cycle2"/>
    <dgm:cxn modelId="{79B3E3D4-A066-4CDD-9C9B-6A8EB76E36EA}" type="presParOf" srcId="{342003EE-6877-4E71-87EA-6A1D7E7E4885}" destId="{FF348D57-321E-4888-8B93-19AF96B3C7BD}" srcOrd="7" destOrd="0" presId="urn:microsoft.com/office/officeart/2005/8/layout/cycle2"/>
    <dgm:cxn modelId="{EE506D79-B988-409E-969D-626C6EBE4223}" type="presParOf" srcId="{FF348D57-321E-4888-8B93-19AF96B3C7BD}" destId="{EEFA546E-AB62-44B2-A232-FB495C4BE50B}" srcOrd="0" destOrd="0" presId="urn:microsoft.com/office/officeart/2005/8/layout/cycle2"/>
    <dgm:cxn modelId="{58ACAB6D-030A-4D2A-8F15-17C90FDC86FF}" type="presParOf" srcId="{342003EE-6877-4E71-87EA-6A1D7E7E4885}" destId="{41AAFABA-A5EE-4B9D-9774-9EB6FCDD8E46}" srcOrd="8" destOrd="0" presId="urn:microsoft.com/office/officeart/2005/8/layout/cycle2"/>
    <dgm:cxn modelId="{EF4B10B5-9E03-4D58-A217-950CA4AFDC66}" type="presParOf" srcId="{342003EE-6877-4E71-87EA-6A1D7E7E4885}" destId="{CE00FCE5-4136-4F3C-9B43-35DAD2D7CADE}" srcOrd="9" destOrd="0" presId="urn:microsoft.com/office/officeart/2005/8/layout/cycle2"/>
    <dgm:cxn modelId="{048B2D09-EEFD-4FBD-8F60-0F9993A37010}" type="presParOf" srcId="{CE00FCE5-4136-4F3C-9B43-35DAD2D7CADE}" destId="{34FAD88B-8030-4BB2-A7B1-91CB2E1A003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850A5-E088-45AE-835C-4BD5078E7FED}">
      <dsp:nvSpPr>
        <dsp:cNvPr id="0" name=""/>
        <dsp:cNvSpPr/>
      </dsp:nvSpPr>
      <dsp:spPr>
        <a:xfrm>
          <a:off x="3175114" y="-35009"/>
          <a:ext cx="2206952" cy="1673696"/>
        </a:xfrm>
        <a:prstGeom prst="ellipse">
          <a:avLst/>
        </a:prstGeom>
        <a:solidFill>
          <a:schemeClr val="accent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Родина та виховання</a:t>
          </a:r>
        </a:p>
      </dsp:txBody>
      <dsp:txXfrm>
        <a:off x="3498315" y="210098"/>
        <a:ext cx="1560550" cy="1183482"/>
      </dsp:txXfrm>
    </dsp:sp>
    <dsp:sp modelId="{FCFAFE38-8B3A-4A45-A566-67C3742CA62C}">
      <dsp:nvSpPr>
        <dsp:cNvPr id="0" name=""/>
        <dsp:cNvSpPr/>
      </dsp:nvSpPr>
      <dsp:spPr>
        <a:xfrm rot="2231984">
          <a:off x="5116702" y="1252010"/>
          <a:ext cx="254147" cy="564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kern="1200"/>
        </a:p>
      </dsp:txBody>
      <dsp:txXfrm>
        <a:off x="5124459" y="1341936"/>
        <a:ext cx="177903" cy="338924"/>
      </dsp:txXfrm>
    </dsp:sp>
    <dsp:sp modelId="{2F2A1C97-A243-4757-8ADB-01891B1F3F1D}">
      <dsp:nvSpPr>
        <dsp:cNvPr id="0" name=""/>
        <dsp:cNvSpPr/>
      </dsp:nvSpPr>
      <dsp:spPr>
        <a:xfrm>
          <a:off x="5112254" y="1440832"/>
          <a:ext cx="2221413" cy="1673696"/>
        </a:xfrm>
        <a:prstGeom prst="ellipse">
          <a:avLst/>
        </a:prstGeom>
        <a:solidFill>
          <a:schemeClr val="accent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Оточення, в якому зростають діти</a:t>
          </a:r>
        </a:p>
      </dsp:txBody>
      <dsp:txXfrm>
        <a:off x="5437572" y="1685939"/>
        <a:ext cx="1570777" cy="1183482"/>
      </dsp:txXfrm>
    </dsp:sp>
    <dsp:sp modelId="{372AD4D5-4814-45B3-91FA-13D0EAE55D19}">
      <dsp:nvSpPr>
        <dsp:cNvPr id="0" name=""/>
        <dsp:cNvSpPr/>
      </dsp:nvSpPr>
      <dsp:spPr>
        <a:xfrm rot="6090068">
          <a:off x="5841208" y="3102883"/>
          <a:ext cx="312755" cy="564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kern="1200"/>
        </a:p>
      </dsp:txBody>
      <dsp:txXfrm rot="10800000">
        <a:off x="5897475" y="3169886"/>
        <a:ext cx="218929" cy="338924"/>
      </dsp:txXfrm>
    </dsp:sp>
    <dsp:sp modelId="{0E88035A-B859-4865-8B89-2456E041BD59}">
      <dsp:nvSpPr>
        <dsp:cNvPr id="0" name=""/>
        <dsp:cNvSpPr/>
      </dsp:nvSpPr>
      <dsp:spPr>
        <a:xfrm>
          <a:off x="4680197" y="3673068"/>
          <a:ext cx="2177127" cy="1673696"/>
        </a:xfrm>
        <a:prstGeom prst="ellipse">
          <a:avLst/>
        </a:prstGeom>
        <a:solidFill>
          <a:schemeClr val="accent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Толерантність,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добро та зло</a:t>
          </a:r>
        </a:p>
      </dsp:txBody>
      <dsp:txXfrm>
        <a:off x="4999030" y="3918175"/>
        <a:ext cx="1539461" cy="1183482"/>
      </dsp:txXfrm>
    </dsp:sp>
    <dsp:sp modelId="{F4E57737-2E89-4D51-A7F9-130DD0DB8525}">
      <dsp:nvSpPr>
        <dsp:cNvPr id="0" name=""/>
        <dsp:cNvSpPr/>
      </dsp:nvSpPr>
      <dsp:spPr>
        <a:xfrm rot="10668360">
          <a:off x="4297160" y="4278653"/>
          <a:ext cx="271762" cy="564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kern="1200"/>
        </a:p>
      </dsp:txBody>
      <dsp:txXfrm rot="10800000">
        <a:off x="4378659" y="4390066"/>
        <a:ext cx="190233" cy="338924"/>
      </dsp:txXfrm>
    </dsp:sp>
    <dsp:sp modelId="{6EBF5B48-4A7E-4EC4-9EDA-EB9A47E19CEF}">
      <dsp:nvSpPr>
        <dsp:cNvPr id="0" name=""/>
        <dsp:cNvSpPr/>
      </dsp:nvSpPr>
      <dsp:spPr>
        <a:xfrm>
          <a:off x="1727869" y="3709081"/>
          <a:ext cx="2442910" cy="1817701"/>
        </a:xfrm>
        <a:prstGeom prst="ellipse">
          <a:avLst/>
        </a:prstGeom>
        <a:solidFill>
          <a:schemeClr val="accent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Справедливість і несправедливість</a:t>
          </a:r>
        </a:p>
      </dsp:txBody>
      <dsp:txXfrm>
        <a:off x="2085625" y="3975277"/>
        <a:ext cx="1727398" cy="1285309"/>
      </dsp:txXfrm>
    </dsp:sp>
    <dsp:sp modelId="{FF348D57-321E-4888-8B93-19AF96B3C7BD}">
      <dsp:nvSpPr>
        <dsp:cNvPr id="0" name=""/>
        <dsp:cNvSpPr/>
      </dsp:nvSpPr>
      <dsp:spPr>
        <a:xfrm rot="15193190">
          <a:off x="2413004" y="3140387"/>
          <a:ext cx="351894" cy="564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kern="1200"/>
        </a:p>
      </dsp:txBody>
      <dsp:txXfrm rot="10800000">
        <a:off x="2481027" y="3303897"/>
        <a:ext cx="246326" cy="338924"/>
      </dsp:txXfrm>
    </dsp:sp>
    <dsp:sp modelId="{41AAFABA-A5EE-4B9D-9774-9EB6FCDD8E46}">
      <dsp:nvSpPr>
        <dsp:cNvPr id="0" name=""/>
        <dsp:cNvSpPr/>
      </dsp:nvSpPr>
      <dsp:spPr>
        <a:xfrm>
          <a:off x="1145732" y="1442992"/>
          <a:ext cx="2197128" cy="1673696"/>
        </a:xfrm>
        <a:prstGeom prst="ellipse">
          <a:avLst/>
        </a:prstGeom>
        <a:solidFill>
          <a:schemeClr val="accent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Соціальна нерівність і расова дискримінація</a:t>
          </a:r>
        </a:p>
      </dsp:txBody>
      <dsp:txXfrm>
        <a:off x="1467494" y="1688099"/>
        <a:ext cx="1553604" cy="1183482"/>
      </dsp:txXfrm>
    </dsp:sp>
    <dsp:sp modelId="{CE00FCE5-4136-4F3C-9B43-35DAD2D7CADE}">
      <dsp:nvSpPr>
        <dsp:cNvPr id="0" name=""/>
        <dsp:cNvSpPr/>
      </dsp:nvSpPr>
      <dsp:spPr>
        <a:xfrm rot="19440000">
          <a:off x="3108930" y="1263899"/>
          <a:ext cx="289896" cy="564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kern="1200"/>
        </a:p>
      </dsp:txBody>
      <dsp:txXfrm>
        <a:off x="3117235" y="1402433"/>
        <a:ext cx="202927" cy="338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FA75-4C7D-4905-988E-BB9C648DBF31}" type="datetimeFigureOut">
              <a:rPr lang="uk-UA" smtClean="0"/>
              <a:t>07.02.2019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219-6396-4B45-9ACB-B63C6C623F82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FA75-4C7D-4905-988E-BB9C648DBF31}" type="datetimeFigureOut">
              <a:rPr lang="uk-UA" smtClean="0"/>
              <a:t>07.02.2019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219-6396-4B45-9ACB-B63C6C623F82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FA75-4C7D-4905-988E-BB9C648DBF31}" type="datetimeFigureOut">
              <a:rPr lang="uk-UA" smtClean="0"/>
              <a:t>07.02.2019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219-6396-4B45-9ACB-B63C6C623F82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FA75-4C7D-4905-988E-BB9C648DBF31}" type="datetimeFigureOut">
              <a:rPr lang="uk-UA" smtClean="0"/>
              <a:t>07.02.2019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219-6396-4B45-9ACB-B63C6C623F82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FA75-4C7D-4905-988E-BB9C648DBF31}" type="datetimeFigureOut">
              <a:rPr lang="uk-UA" smtClean="0"/>
              <a:t>07.02.2019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219-6396-4B45-9ACB-B63C6C623F82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FA75-4C7D-4905-988E-BB9C648DBF31}" type="datetimeFigureOut">
              <a:rPr lang="uk-UA" smtClean="0"/>
              <a:t>07.02.2019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219-6396-4B45-9ACB-B63C6C623F82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FA75-4C7D-4905-988E-BB9C648DBF31}" type="datetimeFigureOut">
              <a:rPr lang="uk-UA" smtClean="0"/>
              <a:t>07.02.2019</a:t>
            </a:fld>
            <a:endParaRPr lang="uk-U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219-6396-4B45-9ACB-B63C6C623F82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FA75-4C7D-4905-988E-BB9C648DBF31}" type="datetimeFigureOut">
              <a:rPr lang="uk-UA" smtClean="0"/>
              <a:t>07.02.2019</a:t>
            </a:fld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219-6396-4B45-9ACB-B63C6C623F82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FA75-4C7D-4905-988E-BB9C648DBF31}" type="datetimeFigureOut">
              <a:rPr lang="uk-UA" smtClean="0"/>
              <a:t>07.02.2019</a:t>
            </a:fld>
            <a:endParaRPr lang="uk-U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219-6396-4B45-9ACB-B63C6C623F82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FA75-4C7D-4905-988E-BB9C648DBF31}" type="datetimeFigureOut">
              <a:rPr lang="uk-UA" smtClean="0"/>
              <a:t>07.02.2019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219-6396-4B45-9ACB-B63C6C623F82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FA75-4C7D-4905-988E-BB9C648DBF31}" type="datetimeFigureOut">
              <a:rPr lang="uk-UA" smtClean="0"/>
              <a:t>07.02.2019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219-6396-4B45-9ACB-B63C6C623F82}" type="slidenum">
              <a:rPr lang="uk-UA" smtClean="0"/>
              <a:t>‹№›</a:t>
            </a:fld>
            <a:endParaRPr lang="uk-UA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dirty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5FA75-4C7D-4905-988E-BB9C648DBF31}" type="datetimeFigureOut">
              <a:rPr lang="uk-UA" smtClean="0"/>
              <a:t>07.02.2019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7E219-6396-4B45-9ACB-B63C6C623F82}" type="slidenum">
              <a:rPr lang="uk-UA" smtClean="0"/>
              <a:t>‹№›</a:t>
            </a:fld>
            <a:endParaRPr lang="uk-UA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640960" cy="5544615"/>
          </a:xfrm>
        </p:spPr>
        <p:txBody>
          <a:bodyPr/>
          <a:lstStyle/>
          <a:p>
            <a:pPr algn="ctr"/>
            <a:r>
              <a:rPr lang="ru-RU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Хороша книга не та, яка думає за тебе, а та, яка змушує тебе думати». Моральні ідеали в романі Гарпер Лі «Убити пересмішника»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9442" y="6165304"/>
            <a:ext cx="7117180" cy="360040"/>
          </a:xfrm>
        </p:spPr>
        <p:txBody>
          <a:bodyPr>
            <a:normAutofit fontScale="92500" lnSpcReduction="10000"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47156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116632"/>
            <a:ext cx="5184576" cy="1584175"/>
          </a:xfrm>
        </p:spPr>
        <p:txBody>
          <a:bodyPr>
            <a:normAutofit/>
          </a:bodyPr>
          <a:lstStyle/>
          <a:p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ІІІ. Сприйняття та засвоєння нового матеріалу.</a:t>
            </a:r>
            <a:b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Що ми дізналися про родину Аттікуса Фінча?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3"/>
            <a:ext cx="4788024" cy="25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3" y="620688"/>
            <a:ext cx="364648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49080"/>
            <a:ext cx="5004048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4725144"/>
            <a:ext cx="3744416" cy="194421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 у соціумі залежить від особистості окремої людини, від її серця і душі, від моралі і совісті, від принципів. Цього дітей навчає батько</a:t>
            </a: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969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3"/>
            <a:ext cx="8025019" cy="792088"/>
          </a:xfrm>
        </p:spPr>
        <p:txBody>
          <a:bodyPr/>
          <a:lstStyle/>
          <a:p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ІІІ. Сприйняття та засвоєння нового матеріалу.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6712"/>
            <a:ext cx="385191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836712"/>
            <a:ext cx="417512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21088"/>
            <a:ext cx="4211959" cy="25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21088"/>
            <a:ext cx="4211959" cy="252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76872"/>
            <a:ext cx="352839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406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3"/>
            <a:ext cx="8784976" cy="1080119"/>
          </a:xfrm>
        </p:spPr>
        <p:txBody>
          <a:bodyPr/>
          <a:lstStyle/>
          <a:p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 Є в людини щось таке, що не скориться більшості – це її совість.» Як ви розумієте ці слова?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3968" y="1268760"/>
            <a:ext cx="4752527" cy="5400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Жанр роману Гарпер Лі «Вбити пересмішника» - роман виховання.  Ця книга включена до обов’язкової програми в школах  Америки, а тепер у програмі зарубіжної літератури в сучасній українській школі. Адже виховує цей роман перш за все те, чого так не вистачає сьогодні суспільству – толерантність у соціальному середовищі і прекрасні відносин всередині сім’ї.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23" y="1809750"/>
            <a:ext cx="3233654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96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3"/>
            <a:ext cx="8856984" cy="720079"/>
          </a:xfrm>
        </p:spPr>
        <p:txBody>
          <a:bodyPr/>
          <a:lstStyle/>
          <a:p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Як чудово, коли батько настільки мудрий, щоб бути авторитетом і не бути авторитарним. 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07505" y="1052736"/>
            <a:ext cx="3744416" cy="2232248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107505" y="3429000"/>
            <a:ext cx="3744416" cy="10801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Батько настільки вправний у стрільбі, що навіть має прізвисько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Фінч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-З-Одного-Пострілу. 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3995936" y="1052736"/>
            <a:ext cx="4968552" cy="2880320"/>
          </a:xfrm>
        </p:spPr>
        <p:txBody>
          <a:bodyPr/>
          <a:lstStyle/>
          <a:p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Та сама міс Моді так пояснила шляхетність поведінки батька: «Влучність у стрільбі – це талант від Бога. Зрозуміло, треба практикуватися, щоб сягнути досконалості, але стріляти – це не грати на піаніно абощо. Думаю, він відклав рушницю, коли усвідомив, що Бог надав йому перевагу над іншими живими істотами. Мабуть, </a:t>
            </a:r>
            <a:r>
              <a:rPr lang="uk-UA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Аттікус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вирішив, що стрілятиме тільки у крайньому разі, як от сьогодні».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68760"/>
            <a:ext cx="374441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21088"/>
            <a:ext cx="5328591" cy="24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7505" y="4581128"/>
            <a:ext cx="3240359" cy="177849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Аттікус</a:t>
            </a:r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джентльмен, чесний і порядний.</a:t>
            </a:r>
          </a:p>
        </p:txBody>
      </p:sp>
    </p:spTree>
    <p:extLst>
      <p:ext uri="{BB962C8B-B14F-4D97-AF65-F5344CB8AC3E}">
        <p14:creationId xmlns:p14="http://schemas.microsoft.com/office/powerpoint/2010/main" val="233286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1"/>
            <a:ext cx="8640960" cy="720080"/>
          </a:xfrm>
        </p:spPr>
        <p:txBody>
          <a:bodyPr/>
          <a:lstStyle/>
          <a:p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Аттікус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власним прикладом доводить дітям, що завжди потрібно стояти на позиціях добра і справедливості.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1412776"/>
            <a:ext cx="4373215" cy="2304256"/>
          </a:xfrm>
        </p:spPr>
        <p:txBody>
          <a:bodyPr/>
          <a:lstStyle/>
          <a:p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Він справді вважає, що всі люди рівні, незалежно від кольору шкіри і соціального стану, хоче змінити світ, заставляє жителів містечка </a:t>
            </a:r>
            <a:r>
              <a:rPr lang="uk-UA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Мейкомба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дивитись по-іншому на людей із різних соціальних прошарків і національностей.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68144" y="1052735"/>
            <a:ext cx="2520280" cy="3024337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280" y="4293096"/>
            <a:ext cx="4373216" cy="2160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«Вони, звісно, мають повне право так гадати, і мають право на повагу до їхньої думки, - відповів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Аттікус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Але перш ніж дійти згоди з іншими, я мушу дійти згоди з самим собою. Єдине, що не підлягає закону більшості, - це власна совість».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427394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52737"/>
            <a:ext cx="252028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133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483567"/>
          </a:xfrm>
        </p:spPr>
        <p:txBody>
          <a:bodyPr/>
          <a:lstStyle/>
          <a:p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 Мужність – це не чоловік зі зброєю в руках. Мужність – це коли знаєш, що програв свою справу, ще не розпочавши, але все одно берешся за неї. Перемагаєш тут нечасто, але іноді перемагаєш». Завжди свої слова </a:t>
            </a:r>
            <a:r>
              <a:rPr lang="uk-UA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Аттікус</a:t>
            </a: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доводить власними вчинками.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5"/>
            <a:ext cx="347027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93096"/>
            <a:ext cx="381642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3883561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953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52128"/>
          </a:xfrm>
        </p:spPr>
        <p:txBody>
          <a:bodyPr/>
          <a:lstStyle/>
          <a:p>
            <a:pPr algn="just"/>
            <a:r>
              <a:rPr lang="uk-UA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«Єдине місце, де у всіх мають  бути рівні шанси – це суд, хай якого кольору веселки буде їхня шкіра, але люди тягнуть свої упередження на лави присяжних.»- говорить </a:t>
            </a:r>
            <a:r>
              <a:rPr lang="uk-UA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Аттікус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07504" y="1916832"/>
            <a:ext cx="4373215" cy="1656184"/>
          </a:xfrm>
        </p:spPr>
        <p:txBody>
          <a:bodyPr/>
          <a:lstStyle/>
          <a:p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Аттікус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Фінч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міг лицемірити. Він щиро вірив, що усі люди повинні бути рівними перед законом, а у суспільстві має торжествувати правосуддя.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3933056"/>
            <a:ext cx="475252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076056" y="3861048"/>
            <a:ext cx="3888432" cy="2664296"/>
          </a:xfrm>
        </p:spPr>
        <p:txBody>
          <a:bodyPr/>
          <a:lstStyle/>
          <a:p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Тогочасна Америка, виголошуючи християнські цінності і всіляко прославляючи любов до ближнього і милосердя, не бачить ближнього в людині з темною шкірою.  Як раз такі вчинки автор і порівнює із вбивством пересмішників. 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28801"/>
            <a:ext cx="397591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950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1339551"/>
          </a:xfrm>
        </p:spPr>
        <p:txBody>
          <a:bodyPr/>
          <a:lstStyle/>
          <a:p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«Коли ти підростеш, ти побачиш, як білі щоденно обдурюють чорних, але я хочу сказати тобі одну річ, і ти її добре запам’ятай: коли біла людина робить таке з чорношкірим, немає значення, як звуть цю білу людину, наскільки вона багата чи з якої шанованої сім’ї походить, - ця біла людина – покидьок.» – повчає </a:t>
            </a:r>
            <a:r>
              <a:rPr lang="uk-UA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Аттікус</a:t>
            </a: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своїх дітей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4293096"/>
            <a:ext cx="4301207" cy="2448272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4149080"/>
            <a:ext cx="4301208" cy="2448272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Джин приходить до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висновку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«Гадаю , є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 тип людей .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люди.»  Проте </a:t>
            </a:r>
            <a:r>
              <a:rPr lang="uk-UA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Джим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задумується над іншим: «Якщо існує тільки один тип людей, чого ж вони не можуть порозумітися? Якщо вони всі схожі, чого ж вони зі шкіри пнуться, аби дошкулити одне одному?»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4374009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1844825"/>
            <a:ext cx="4374008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4176464" cy="2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257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1"/>
            <a:ext cx="8784976" cy="1080120"/>
          </a:xfrm>
        </p:spPr>
        <p:txBody>
          <a:bodyPr/>
          <a:lstStyle/>
          <a:p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«Знаєш, </a:t>
            </a:r>
            <a:r>
              <a:rPr lang="uk-UA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Всевидьку</a:t>
            </a: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здається, я починаю розуміти, чому </a:t>
            </a:r>
            <a:r>
              <a:rPr lang="uk-UA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Страхолюд</a:t>
            </a: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Редлі</a:t>
            </a: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всякчас сидить удома під замком… Він просто не хоче до людей.» - говорить </a:t>
            </a:r>
            <a:r>
              <a:rPr lang="uk-UA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Джим</a:t>
            </a: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Страхолюд</a:t>
            </a: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Редлі</a:t>
            </a: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Хто він такий? Що ви можете розповісти про нього?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88" y="4509120"/>
            <a:ext cx="3471863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509" y="4509120"/>
            <a:ext cx="3470275" cy="233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255"/>
            <a:ext cx="3491880" cy="240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97255"/>
            <a:ext cx="3491880" cy="240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80928"/>
            <a:ext cx="331236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668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3"/>
            <a:ext cx="8712968" cy="576064"/>
          </a:xfrm>
        </p:spPr>
        <p:txBody>
          <a:bodyPr/>
          <a:lstStyle/>
          <a:p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№ 2.   Порівняльна характеристика персонажів.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692696"/>
            <a:ext cx="4373215" cy="5832647"/>
          </a:xfrm>
        </p:spPr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3280" y="692696"/>
            <a:ext cx="4373215" cy="576064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5" name="Овал 4"/>
          <p:cNvSpPr/>
          <p:nvPr/>
        </p:nvSpPr>
        <p:spPr>
          <a:xfrm>
            <a:off x="395536" y="836712"/>
            <a:ext cx="3816424" cy="79208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Аттікус</a:t>
            </a:r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Фінч</a:t>
            </a:r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головний герой твору.</a:t>
            </a:r>
          </a:p>
        </p:txBody>
      </p:sp>
      <p:cxnSp>
        <p:nvCxnSpPr>
          <p:cNvPr id="7" name="Прямая со стрелкой 6"/>
          <p:cNvCxnSpPr>
            <a:stCxn id="5" idx="3"/>
          </p:cNvCxnSpPr>
          <p:nvPr/>
        </p:nvCxnSpPr>
        <p:spPr>
          <a:xfrm>
            <a:off x="954438" y="1512801"/>
            <a:ext cx="0" cy="33202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79512" y="1844824"/>
            <a:ext cx="1689326" cy="79208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Авторитет для дітей.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024175" y="2636912"/>
            <a:ext cx="0" cy="36004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79513" y="2996952"/>
            <a:ext cx="1689326" cy="72008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Мудрий батько.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1024176" y="3717032"/>
            <a:ext cx="0" cy="36004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79513" y="4077072"/>
            <a:ext cx="1689326" cy="79208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Джентльмен.</a:t>
            </a:r>
          </a:p>
        </p:txBody>
      </p:sp>
      <p:cxnSp>
        <p:nvCxnSpPr>
          <p:cNvPr id="31" name="Прямая со стрелкой 30"/>
          <p:cNvCxnSpPr>
            <a:stCxn id="5" idx="5"/>
          </p:cNvCxnSpPr>
          <p:nvPr/>
        </p:nvCxnSpPr>
        <p:spPr>
          <a:xfrm>
            <a:off x="3653058" y="1512801"/>
            <a:ext cx="0" cy="33202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2483768" y="1844824"/>
            <a:ext cx="1872208" cy="97210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Діє так, як велить совість.</a:t>
            </a: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3653058" y="2816932"/>
            <a:ext cx="0" cy="32403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2555776" y="3140968"/>
            <a:ext cx="1800200" cy="93610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Чесний, порядний.</a:t>
            </a:r>
          </a:p>
        </p:txBody>
      </p:sp>
      <p:cxnSp>
        <p:nvCxnSpPr>
          <p:cNvPr id="44" name="Прямая со стрелкой 43"/>
          <p:cNvCxnSpPr/>
          <p:nvPr/>
        </p:nvCxnSpPr>
        <p:spPr>
          <a:xfrm>
            <a:off x="3653058" y="4077072"/>
            <a:ext cx="0" cy="39604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2555776" y="4473116"/>
            <a:ext cx="1800200" cy="82809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Добрий і справедливий.</a:t>
            </a:r>
          </a:p>
        </p:txBody>
      </p:sp>
      <p:cxnSp>
        <p:nvCxnSpPr>
          <p:cNvPr id="49" name="Прямая со стрелкой 48"/>
          <p:cNvCxnSpPr/>
          <p:nvPr/>
        </p:nvCxnSpPr>
        <p:spPr>
          <a:xfrm>
            <a:off x="3653058" y="5301208"/>
            <a:ext cx="0" cy="36004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2555776" y="5661248"/>
            <a:ext cx="1814500" cy="79208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нього всі люди рівні.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5182732" y="836712"/>
            <a:ext cx="3744416" cy="792088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Містер </a:t>
            </a:r>
            <a:r>
              <a:rPr lang="uk-UA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Редлі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другорядний герой.</a:t>
            </a:r>
          </a:p>
        </p:txBody>
      </p:sp>
      <p:cxnSp>
        <p:nvCxnSpPr>
          <p:cNvPr id="58" name="Прямая со стрелкой 57"/>
          <p:cNvCxnSpPr/>
          <p:nvPr/>
        </p:nvCxnSpPr>
        <p:spPr>
          <a:xfrm>
            <a:off x="6948264" y="1628800"/>
            <a:ext cx="0" cy="27703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Скругленный прямоугольник 65"/>
          <p:cNvSpPr/>
          <p:nvPr/>
        </p:nvSpPr>
        <p:spPr>
          <a:xfrm>
            <a:off x="5724128" y="1905834"/>
            <a:ext cx="2952328" cy="731078"/>
          </a:xfrm>
          <a:prstGeom prst="round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Батько, від якого хочеться втекти світ за очі.</a:t>
            </a:r>
          </a:p>
        </p:txBody>
      </p:sp>
      <p:cxnSp>
        <p:nvCxnSpPr>
          <p:cNvPr id="68" name="Прямая со стрелкой 67"/>
          <p:cNvCxnSpPr/>
          <p:nvPr/>
        </p:nvCxnSpPr>
        <p:spPr>
          <a:xfrm>
            <a:off x="7054940" y="2636912"/>
            <a:ext cx="0" cy="34203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Скругленный прямоугольник 74"/>
          <p:cNvSpPr/>
          <p:nvPr/>
        </p:nvSpPr>
        <p:spPr>
          <a:xfrm>
            <a:off x="5724128" y="2996952"/>
            <a:ext cx="2952328" cy="900100"/>
          </a:xfrm>
          <a:prstGeom prst="round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Прямий і твердий, як шомпол.</a:t>
            </a:r>
          </a:p>
        </p:txBody>
      </p:sp>
      <p:cxnSp>
        <p:nvCxnSpPr>
          <p:cNvPr id="77" name="Прямая со стрелкой 76"/>
          <p:cNvCxnSpPr/>
          <p:nvPr/>
        </p:nvCxnSpPr>
        <p:spPr>
          <a:xfrm>
            <a:off x="7054940" y="3897052"/>
            <a:ext cx="0" cy="3780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Скругленный прямоугольник 81"/>
          <p:cNvSpPr/>
          <p:nvPr/>
        </p:nvSpPr>
        <p:spPr>
          <a:xfrm>
            <a:off x="5724128" y="4275094"/>
            <a:ext cx="2952328" cy="1026114"/>
          </a:xfrm>
          <a:prstGeom prst="round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Найпідліший чоловік, якому Бог дарував життя.</a:t>
            </a:r>
          </a:p>
        </p:txBody>
      </p:sp>
    </p:spTree>
    <p:extLst>
      <p:ext uri="{BB962C8B-B14F-4D97-AF65-F5344CB8AC3E}">
        <p14:creationId xmlns:p14="http://schemas.microsoft.com/office/powerpoint/2010/main" val="173107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13" grpId="0" animBg="1"/>
      <p:bldP spid="19" grpId="0" animBg="1"/>
      <p:bldP spid="24" grpId="0" animBg="1"/>
      <p:bldP spid="37" grpId="0" animBg="1"/>
      <p:bldP spid="42" grpId="0" animBg="1"/>
      <p:bldP spid="47" grpId="0" animBg="1"/>
      <p:bldP spid="53" grpId="0" animBg="1"/>
      <p:bldP spid="56" grpId="0" animBg="1"/>
      <p:bldP spid="66" grpId="0" animBg="1"/>
      <p:bldP spid="75" grpId="0" animBg="1"/>
      <p:bldP spid="8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3"/>
            <a:ext cx="7162955" cy="576064"/>
          </a:xfrm>
        </p:spPr>
        <p:txBody>
          <a:bodyPr/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6"/>
            <a:ext cx="8568952" cy="5832647"/>
          </a:xfrm>
        </p:spPr>
        <p:txBody>
          <a:bodyPr>
            <a:normAutofit fontScale="85000" lnSpcReduction="10000"/>
          </a:bodyPr>
          <a:lstStyle/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предметних компетентностей: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навчальна: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 проблематику та моральні ідеали у творі Гарпер Лі «Вбити пересмішника»; здійснити аналіз образів твору, прослідкувати за змінами їхніх характерів; обговорити проблему дорослішання, становлення особистості;</a:t>
            </a:r>
          </a:p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розвивальна: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 навички критичного мислення та зв’язного мовлення;</a:t>
            </a:r>
          </a:p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виховна: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виховувати в учнів потребу у високих естетичних та гуманних цінностях;</a:t>
            </a:r>
          </a:p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ключових компетентностей: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вчитися: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розвивати навички оцінювати культурно-мистецькі явища;</a:t>
            </a:r>
          </a:p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комунікативної: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 навички роботи в групах;</a:t>
            </a:r>
          </a:p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інформаційної :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 навички роботи із джерелами інформації;</a:t>
            </a:r>
          </a:p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загальнокультурної: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 прагнення до літературної освіти, естетичний смак, розширювати кругозір у здобувачів освіти.</a:t>
            </a:r>
          </a:p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текст, мультимедійна презентація.</a:t>
            </a:r>
          </a:p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Культурно-мистецькі зв’язки: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екранізація роману «Вбити пересмішника» (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Р. Малліген, США, 1962 р.).</a:t>
            </a:r>
          </a:p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уроку: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позакласного читання, урок-літературна дегустація.</a:t>
            </a:r>
          </a:p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проведення: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дослідження.</a:t>
            </a:r>
          </a:p>
        </p:txBody>
      </p:sp>
    </p:spTree>
    <p:extLst>
      <p:ext uri="{BB962C8B-B14F-4D97-AF65-F5344CB8AC3E}">
        <p14:creationId xmlns:p14="http://schemas.microsoft.com/office/powerpoint/2010/main" val="1648628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125113" cy="720080"/>
          </a:xfrm>
        </p:spPr>
        <p:txBody>
          <a:bodyPr/>
          <a:lstStyle/>
          <a:p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№ 3.   Характеристика персонажа.</a:t>
            </a:r>
          </a:p>
        </p:txBody>
      </p:sp>
      <p:sp>
        <p:nvSpPr>
          <p:cNvPr id="7" name="Овал 6"/>
          <p:cNvSpPr/>
          <p:nvPr/>
        </p:nvSpPr>
        <p:spPr>
          <a:xfrm>
            <a:off x="2555776" y="692696"/>
            <a:ext cx="4392488" cy="1656184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Артур </a:t>
            </a:r>
            <a:r>
              <a:rPr lang="uk-UA" sz="2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Редлі</a:t>
            </a:r>
            <a:r>
              <a:rPr lang="uk-UA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другорядний герой.</a:t>
            </a:r>
            <a:r>
              <a:rPr lang="uk-UA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80729"/>
            <a:ext cx="1584176" cy="10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 стрелкой 8"/>
          <p:cNvCxnSpPr>
            <a:stCxn id="7" idx="3"/>
          </p:cNvCxnSpPr>
          <p:nvPr/>
        </p:nvCxnSpPr>
        <p:spPr>
          <a:xfrm flipH="1">
            <a:off x="1547664" y="2106337"/>
            <a:ext cx="1651377" cy="242543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51520" y="2348880"/>
            <a:ext cx="2304256" cy="3600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самітника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755576" y="2708920"/>
            <a:ext cx="0" cy="28803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251520" y="2996952"/>
            <a:ext cx="141845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</a:t>
            </a:r>
          </a:p>
        </p:txBody>
      </p:sp>
      <p:cxnSp>
        <p:nvCxnSpPr>
          <p:cNvPr id="21" name="Прямая со стрелкой 20"/>
          <p:cNvCxnSpPr>
            <a:stCxn id="19" idx="2"/>
          </p:cNvCxnSpPr>
          <p:nvPr/>
        </p:nvCxnSpPr>
        <p:spPr>
          <a:xfrm>
            <a:off x="960748" y="3429000"/>
            <a:ext cx="0" cy="28803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755576" y="3717032"/>
            <a:ext cx="2210544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Спосіб життя: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1547664" y="4149080"/>
            <a:ext cx="0" cy="36004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481844" y="4509120"/>
            <a:ext cx="2376264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Молодіжні розваги</a:t>
            </a:r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1187624" y="4941168"/>
            <a:ext cx="0" cy="21602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481844" y="5157192"/>
            <a:ext cx="1065820" cy="3600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</a:t>
            </a:r>
          </a:p>
        </p:txBody>
      </p:sp>
      <p:cxnSp>
        <p:nvCxnSpPr>
          <p:cNvPr id="44" name="Прямая со стрелкой 43"/>
          <p:cNvCxnSpPr>
            <a:stCxn id="38" idx="2"/>
          </p:cNvCxnSpPr>
          <p:nvPr/>
        </p:nvCxnSpPr>
        <p:spPr>
          <a:xfrm>
            <a:off x="1014754" y="5517232"/>
            <a:ext cx="0" cy="32403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481844" y="5841268"/>
            <a:ext cx="2794012" cy="45005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Покарання батька</a:t>
            </a:r>
          </a:p>
        </p:txBody>
      </p:sp>
      <p:cxnSp>
        <p:nvCxnSpPr>
          <p:cNvPr id="7179" name="Прямая со стрелкой 7178"/>
          <p:cNvCxnSpPr/>
          <p:nvPr/>
        </p:nvCxnSpPr>
        <p:spPr>
          <a:xfrm>
            <a:off x="4525144" y="2348880"/>
            <a:ext cx="0" cy="36004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2" name="Прямоугольник 7181"/>
          <p:cNvSpPr/>
          <p:nvPr/>
        </p:nvSpPr>
        <p:spPr>
          <a:xfrm>
            <a:off x="3347864" y="2708920"/>
            <a:ext cx="2376264" cy="52920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Риси характеру:</a:t>
            </a:r>
          </a:p>
        </p:txBody>
      </p:sp>
      <p:cxnSp>
        <p:nvCxnSpPr>
          <p:cNvPr id="7184" name="Прямая со стрелкой 7183"/>
          <p:cNvCxnSpPr>
            <a:stCxn id="7182" idx="2"/>
          </p:cNvCxnSpPr>
          <p:nvPr/>
        </p:nvCxnSpPr>
        <p:spPr>
          <a:xfrm>
            <a:off x="4535996" y="3238128"/>
            <a:ext cx="0" cy="33488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7" name="Прямоугольник 7186"/>
          <p:cNvSpPr/>
          <p:nvPr/>
        </p:nvSpPr>
        <p:spPr>
          <a:xfrm>
            <a:off x="3356248" y="3573016"/>
            <a:ext cx="2376264" cy="93610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Спроба протестувати – ув’язнення в підвалі</a:t>
            </a:r>
          </a:p>
        </p:txBody>
      </p:sp>
      <p:cxnSp>
        <p:nvCxnSpPr>
          <p:cNvPr id="7189" name="Прямая со стрелкой 7188"/>
          <p:cNvCxnSpPr>
            <a:stCxn id="7187" idx="2"/>
          </p:cNvCxnSpPr>
          <p:nvPr/>
        </p:nvCxnSpPr>
        <p:spPr>
          <a:xfrm>
            <a:off x="4544380" y="4509120"/>
            <a:ext cx="0" cy="21602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2" name="Прямоугольник 7191"/>
          <p:cNvSpPr/>
          <p:nvPr/>
        </p:nvSpPr>
        <p:spPr>
          <a:xfrm>
            <a:off x="3356248" y="4725144"/>
            <a:ext cx="2367880" cy="79208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Хлопець більше не жив власним життям</a:t>
            </a:r>
          </a:p>
        </p:txBody>
      </p:sp>
      <p:cxnSp>
        <p:nvCxnSpPr>
          <p:cNvPr id="7194" name="Прямая со стрелкой 7193"/>
          <p:cNvCxnSpPr>
            <a:stCxn id="7192" idx="2"/>
          </p:cNvCxnSpPr>
          <p:nvPr/>
        </p:nvCxnSpPr>
        <p:spPr>
          <a:xfrm flipH="1">
            <a:off x="4532666" y="5517232"/>
            <a:ext cx="7522" cy="16201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9" name="Прямоугольник 7198"/>
          <p:cNvSpPr/>
          <p:nvPr/>
        </p:nvSpPr>
        <p:spPr>
          <a:xfrm>
            <a:off x="3356248" y="5679250"/>
            <a:ext cx="2367880" cy="99011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Добра, чуйна душа, людяність, ризикує життям ради дітей</a:t>
            </a:r>
          </a:p>
        </p:txBody>
      </p:sp>
      <p:cxnSp>
        <p:nvCxnSpPr>
          <p:cNvPr id="7201" name="Прямая со стрелкой 7200"/>
          <p:cNvCxnSpPr/>
          <p:nvPr/>
        </p:nvCxnSpPr>
        <p:spPr>
          <a:xfrm>
            <a:off x="6804248" y="1844824"/>
            <a:ext cx="936104" cy="50405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04" name="Прямоугольник 7203"/>
          <p:cNvSpPr/>
          <p:nvPr/>
        </p:nvSpPr>
        <p:spPr>
          <a:xfrm>
            <a:off x="6300192" y="2348880"/>
            <a:ext cx="2498576" cy="108012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Пересмішник</a:t>
            </a:r>
          </a:p>
        </p:txBody>
      </p:sp>
      <p:cxnSp>
        <p:nvCxnSpPr>
          <p:cNvPr id="7206" name="Прямая со стрелкой 7205"/>
          <p:cNvCxnSpPr>
            <a:stCxn id="7204" idx="2"/>
          </p:cNvCxnSpPr>
          <p:nvPr/>
        </p:nvCxnSpPr>
        <p:spPr>
          <a:xfrm>
            <a:off x="7549480" y="3429000"/>
            <a:ext cx="0" cy="50405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09" name="Прямоугольник 7208"/>
          <p:cNvSpPr/>
          <p:nvPr/>
        </p:nvSpPr>
        <p:spPr>
          <a:xfrm>
            <a:off x="6300192" y="3933056"/>
            <a:ext cx="2498576" cy="149046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Приречений на покарання без вини</a:t>
            </a:r>
          </a:p>
        </p:txBody>
      </p:sp>
    </p:spTree>
    <p:extLst>
      <p:ext uri="{BB962C8B-B14F-4D97-AF65-F5344CB8AC3E}">
        <p14:creationId xmlns:p14="http://schemas.microsoft.com/office/powerpoint/2010/main" val="92102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9" grpId="0" animBg="1"/>
      <p:bldP spid="26" grpId="0" animBg="1"/>
      <p:bldP spid="33" grpId="0" animBg="1"/>
      <p:bldP spid="38" grpId="0" animBg="1"/>
      <p:bldP spid="47" grpId="0" animBg="1"/>
      <p:bldP spid="7182" grpId="0" animBg="1"/>
      <p:bldP spid="7187" grpId="0" animBg="1"/>
      <p:bldP spid="7192" grpId="0" animBg="1"/>
      <p:bldP spid="7199" grpId="0" animBg="1"/>
      <p:bldP spid="7204" grpId="0" animBg="1"/>
      <p:bldP spid="720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5"/>
          </a:xfrm>
        </p:spPr>
        <p:txBody>
          <a:bodyPr/>
          <a:lstStyle/>
          <a:p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№ 4. Героїня розуміє, що це дуже важливо – уміти бачити злих і добрих людей, відрізняти благородну душу від моральної потвори.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295232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2952328" cy="190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80728"/>
            <a:ext cx="3470275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6036" y="2996952"/>
            <a:ext cx="3739899" cy="79208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Тонесеньку ниточку із зовнішнім світом було обірвано: дупло замурували.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2852936"/>
            <a:ext cx="4032448" cy="64807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«Коли ти підростеш, ти побачиш, як білі щоденно обдурюють чорних.»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4869160"/>
            <a:ext cx="5472608" cy="9144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«Ця біла людина - покидьок».</a:t>
            </a:r>
          </a:p>
        </p:txBody>
      </p:sp>
    </p:spTree>
    <p:extLst>
      <p:ext uri="{BB962C8B-B14F-4D97-AF65-F5344CB8AC3E}">
        <p14:creationId xmlns:p14="http://schemas.microsoft.com/office/powerpoint/2010/main" val="667128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1"/>
            <a:ext cx="8784975" cy="1008111"/>
          </a:xfrm>
        </p:spPr>
        <p:txBody>
          <a:bodyPr/>
          <a:lstStyle/>
          <a:p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«Неможливо по-справжньому зрозуміти людину , доки не станеш на її точку зору . Не спробуєш на мить влізти у її шкуру».</a:t>
            </a:r>
            <a:b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Як ви розумієте ці слова?</a:t>
            </a:r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9"/>
            <a:ext cx="2592288" cy="23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333603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288" y="3789040"/>
            <a:ext cx="8496944" cy="295232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Том </a:t>
            </a:r>
            <a:r>
              <a:rPr lang="uk-UA" sz="1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Робінсон</a:t>
            </a:r>
            <a:r>
              <a:rPr lang="uk-UA" sz="1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uk-UA" sz="1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Страхолюд</a:t>
            </a:r>
            <a:r>
              <a:rPr lang="uk-UA" sz="1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Редлі</a:t>
            </a:r>
            <a:r>
              <a:rPr lang="uk-UA" sz="1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надзвичайно трагічні образи, які в чомусь дотичні один з одним. Том – темношкірий, який пізнав у житті тільки ненависть, наклепи і несправедливість, лише тому, що народився на цей світ з іншим кольором шкіри. Він несправедливо засуджений, не вчинив в житті ані найменшого зла, а вбитий людською жорстокістю. Артур </a:t>
            </a:r>
            <a:r>
              <a:rPr lang="uk-UA" sz="1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Редлі</a:t>
            </a:r>
            <a:r>
              <a:rPr lang="uk-UA" sz="1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 і залишився наполовину загадкою, таємничий сусід, приречений рахувати дні свого життя за стінами старого будинку, рятуючись, можливо, від долі  такої, як у Тома, і темноти людського серця. Він відчув у житті єдину радість – приязнь до сусідських дітей і став для них ангелом – охоронцем. Ці два образи у романі – це образи нещасних людей, </a:t>
            </a:r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пересмішники</a:t>
            </a:r>
            <a:r>
              <a:rPr lang="uk-UA" sz="1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нічим не захищені в своїй доброті та вразливості. З тих, що змушені відчути на собі недосконалість суспільства і людини.</a:t>
            </a:r>
          </a:p>
        </p:txBody>
      </p:sp>
    </p:spTree>
    <p:extLst>
      <p:ext uri="{BB962C8B-B14F-4D97-AF65-F5344CB8AC3E}">
        <p14:creationId xmlns:p14="http://schemas.microsoft.com/office/powerpoint/2010/main" val="3355355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1"/>
            <a:ext cx="8784976" cy="504055"/>
          </a:xfrm>
        </p:spPr>
        <p:txBody>
          <a:bodyPr/>
          <a:lstStyle/>
          <a:p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№ 5. Духовне становлення героїв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80729"/>
            <a:ext cx="352839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6004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/>
          <p:cNvCxnSpPr>
            <a:endCxn id="27" idx="0"/>
          </p:cNvCxnSpPr>
          <p:nvPr/>
        </p:nvCxnSpPr>
        <p:spPr>
          <a:xfrm>
            <a:off x="2195736" y="2564904"/>
            <a:ext cx="2340260" cy="36004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27" idx="0"/>
          </p:cNvCxnSpPr>
          <p:nvPr/>
        </p:nvCxnSpPr>
        <p:spPr>
          <a:xfrm flipH="1">
            <a:off x="4535996" y="2564904"/>
            <a:ext cx="2340260" cy="36004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2339752" y="2924944"/>
            <a:ext cx="4392488" cy="52920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Навчилися розуміти чужий біль.</a:t>
            </a:r>
          </a:p>
        </p:txBody>
      </p:sp>
      <p:cxnSp>
        <p:nvCxnSpPr>
          <p:cNvPr id="38" name="Прямая со стрелкой 37"/>
          <p:cNvCxnSpPr>
            <a:stCxn id="27" idx="2"/>
          </p:cNvCxnSpPr>
          <p:nvPr/>
        </p:nvCxnSpPr>
        <p:spPr>
          <a:xfrm>
            <a:off x="4535996" y="3454152"/>
            <a:ext cx="0" cy="26288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2339752" y="3717032"/>
            <a:ext cx="4392488" cy="52920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Відрізняти благородну душу від моральної потвори.</a:t>
            </a:r>
          </a:p>
        </p:txBody>
      </p:sp>
      <p:cxnSp>
        <p:nvCxnSpPr>
          <p:cNvPr id="44" name="Прямая со стрелкой 43"/>
          <p:cNvCxnSpPr>
            <a:stCxn id="41" idx="2"/>
          </p:cNvCxnSpPr>
          <p:nvPr/>
        </p:nvCxnSpPr>
        <p:spPr>
          <a:xfrm>
            <a:off x="4535996" y="4246240"/>
            <a:ext cx="0" cy="26288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2339752" y="4509120"/>
            <a:ext cx="4392488" cy="60121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Усвідомлення власних помилок і бажання їх виправити.</a:t>
            </a:r>
          </a:p>
        </p:txBody>
      </p:sp>
      <p:cxnSp>
        <p:nvCxnSpPr>
          <p:cNvPr id="50" name="Прямая со стрелкой 49"/>
          <p:cNvCxnSpPr>
            <a:stCxn id="47" idx="2"/>
          </p:cNvCxnSpPr>
          <p:nvPr/>
        </p:nvCxnSpPr>
        <p:spPr>
          <a:xfrm>
            <a:off x="4535996" y="5110336"/>
            <a:ext cx="0" cy="26288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2411760" y="5373216"/>
            <a:ext cx="4320480" cy="60121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Бачать несправедливість і жорстокість, яка існує у світі.</a:t>
            </a:r>
          </a:p>
        </p:txBody>
      </p:sp>
      <p:cxnSp>
        <p:nvCxnSpPr>
          <p:cNvPr id="56" name="Прямая со стрелкой 55"/>
          <p:cNvCxnSpPr>
            <a:stCxn id="54" idx="2"/>
          </p:cNvCxnSpPr>
          <p:nvPr/>
        </p:nvCxnSpPr>
        <p:spPr>
          <a:xfrm>
            <a:off x="4572000" y="5974432"/>
            <a:ext cx="0" cy="19087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2411760" y="6165304"/>
            <a:ext cx="4320480" cy="52920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Зберегли у своєму серці доброту, милосердя, людяність.</a:t>
            </a:r>
          </a:p>
        </p:txBody>
      </p:sp>
    </p:spTree>
    <p:extLst>
      <p:ext uri="{BB962C8B-B14F-4D97-AF65-F5344CB8AC3E}">
        <p14:creationId xmlns:p14="http://schemas.microsoft.com/office/powerpoint/2010/main" val="2334793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9"/>
            <a:ext cx="8784976" cy="576063"/>
          </a:xfrm>
        </p:spPr>
        <p:txBody>
          <a:bodyPr/>
          <a:lstStyle/>
          <a:p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Застосування здобутих знань.</a:t>
            </a:r>
            <a:b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№ 6.  Проблематика роману Гарпер Лі «Вбити пересмішника»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7558728"/>
              </p:ext>
            </p:extLst>
          </p:nvPr>
        </p:nvGraphicFramePr>
        <p:xfrm>
          <a:off x="323850" y="908050"/>
          <a:ext cx="8569325" cy="5545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817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648072"/>
          </a:xfrm>
        </p:spPr>
        <p:txBody>
          <a:bodyPr/>
          <a:lstStyle/>
          <a:p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Рефлексія.</a:t>
            </a:r>
            <a:b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№ 7.  Чого вчить роман Гарпер Лі «Вбити пересмішника»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885326"/>
            <a:ext cx="8496944" cy="549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600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2376264"/>
          </a:xfrm>
        </p:spPr>
        <p:txBody>
          <a:bodyPr/>
          <a:lstStyle/>
          <a:p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Рефлексія.</a:t>
            </a:r>
            <a:b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Інтерактивна вправа: займи позицію.</a:t>
            </a:r>
            <a:b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 людей з іншим кольором шкіри, іншими переконаннями щодо релігії, я вважаю, можна ставитися... (терпимо, толерантно, байдуже, неприязно). Оберіть свій варіант відповіді.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92896"/>
            <a:ext cx="590465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640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1"/>
            <a:ext cx="8640960" cy="792088"/>
          </a:xfrm>
        </p:spPr>
        <p:txBody>
          <a:bodyPr/>
          <a:lstStyle/>
          <a:p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 Висновок.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5976" y="116632"/>
            <a:ext cx="4680520" cy="6624736"/>
          </a:xfrm>
        </p:spPr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345638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804722"/>
            <a:ext cx="4680519" cy="568863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 Гарпер Лі «Вбити пересмішника» - книга про вічне: про добро, про зло, про людей, добрих і злих. Це своєрідна модель світу, в якому поряд любов і несправедливість, забобони і духовність, правда і брехня.</a:t>
            </a:r>
          </a:p>
          <a:p>
            <a:pPr algn="just"/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Пропускаючи всі події через призму сприйняття дитини, автор показує дорослішання як пізнання світу, пізнання життя, його цінностей і проблем.</a:t>
            </a:r>
          </a:p>
          <a:p>
            <a:pPr algn="just"/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Питання, що звучать у творі, над яким автор заставляє задуматись, актуальні і сьогодні: про рівність всіх людей перед Богом, перед законом, перед іншими людьми.</a:t>
            </a:r>
          </a:p>
          <a:p>
            <a:pPr algn="just"/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Твір Гарпер Лі дає надію, що справедливість і рівність переможе над злом, яке панує зараз 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суспільстві.</a:t>
            </a:r>
          </a:p>
        </p:txBody>
      </p:sp>
    </p:spTree>
    <p:extLst>
      <p:ext uri="{BB962C8B-B14F-4D97-AF65-F5344CB8AC3E}">
        <p14:creationId xmlns:p14="http://schemas.microsoft.com/office/powerpoint/2010/main" val="3604127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І. </a:t>
            </a:r>
            <a:r>
              <a:rPr lang="uk-UA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C142FE3F-01F7-42AB-8623-D8B1A0735D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4150519" cy="485313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3280" y="1809749"/>
            <a:ext cx="4301207" cy="4051302"/>
          </a:xfrm>
        </p:spPr>
        <p:txBody>
          <a:bodyPr>
            <a:normAutofit/>
          </a:bodyPr>
          <a:lstStyle/>
          <a:p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Читати та аналізувати твір Еріка </a:t>
            </a:r>
            <a:r>
              <a:rPr lang="uk-UA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Сігала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«Історія кохання». </a:t>
            </a:r>
          </a:p>
        </p:txBody>
      </p:sp>
    </p:spTree>
    <p:extLst>
      <p:ext uri="{BB962C8B-B14F-4D97-AF65-F5344CB8AC3E}">
        <p14:creationId xmlns:p14="http://schemas.microsoft.com/office/powerpoint/2010/main" val="1185345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1"/>
            <a:ext cx="7881003" cy="648072"/>
          </a:xfrm>
        </p:spPr>
        <p:txBody>
          <a:bodyPr/>
          <a:lstStyle/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 Мотивація навчальної діяльності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364088" y="980728"/>
            <a:ext cx="3672407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19 січня 2016 року у віці 89 років цей світ покинула відома американська письменниця та публіцист, авторка книг «Убити пересмішника» та «Піди, постав сторожа», володарка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Пулітцерівської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премії Гарпер Лі. 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" y="1844824"/>
            <a:ext cx="4897239" cy="319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711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7955043" cy="1584176"/>
          </a:xfrm>
        </p:spPr>
        <p:txBody>
          <a:bodyPr/>
          <a:lstStyle/>
          <a:p>
            <a:b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 Мотивація навчальної діяльності.</a:t>
            </a:r>
            <a:b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Згадаємо найвідоміші її вислови, у які авторка заклала своє ставлення до життя та до людей</a:t>
            </a:r>
            <a:r>
              <a:rPr lang="uk-UA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 із висловів вам близький, чому?</a:t>
            </a:r>
            <a:br>
              <a:rPr lang="uk-UA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060848"/>
            <a:ext cx="1008112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256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3" y="116632"/>
            <a:ext cx="4464496" cy="936103"/>
          </a:xfrm>
        </p:spPr>
        <p:txBody>
          <a:bodyPr/>
          <a:lstStyle/>
          <a:p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ІІ. Оголошення теми, мети й завдань уроку.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07504" y="908720"/>
            <a:ext cx="4373215" cy="2232248"/>
          </a:xfrm>
        </p:spPr>
        <p:txBody>
          <a:bodyPr/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м.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Монровіллі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стоїть пам’ятник читанню – три дитячі фігури читають «Убити пересмішника».</a:t>
            </a:r>
          </a:p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Чому скульптори, створюючи пам’ятник, обрали фігури дітей, а не дорослих?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51" y="3356992"/>
            <a:ext cx="3682253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6084168" y="260648"/>
            <a:ext cx="2808312" cy="3096344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>
          <a:xfrm>
            <a:off x="4067944" y="3501008"/>
            <a:ext cx="4896544" cy="302433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«Убити пересмішника» - найвпливовіша книга, написана жінкою. «Я не чекала успіху після публікації книги «Убити пересмішника». Думала, що критики швидко рознесуть твір ущент. Але я сподівалася, що знайдуться люди, яким книга сподобається настільки, що це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додасть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мені натхнення», - згадувала Гарпер Лі. Твір на злобу дня, роман-застереження, роман-передбачення бурхливих акцій протесту і демонстрацій «другої американської революції» 1963 року дає надію, що справедливість і рівність переможе над злом, яке панує зараз у суспільстві.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355976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746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521" y="188641"/>
            <a:ext cx="3960440" cy="576064"/>
          </a:xfrm>
        </p:spPr>
        <p:txBody>
          <a:bodyPr/>
          <a:lstStyle/>
          <a:p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ІІ. Оголошення теми, мети й завдань уроку.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283968" y="404664"/>
            <a:ext cx="4680519" cy="61926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 нашого дослідження - моральні ідеали в романі Гарпер Лі «Вбити пересмішника». Наша мета - визначити проблематику та моральні ідеали у творі; здійснити аналіз образів, прослідкувати за змінами їхніх характерів; обговорити проблему дорослішання, становлення особистості; удосконалити навички дослідницької діяльності, користування різноманітними інформаційними джерелами, складання тез виступів, виховувати інтерес до літератури, сприяти формуванню життєвих компетенцій; удосконалювати вміння працювати з комп’ютером.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3995936" cy="55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722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116632"/>
            <a:ext cx="7883035" cy="1080120"/>
          </a:xfrm>
        </p:spPr>
        <p:txBody>
          <a:bodyPr/>
          <a:lstStyle/>
          <a:p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ІІІ. </a:t>
            </a:r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 та засвоєння нового матеріалу.</a:t>
            </a:r>
            <a:b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</a:t>
            </a:r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Буктрейлер: «Моє відкриття роману Гарпер Лі «Вбити пересмішника».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028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152127"/>
          </a:xfrm>
        </p:spPr>
        <p:txBody>
          <a:bodyPr/>
          <a:lstStyle/>
          <a:p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ІІІ. Сприйняття та засвоєння нового матеріалу.</a:t>
            </a:r>
            <a:b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 учнів: дослідити та схематично здійснити аналіз образів твору, прослідкувати за змінами їхніх характерів; обговорити проблему дорослішання, становлення особистості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1700808"/>
            <a:ext cx="4373215" cy="2088232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504" y="3717032"/>
            <a:ext cx="4373215" cy="30243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Головні герої твору – в більшості діти. Як вони живуть? Які вони? Що впливає на їхній світогляд? Як змінюються їхні характери, погляди? Яке у них ставлення до батька, дорослих людей? Які моральні ідеали висвітлюються у творі? Ось питання, на які ми спробуємо дати відповіді.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63280" y="1340768"/>
            <a:ext cx="4373216" cy="2448272"/>
          </a:xfrm>
        </p:spPr>
        <p:txBody>
          <a:bodyPr/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Вигаданий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Мейкомб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постає перед нами  «утомленим старим містом». У книзі Гарпер Лі він дуже нагадує невеличкий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Монровілль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якому народилась письменниця.   Розповідь ведеться від імені дівчинки Джин Луїзи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Фінч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прізвисько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Всевидько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432048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005064"/>
            <a:ext cx="424847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4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568952" cy="1600199"/>
          </a:xfrm>
        </p:spPr>
        <p:txBody>
          <a:bodyPr/>
          <a:lstStyle/>
          <a:p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ІІІ. </a:t>
            </a: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 та засвоєння нового матеріалу.</a:t>
            </a:r>
            <a:b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Історична довідка «Закони </a:t>
            </a:r>
            <a:r>
              <a:rPr lang="uk-UA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Джима</a:t>
            </a: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Кроу</a:t>
            </a: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409728"/>
            <a:ext cx="379380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71C2C54B-BDE6-4DD0-BF18-F34865B1E1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222" y="1368152"/>
            <a:ext cx="3793803" cy="24482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B93F5F-0BBF-4DE2-BA7F-3120D1E5F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969" y="1375176"/>
            <a:ext cx="3621653" cy="24482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BAE9D0-8C90-43A9-AB0E-5DFD4D4C2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248" y="3069534"/>
            <a:ext cx="3621653" cy="24482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1FB469-E651-42C0-A412-08D85D7BCF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0199" y="4409728"/>
            <a:ext cx="379380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30230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TM01972873[[fn=Лето]]</Template>
  <TotalTime>851</TotalTime>
  <Words>1376</Words>
  <Application>Microsoft Office PowerPoint</Application>
  <PresentationFormat>Екран (4:3)</PresentationFormat>
  <Paragraphs>108</Paragraphs>
  <Slides>28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34" baseType="lpstr">
      <vt:lpstr>Arial</vt:lpstr>
      <vt:lpstr>Courier New</vt:lpstr>
      <vt:lpstr>Times New Roman</vt:lpstr>
      <vt:lpstr>Verdana</vt:lpstr>
      <vt:lpstr>Wingdings 2</vt:lpstr>
      <vt:lpstr>Summer</vt:lpstr>
      <vt:lpstr>«Хороша книга не та, яка думає за тебе, а та, яка змушує тебе думати». Моральні ідеали в романі Гарпер Лі «Убити пересмішника»</vt:lpstr>
      <vt:lpstr>Мета:</vt:lpstr>
      <vt:lpstr>І. Мотивація навчальної діяльності</vt:lpstr>
      <vt:lpstr>  І. Мотивація навчальної діяльності. Згадаємо найвідоміші її вислови, у які авторка заклала своє ставлення до життя та до людей. - Який із висловів вам близький, чому?   </vt:lpstr>
      <vt:lpstr>ІІ. Оголошення теми, мети й завдань уроку.</vt:lpstr>
      <vt:lpstr>ІІ. Оголошення теми, мети й завдань уроку.</vt:lpstr>
      <vt:lpstr>ІІІ. Сприйняття та засвоєння нового матеріалу. 1. Буктрейлер: «Моє відкриття роману Гарпер Лі «Вбити пересмішника».</vt:lpstr>
      <vt:lpstr>ІІІ. Сприйняття та засвоєння нового матеріалу. 2.  Презентація учнів: дослідити та схематично здійснити аналіз образів твору, прослідкувати за змінами їхніх характерів; обговорити проблему дорослішання, становлення особистості.</vt:lpstr>
      <vt:lpstr>ІІІ. Сприйняття та засвоєння нового матеріалу. Історична довідка «Закони Джима Кроу».</vt:lpstr>
      <vt:lpstr>ІІІ. Сприйняття та засвоєння нового матеріалу. - Що ми дізналися про родину Аттікуса Фінча?</vt:lpstr>
      <vt:lpstr>ІІІ. Сприйняття та засвоєння нового матеріалу.</vt:lpstr>
      <vt:lpstr>«… Є в людини щось таке, що не скориться більшості – це її совість.» Як ви розумієте ці слова?</vt:lpstr>
      <vt:lpstr> Як чудово, коли батько настільки мудрий, щоб бути авторитетом і не бути авторитарним. </vt:lpstr>
      <vt:lpstr> Аттікус власним прикладом доводить дітям, що завжди потрібно стояти на позиціях добра і справедливості.</vt:lpstr>
      <vt:lpstr>   « Мужність – це не чоловік зі зброєю в руках. Мужність – це коли знаєш, що програв свою справу, ще не розпочавши, але все одно берешся за неї. Перемагаєш тут нечасто, але іноді перемагаєш». Завжди свої слова Аттікус доводить власними вчинками.</vt:lpstr>
      <vt:lpstr>   «Єдине місце, де у всіх мають  бути рівні шанси – це суд, хай якого кольору веселки буде їхня шкіра, але люди тягнуть свої упередження на лави присяжних.»- говорить Аттікус. </vt:lpstr>
      <vt:lpstr>    «Коли ти підростеш, ти побачиш, як білі щоденно обдурюють чорних, але я хочу сказати тобі одну річ, і ти її добре запам’ятай: коли біла людина робить таке з чорношкірим, немає значення, як звуть цю білу людину, наскільки вона багата чи з якої шанованої сім’ї походить, - ця біла людина – покидьок.» – повчає Аттікус своїх дітей.</vt:lpstr>
      <vt:lpstr>   «Знаєш, Всевидьку, здається, я починаю розуміти, чому Страхолюд Редлі всякчас сидить удома під замком… Він просто не хоче до людей.» - говорить Джим.  Страхолюд Редлі. Хто він такий? Що ви можете розповісти про нього?</vt:lpstr>
      <vt:lpstr>Схема № 2.   Порівняльна характеристика персонажів.</vt:lpstr>
      <vt:lpstr>Схема № 3.   Характеристика персонажа.</vt:lpstr>
      <vt:lpstr>Схема № 4. Героїня розуміє, що це дуже важливо – уміти бачити злих і добрих людей, відрізняти благородну душу від моральної потвори.</vt:lpstr>
      <vt:lpstr>   «Неможливо по-справжньому зрозуміти людину , доки не станеш на її точку зору . Не спробуєш на мить влізти у її шкуру». -  Як ви розумієте ці слова? </vt:lpstr>
      <vt:lpstr>Схема № 5. Духовне становлення героїв</vt:lpstr>
      <vt:lpstr>ІV. Застосування здобутих знань. Схема № 6.  Проблематика роману Гарпер Лі «Вбити пересмішника»</vt:lpstr>
      <vt:lpstr>V. Рефлексія. Схема № 7.  Чого вчить роман Гарпер Лі «Вбити пересмішника»</vt:lpstr>
      <vt:lpstr>V. Рефлексія. Інтерактивна вправа: займи позицію. - До людей з іншим кольором шкіри, іншими переконаннями щодо релігії, я вважаю, можна ставитися... (терпимо, толерантно, байдуже, неприязно). Оберіть свій варіант відповіді.</vt:lpstr>
      <vt:lpstr>VІ. Висновок.</vt:lpstr>
      <vt:lpstr>VІ. Домашнє завдання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Вакуленко Любов</dc:creator>
  <cp:lastModifiedBy>Кеда Дмитро Юрійович</cp:lastModifiedBy>
  <cp:revision>73</cp:revision>
  <dcterms:created xsi:type="dcterms:W3CDTF">2019-01-11T11:41:15Z</dcterms:created>
  <dcterms:modified xsi:type="dcterms:W3CDTF">2019-02-07T07:49:47Z</dcterms:modified>
</cp:coreProperties>
</file>