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BAA48342-0AB9-4FF5-8B2C-A273EC21781C}">
  <a:tblStyle styleId="{BAA48342-0AB9-4FF5-8B2C-A273EC21781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25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7a70e179d_3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7a70e179d_3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a70e179d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7a70e179d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7a70e179d_3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7a70e179d_3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7a70e179d_3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7a70e179d_3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7a70e179d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7a70e179d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69ccc78c4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69ccc78c4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7a70e179d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7a70e179d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a70e179d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7a70e179d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a70e179d_3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7a70e179d_3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a70e179d_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7a70e179d_3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7a70e179d_3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7a70e179d_3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a70e179d_3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7a70e179d_3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51765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-3833" y="12040"/>
            <a:ext cx="10925833" cy="5165066"/>
          </a:xfrm>
          <a:custGeom>
            <a:avLst/>
            <a:gdLst/>
            <a:ahLst/>
            <a:cxnLst/>
            <a:rect l="l" t="t" r="r" b="b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flipH="1">
            <a:off x="14659" y="661"/>
            <a:ext cx="10500941" cy="5165066"/>
          </a:xfrm>
          <a:custGeom>
            <a:avLst/>
            <a:gdLst/>
            <a:ahLst/>
            <a:cxnLst/>
            <a:rect l="l" t="t" r="r" b="b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-846667" y="-661"/>
            <a:ext cx="2167467" cy="5176309"/>
          </a:xfrm>
          <a:custGeom>
            <a:avLst/>
            <a:gdLst/>
            <a:ahLst/>
            <a:cxnLst/>
            <a:rect l="l" t="t" r="r" b="b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 rot="10800000" flipH="1">
            <a:off x="-524934" y="132"/>
            <a:ext cx="1403435" cy="5176309"/>
          </a:xfrm>
          <a:custGeom>
            <a:avLst/>
            <a:gdLst/>
            <a:ahLst/>
            <a:cxnLst/>
            <a:rect l="l" t="t" r="r" b="b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082040" y="1242060"/>
            <a:ext cx="7050900" cy="1102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1082040" y="2423160"/>
            <a:ext cx="7035900" cy="694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 rot="10800000" flipH="1">
            <a:off x="-348182" y="-16425"/>
            <a:ext cx="1723520" cy="5159925"/>
          </a:xfrm>
          <a:custGeom>
            <a:avLst/>
            <a:gdLst/>
            <a:ahLst/>
            <a:cxnLst/>
            <a:rect l="l" t="t" r="r" b="b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457200" y="1244243"/>
            <a:ext cx="8229600" cy="3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318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914400" lvl="1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/>
          <p:nvPr/>
        </p:nvSpPr>
        <p:spPr>
          <a:xfrm rot="10800000" flipH="1">
            <a:off x="-1118653" y="775"/>
            <a:ext cx="3100651" cy="5142725"/>
          </a:xfrm>
          <a:custGeom>
            <a:avLst/>
            <a:gdLst/>
            <a:ahLst/>
            <a:cxnLst/>
            <a:rect l="l" t="t" r="r" b="b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3"/>
          <p:cNvSpPr/>
          <p:nvPr/>
        </p:nvSpPr>
        <p:spPr>
          <a:xfrm rot="10800000">
            <a:off x="8088847" y="-9550"/>
            <a:ext cx="1100668" cy="5153050"/>
          </a:xfrm>
          <a:custGeom>
            <a:avLst/>
            <a:gdLst/>
            <a:ahLst/>
            <a:cxnLst/>
            <a:rect l="l" t="t" r="r" b="b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 rot="10800000" flipH="1">
            <a:off x="-348182" y="-16425"/>
            <a:ext cx="1723520" cy="5159925"/>
          </a:xfrm>
          <a:custGeom>
            <a:avLst/>
            <a:gdLst/>
            <a:ahLst/>
            <a:cxnLst/>
            <a:rect l="l" t="t" r="r" b="b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/>
          <p:nvPr/>
        </p:nvSpPr>
        <p:spPr>
          <a:xfrm rot="10800000" flipH="1">
            <a:off x="-1118653" y="775"/>
            <a:ext cx="3100651" cy="5142725"/>
          </a:xfrm>
          <a:custGeom>
            <a:avLst/>
            <a:gdLst/>
            <a:ahLst/>
            <a:cxnLst/>
            <a:rect l="l" t="t" r="r" b="b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4"/>
          <p:cNvSpPr/>
          <p:nvPr/>
        </p:nvSpPr>
        <p:spPr>
          <a:xfrm rot="10800000">
            <a:off x="8088847" y="-9550"/>
            <a:ext cx="1100668" cy="5153050"/>
          </a:xfrm>
          <a:custGeom>
            <a:avLst/>
            <a:gdLst/>
            <a:ahLst/>
            <a:cxnLst/>
            <a:rect l="l" t="t" r="r" b="b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1"/>
          </p:nvPr>
        </p:nvSpPr>
        <p:spPr>
          <a:xfrm>
            <a:off x="457200" y="1244243"/>
            <a:ext cx="4038600" cy="3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31800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2800"/>
            </a:lvl1pPr>
            <a:lvl2pPr marL="914400" lvl="1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400"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8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18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8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8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18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800"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2"/>
          </p:nvPr>
        </p:nvSpPr>
        <p:spPr>
          <a:xfrm>
            <a:off x="4648200" y="1244243"/>
            <a:ext cx="4038600" cy="3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31800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2800"/>
            </a:lvl1pPr>
            <a:lvl2pPr marL="914400" lvl="1" indent="-406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400"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8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18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8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8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18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800"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/>
          <p:nvPr/>
        </p:nvSpPr>
        <p:spPr>
          <a:xfrm rot="10800000" flipH="1">
            <a:off x="-348182" y="-16425"/>
            <a:ext cx="1723520" cy="5159925"/>
          </a:xfrm>
          <a:custGeom>
            <a:avLst/>
            <a:gdLst/>
            <a:ahLst/>
            <a:cxnLst/>
            <a:rect l="l" t="t" r="r" b="b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5"/>
          <p:cNvSpPr/>
          <p:nvPr/>
        </p:nvSpPr>
        <p:spPr>
          <a:xfrm rot="10800000" flipH="1">
            <a:off x="-1118653" y="775"/>
            <a:ext cx="3100651" cy="5142725"/>
          </a:xfrm>
          <a:custGeom>
            <a:avLst/>
            <a:gdLst/>
            <a:ahLst/>
            <a:cxnLst/>
            <a:rect l="l" t="t" r="r" b="b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5"/>
          <p:cNvSpPr/>
          <p:nvPr/>
        </p:nvSpPr>
        <p:spPr>
          <a:xfrm rot="10800000">
            <a:off x="8088847" y="-9550"/>
            <a:ext cx="1100668" cy="5153050"/>
          </a:xfrm>
          <a:custGeom>
            <a:avLst/>
            <a:gdLst/>
            <a:ahLst/>
            <a:cxnLst/>
            <a:rect l="l" t="t" r="r" b="b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40;p6"/>
          <p:cNvGrpSpPr/>
          <p:nvPr/>
        </p:nvGrpSpPr>
        <p:grpSpPr>
          <a:xfrm>
            <a:off x="-6264" y="3700040"/>
            <a:ext cx="9150267" cy="2325488"/>
            <a:chOff x="-6264" y="4933387"/>
            <a:chExt cx="9150267" cy="3100651"/>
          </a:xfrm>
        </p:grpSpPr>
        <p:sp>
          <p:nvSpPr>
            <p:cNvPr id="41" name="Google Shape;41;p6"/>
            <p:cNvSpPr/>
            <p:nvPr/>
          </p:nvSpPr>
          <p:spPr>
            <a:xfrm>
              <a:off x="-8" y="5537200"/>
              <a:ext cx="9144009" cy="1574769"/>
            </a:xfrm>
            <a:custGeom>
              <a:avLst/>
              <a:gdLst/>
              <a:ahLst/>
              <a:cxnLst/>
              <a:rect l="l" t="t" r="r" b="b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6"/>
            <p:cNvSpPr/>
            <p:nvPr/>
          </p:nvSpPr>
          <p:spPr>
            <a:xfrm rot="5400000" flipH="1">
              <a:off x="3018543" y="1908579"/>
              <a:ext cx="3100651" cy="9150267"/>
            </a:xfrm>
            <a:custGeom>
              <a:avLst/>
              <a:gdLst/>
              <a:ahLst/>
              <a:cxnLst/>
              <a:rect l="l" t="t" r="r" b="b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6"/>
            <p:cNvSpPr/>
            <p:nvPr/>
          </p:nvSpPr>
          <p:spPr>
            <a:xfrm>
              <a:off x="-8" y="5740400"/>
              <a:ext cx="9144011" cy="1574769"/>
            </a:xfrm>
            <a:custGeom>
              <a:avLst/>
              <a:gdLst/>
              <a:ahLst/>
              <a:cxnLst/>
              <a:rect l="l" t="t" r="r" b="b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1792288" y="4025504"/>
            <a:ext cx="5486400" cy="60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wave"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387E"/>
              </a:buClr>
              <a:buSzPts val="4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387E"/>
              </a:buClr>
              <a:buSzPts val="4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387E"/>
              </a:buClr>
              <a:buSzPts val="4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387E"/>
              </a:buClr>
              <a:buSzPts val="4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387E"/>
              </a:buClr>
              <a:buSzPts val="4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387E"/>
              </a:buClr>
              <a:buSzPts val="4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387E"/>
              </a:buClr>
              <a:buSzPts val="4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387E"/>
              </a:buClr>
              <a:buSzPts val="4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387E"/>
              </a:buClr>
              <a:buSzPts val="4000"/>
              <a:buFont typeface="Trebuchet MS"/>
              <a:buNone/>
              <a:defRPr sz="4000" b="1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29540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31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rebuchet MS"/>
              <a:buChar char="●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lvl="1" indent="-406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rebuchet MS"/>
              <a:buChar char="○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rebuchet MS"/>
              <a:buChar char="■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rebuchet MS"/>
              <a:buChar char="●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rebuchet MS"/>
              <a:buChar char="○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rebuchet MS"/>
              <a:buChar char="■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rebuchet MS"/>
              <a:buChar char="●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rebuchet MS"/>
              <a:buChar char="○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rebuchet MS"/>
              <a:buChar char="■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r"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algn="r"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algn="r"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algn="r"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algn="r"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algn="r"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algn="r"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algn="r">
              <a:buNone/>
              <a:defRPr sz="13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mc:AlternateContent xmlns:mc="http://schemas.openxmlformats.org/markup-compatibility/2006">
    <mc:Choice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Requires="p14">
      <p:transition spd="slow" p14:dur="2800">
        <p14:prism dir="l"/>
      </p:transition>
    </mc:Choice>
    <mc:Fallback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display?v=pxf1cdtpt0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ctrTitle"/>
          </p:nvPr>
        </p:nvSpPr>
        <p:spPr>
          <a:xfrm>
            <a:off x="1082050" y="605123"/>
            <a:ext cx="7050900" cy="77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/>
              <a:t>“Звичайні дроби”</a:t>
            </a:r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ubTitle" idx="1"/>
          </p:nvPr>
        </p:nvSpPr>
        <p:spPr>
          <a:xfrm>
            <a:off x="1082050" y="1470500"/>
            <a:ext cx="7625100" cy="290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i="1"/>
              <a:t>З усіх скарбів знання найцінніше, тому що воно не може бути ні вкраденим, ні загубленим, ні знищеним.</a:t>
            </a:r>
            <a:endParaRPr i="1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200" i="1"/>
              <a:t>народна мудрість</a:t>
            </a:r>
            <a:endParaRPr sz="1200" i="1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i="1"/>
              <a:t>   </a:t>
            </a:r>
            <a:endParaRPr i="1"/>
          </a:p>
        </p:txBody>
      </p:sp>
      <p:pic>
        <p:nvPicPr>
          <p:cNvPr id="54" name="Google Shape;54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9200" y="2773750"/>
            <a:ext cx="2513250" cy="191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7"/>
          <p:cNvSpPr txBox="1">
            <a:spLocks noGrp="1"/>
          </p:cNvSpPr>
          <p:nvPr>
            <p:ph type="title"/>
          </p:nvPr>
        </p:nvSpPr>
        <p:spPr>
          <a:xfrm>
            <a:off x="457200" y="205976"/>
            <a:ext cx="8229600" cy="71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/>
              <a:t>Розв’язок задачі про парк розваг</a:t>
            </a:r>
            <a:endParaRPr sz="3000"/>
          </a:p>
        </p:txBody>
      </p:sp>
      <p:sp>
        <p:nvSpPr>
          <p:cNvPr id="151" name="Google Shape;151;p17"/>
          <p:cNvSpPr/>
          <p:nvPr/>
        </p:nvSpPr>
        <p:spPr>
          <a:xfrm>
            <a:off x="748625" y="578125"/>
            <a:ext cx="8038800" cy="4507200"/>
          </a:xfrm>
          <a:prstGeom prst="horizontalScroll">
            <a:avLst>
              <a:gd name="adj" fmla="val 12500"/>
            </a:avLst>
          </a:prstGeom>
          <a:solidFill>
            <a:srgbClr val="CFE2F3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2" name="Google Shape;152;p17" descr="Снимок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5988" y="1279713"/>
            <a:ext cx="2714625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7" descr="Снимок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6050" y="2176463"/>
            <a:ext cx="3771900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7" descr="Снимок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66963" y="2967050"/>
            <a:ext cx="4410075" cy="89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8"/>
          <p:cNvSpPr txBox="1">
            <a:spLocks noGrp="1"/>
          </p:cNvSpPr>
          <p:nvPr>
            <p:ph type="body" idx="1"/>
          </p:nvPr>
        </p:nvSpPr>
        <p:spPr>
          <a:xfrm>
            <a:off x="457200" y="980351"/>
            <a:ext cx="8229600" cy="389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u="sng">
                <a:solidFill>
                  <a:srgbClr val="FFFF00"/>
                </a:solidFill>
                <a:hlinkClick r:id="rId3"/>
              </a:rPr>
              <a:t>Кросворд "Звичайні дроби"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60" name="Google Shape;160;p18"/>
          <p:cNvSpPr txBox="1">
            <a:spLocks noGrp="1"/>
          </p:cNvSpPr>
          <p:nvPr>
            <p:ph type="title"/>
          </p:nvPr>
        </p:nvSpPr>
        <p:spPr>
          <a:xfrm>
            <a:off x="457200" y="205976"/>
            <a:ext cx="8229600" cy="82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/>
              <a:t>Завершимо нашу роботу розгадуванням кросворду</a:t>
            </a:r>
            <a:endParaRPr sz="3000"/>
          </a:p>
        </p:txBody>
      </p:sp>
      <p:pic>
        <p:nvPicPr>
          <p:cNvPr id="161" name="Google Shape;16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8125" y="1675500"/>
            <a:ext cx="6497051" cy="3288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9"/>
          <p:cNvSpPr txBox="1">
            <a:spLocks noGrp="1"/>
          </p:cNvSpPr>
          <p:nvPr>
            <p:ph type="title"/>
          </p:nvPr>
        </p:nvSpPr>
        <p:spPr>
          <a:xfrm>
            <a:off x="457200" y="205976"/>
            <a:ext cx="8229600" cy="69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/>
              <a:t>Домашнє завдання</a:t>
            </a:r>
            <a:endParaRPr sz="3000"/>
          </a:p>
        </p:txBody>
      </p:sp>
      <p:sp>
        <p:nvSpPr>
          <p:cNvPr id="167" name="Google Shape;167;p19"/>
          <p:cNvSpPr txBox="1">
            <a:spLocks noGrp="1"/>
          </p:cNvSpPr>
          <p:nvPr>
            <p:ph type="body" idx="1"/>
          </p:nvPr>
        </p:nvSpPr>
        <p:spPr>
          <a:xfrm>
            <a:off x="457200" y="900176"/>
            <a:ext cx="8229600" cy="397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i="1" dirty="0">
                <a:solidFill>
                  <a:srgbClr val="9900FF"/>
                </a:solidFill>
              </a:rPr>
              <a:t>Підготуватися до контрольної </a:t>
            </a:r>
            <a:r>
              <a:rPr lang="uk" sz="2800" i="1" dirty="0" smtClean="0">
                <a:solidFill>
                  <a:srgbClr val="9900FF"/>
                </a:solidFill>
              </a:rPr>
              <a:t>роботи,</a:t>
            </a:r>
            <a:endParaRPr sz="2800" i="1" dirty="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800" i="1" dirty="0" smtClean="0">
                <a:solidFill>
                  <a:srgbClr val="9900FF"/>
                </a:solidFill>
              </a:rPr>
              <a:t>виконати вправи №916,№917, №918</a:t>
            </a:r>
            <a:endParaRPr sz="2800" i="1" dirty="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800" i="1" dirty="0">
                <a:solidFill>
                  <a:srgbClr val="9900FF"/>
                </a:solidFill>
              </a:rPr>
              <a:t>сторінка </a:t>
            </a:r>
            <a:r>
              <a:rPr lang="uk" sz="2800" i="1" dirty="0" smtClean="0">
                <a:solidFill>
                  <a:srgbClr val="9900FF"/>
                </a:solidFill>
              </a:rPr>
              <a:t>175</a:t>
            </a:r>
            <a:endParaRPr sz="2800" i="1" dirty="0">
              <a:solidFill>
                <a:srgbClr val="9900FF"/>
              </a:solidFill>
            </a:endParaRPr>
          </a:p>
          <a:p>
            <a:pPr marL="0" indent="0" algn="ctr">
              <a:buNone/>
            </a:pPr>
            <a:r>
              <a:rPr lang="ru-RU" sz="1800" dirty="0" smtClean="0"/>
              <a:t>Математика (</a:t>
            </a:r>
            <a:r>
              <a:rPr lang="ru-RU" sz="1800" dirty="0" err="1" smtClean="0"/>
              <a:t>Н.А.Тарасенкова</a:t>
            </a:r>
            <a:r>
              <a:rPr lang="ru-RU" sz="1800" dirty="0" smtClean="0"/>
              <a:t>, </a:t>
            </a:r>
            <a:r>
              <a:rPr lang="ru-RU" sz="1800" dirty="0" err="1" smtClean="0"/>
              <a:t>І.Н.Богатирьова</a:t>
            </a:r>
            <a:r>
              <a:rPr lang="ru-RU" sz="1800" dirty="0" smtClean="0"/>
              <a:t>, </a:t>
            </a:r>
            <a:r>
              <a:rPr lang="ru-RU" sz="1800" dirty="0" err="1" smtClean="0"/>
              <a:t>О.П.Бочко</a:t>
            </a:r>
            <a:r>
              <a:rPr lang="ru-RU" sz="1800" dirty="0" smtClean="0"/>
              <a:t>) 5 </a:t>
            </a:r>
            <a:r>
              <a:rPr lang="ru-RU" sz="1800" dirty="0" err="1" smtClean="0"/>
              <a:t>клаc</a:t>
            </a:r>
            <a:r>
              <a:rPr lang="ru-RU" sz="1800" dirty="0" smtClean="0"/>
              <a:t> 2018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i="1" dirty="0">
              <a:solidFill>
                <a:srgbClr val="9900FF"/>
              </a:solidFill>
            </a:endParaRPr>
          </a:p>
        </p:txBody>
      </p:sp>
      <p:pic>
        <p:nvPicPr>
          <p:cNvPr id="168" name="Google Shape;168;p19" descr="Рисунок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1760" y="2787774"/>
            <a:ext cx="4316299" cy="20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0"/>
          <p:cNvSpPr txBox="1">
            <a:spLocks noGrp="1"/>
          </p:cNvSpPr>
          <p:nvPr>
            <p:ph type="body" idx="1"/>
          </p:nvPr>
        </p:nvSpPr>
        <p:spPr>
          <a:xfrm>
            <a:off x="457200" y="1244243"/>
            <a:ext cx="8229600" cy="3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3000" b="1">
                <a:latin typeface="Arial"/>
                <a:ea typeface="Arial"/>
                <a:cs typeface="Arial"/>
                <a:sym typeface="Arial"/>
              </a:rPr>
              <a:t>"Людина подібна дробу:</a:t>
            </a:r>
            <a:endParaRPr sz="30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 b="1">
                <a:latin typeface="Arial"/>
                <a:ea typeface="Arial"/>
                <a:cs typeface="Arial"/>
                <a:sym typeface="Arial"/>
              </a:rPr>
              <a:t>в знаменнику - те, що </a:t>
            </a:r>
            <a:endParaRPr sz="30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 b="1">
                <a:latin typeface="Arial"/>
                <a:ea typeface="Arial"/>
                <a:cs typeface="Arial"/>
                <a:sym typeface="Arial"/>
              </a:rPr>
              <a:t>вона  про себе думає,</a:t>
            </a:r>
            <a:endParaRPr sz="30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 b="1">
                <a:latin typeface="Arial"/>
                <a:ea typeface="Arial"/>
                <a:cs typeface="Arial"/>
                <a:sym typeface="Arial"/>
              </a:rPr>
              <a:t> у чисельнику - те,  ким </a:t>
            </a:r>
            <a:endParaRPr sz="30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 b="1">
                <a:latin typeface="Arial"/>
                <a:ea typeface="Arial"/>
                <a:cs typeface="Arial"/>
                <a:sym typeface="Arial"/>
              </a:rPr>
              <a:t>вона є насправді. Чим </a:t>
            </a:r>
            <a:endParaRPr sz="30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3000" b="1">
                <a:latin typeface="Arial"/>
                <a:ea typeface="Arial"/>
                <a:cs typeface="Arial"/>
                <a:sym typeface="Arial"/>
              </a:rPr>
              <a:t>більший знаменник,</a:t>
            </a:r>
            <a:endParaRPr sz="30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3000" b="1">
                <a:latin typeface="Arial"/>
                <a:ea typeface="Arial"/>
                <a:cs typeface="Arial"/>
                <a:sym typeface="Arial"/>
              </a:rPr>
              <a:t>тим менший дріб".   </a:t>
            </a:r>
            <a:endParaRPr sz="30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0"/>
          <p:cNvSpPr txBox="1">
            <a:spLocks noGrp="1"/>
          </p:cNvSpPr>
          <p:nvPr>
            <p:ph type="title"/>
          </p:nvPr>
        </p:nvSpPr>
        <p:spPr>
          <a:xfrm>
            <a:off x="457200" y="205976"/>
            <a:ext cx="8229600" cy="71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/>
              <a:t>Дякую за увагу!</a:t>
            </a:r>
            <a:endParaRPr sz="3000"/>
          </a:p>
        </p:txBody>
      </p:sp>
      <p:pic>
        <p:nvPicPr>
          <p:cNvPr id="175" name="Google Shape;175;p20" descr="Рисунок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6324" y="1063949"/>
            <a:ext cx="2560100" cy="381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457200" y="1360068"/>
            <a:ext cx="8229600" cy="3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/>
              <a:t>А для цього ми розділимося на команди - екіпажі: </a:t>
            </a: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/>
              <a:t>                                                  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" name="Google Shape;60;p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600"/>
              <a:t>Сьогодні ми помандруємо з вами до країни ДРОБІЇ.</a:t>
            </a:r>
            <a:endParaRPr sz="3600"/>
          </a:p>
        </p:txBody>
      </p:sp>
      <p:sp>
        <p:nvSpPr>
          <p:cNvPr id="61" name="Google Shape;61;p9"/>
          <p:cNvSpPr/>
          <p:nvPr/>
        </p:nvSpPr>
        <p:spPr>
          <a:xfrm>
            <a:off x="712975" y="1773675"/>
            <a:ext cx="2869800" cy="1176300"/>
          </a:xfrm>
          <a:prstGeom prst="horizontalScroll">
            <a:avLst>
              <a:gd name="adj" fmla="val 125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 i="1">
                <a:solidFill>
                  <a:srgbClr val="FF00FF"/>
                </a:solidFill>
              </a:rPr>
              <a:t>Правильні дроби</a:t>
            </a:r>
            <a:endParaRPr sz="2400" i="1">
              <a:solidFill>
                <a:srgbClr val="FF00FF"/>
              </a:solidFill>
            </a:endParaRPr>
          </a:p>
        </p:txBody>
      </p:sp>
      <p:sp>
        <p:nvSpPr>
          <p:cNvPr id="62" name="Google Shape;62;p9"/>
          <p:cNvSpPr/>
          <p:nvPr/>
        </p:nvSpPr>
        <p:spPr>
          <a:xfrm>
            <a:off x="2878675" y="2682625"/>
            <a:ext cx="3279600" cy="1176300"/>
          </a:xfrm>
          <a:prstGeom prst="horizontalScroll">
            <a:avLst>
              <a:gd name="adj" fmla="val 125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 i="1">
                <a:solidFill>
                  <a:srgbClr val="FF00FF"/>
                </a:solidFill>
              </a:rPr>
              <a:t>Неправильні дроби</a:t>
            </a:r>
            <a:endParaRPr sz="2400" i="1">
              <a:solidFill>
                <a:srgbClr val="FF00FF"/>
              </a:solidFill>
            </a:endParaRPr>
          </a:p>
        </p:txBody>
      </p:sp>
      <p:sp>
        <p:nvSpPr>
          <p:cNvPr id="63" name="Google Shape;63;p9"/>
          <p:cNvSpPr/>
          <p:nvPr/>
        </p:nvSpPr>
        <p:spPr>
          <a:xfrm>
            <a:off x="5258250" y="3591625"/>
            <a:ext cx="2798400" cy="1176300"/>
          </a:xfrm>
          <a:prstGeom prst="horizontalScroll">
            <a:avLst>
              <a:gd name="adj" fmla="val 125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 i="1">
                <a:solidFill>
                  <a:srgbClr val="FF00FF"/>
                </a:solidFill>
              </a:rPr>
              <a:t>Мішані числа</a:t>
            </a:r>
            <a:endParaRPr sz="2400" i="1">
              <a:solidFill>
                <a:srgbClr val="FF00FF"/>
              </a:solidFill>
            </a:endParaRPr>
          </a:p>
        </p:txBody>
      </p:sp>
      <p:pic>
        <p:nvPicPr>
          <p:cNvPr id="64" name="Google Shape;64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825" y="3101825"/>
            <a:ext cx="1627700" cy="166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>
            <a:spLocks noGrp="1"/>
          </p:cNvSpPr>
          <p:nvPr>
            <p:ph type="body" idx="1"/>
          </p:nvPr>
        </p:nvSpPr>
        <p:spPr>
          <a:xfrm>
            <a:off x="457200" y="1244243"/>
            <a:ext cx="8229600" cy="363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" name="Google Shape;70;p1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r"/>
            <a:r>
              <a:rPr lang="ru-RU" sz="3200" u="sng" dirty="0" smtClean="0">
                <a:solidFill>
                  <a:srgbClr val="FFD966"/>
                </a:solidFill>
              </a:rPr>
              <a:t/>
            </a:r>
            <a:br>
              <a:rPr lang="ru-RU" sz="3200" u="sng" dirty="0" smtClean="0">
                <a:solidFill>
                  <a:srgbClr val="FFD966"/>
                </a:solidFill>
              </a:rPr>
            </a:br>
            <a:r>
              <a:rPr lang="ru-RU" sz="3200" u="sng" dirty="0" smtClean="0">
                <a:solidFill>
                  <a:srgbClr val="FFD966"/>
                </a:solidFill>
              </a:rPr>
              <a:t/>
            </a:r>
            <a:br>
              <a:rPr lang="ru-RU" sz="3200" u="sng" dirty="0" smtClean="0">
                <a:solidFill>
                  <a:srgbClr val="FFD966"/>
                </a:solidFill>
              </a:rPr>
            </a:br>
            <a:r>
              <a:rPr lang="ru-RU" sz="3200" u="sng" dirty="0" smtClean="0">
                <a:solidFill>
                  <a:srgbClr val="FFD966"/>
                </a:solidFill>
              </a:rPr>
              <a:t/>
            </a:r>
            <a:br>
              <a:rPr lang="ru-RU" sz="3200" u="sng" dirty="0" smtClean="0">
                <a:solidFill>
                  <a:srgbClr val="FFD966"/>
                </a:solidFill>
              </a:rPr>
            </a:br>
            <a:r>
              <a:rPr lang="ru-RU" sz="3200" u="sng" dirty="0" smtClean="0">
                <a:solidFill>
                  <a:srgbClr val="FFD966"/>
                </a:solidFill>
              </a:rPr>
              <a:t/>
            </a:r>
            <a:br>
              <a:rPr lang="ru-RU" sz="3200" u="sng" dirty="0" smtClean="0">
                <a:solidFill>
                  <a:srgbClr val="FFD966"/>
                </a:solidFill>
              </a:rPr>
            </a:br>
            <a:r>
              <a:rPr lang="ru-RU" sz="3200" u="sng" dirty="0" smtClean="0">
                <a:solidFill>
                  <a:srgbClr val="FFD966"/>
                </a:solidFill>
              </a:rPr>
              <a:t/>
            </a:r>
            <a:br>
              <a:rPr lang="ru-RU" sz="3200" u="sng" dirty="0" smtClean="0">
                <a:solidFill>
                  <a:srgbClr val="FFD966"/>
                </a:solidFill>
              </a:rPr>
            </a:br>
            <a:r>
              <a:rPr lang="ru-RU" sz="3200" u="sng" dirty="0" err="1" smtClean="0">
                <a:solidFill>
                  <a:srgbClr val="FFD966"/>
                </a:solidFill>
              </a:rPr>
              <a:t>Хмаринка</a:t>
            </a:r>
            <a:r>
              <a:rPr lang="ru-RU" sz="3200" u="sng" dirty="0" smtClean="0">
                <a:solidFill>
                  <a:srgbClr val="FFD966"/>
                </a:solidFill>
              </a:rPr>
              <a:t> </a:t>
            </a:r>
            <a:r>
              <a:rPr lang="ru-RU" sz="3200" u="sng" dirty="0" err="1" smtClean="0">
                <a:solidFill>
                  <a:srgbClr val="FFD966"/>
                </a:solidFill>
              </a:rPr>
              <a:t>термінів</a:t>
            </a:r>
            <a:r>
              <a:rPr lang="ru-RU" sz="3200" dirty="0" smtClean="0">
                <a:solidFill>
                  <a:srgbClr val="FFD966"/>
                </a:solidFill>
              </a:rPr>
              <a:t/>
            </a:r>
            <a:br>
              <a:rPr lang="ru-RU" sz="3200" dirty="0" smtClean="0">
                <a:solidFill>
                  <a:srgbClr val="FFD966"/>
                </a:solidFill>
              </a:rPr>
            </a:br>
            <a:endParaRPr sz="3200" b="0" dirty="0">
              <a:solidFill>
                <a:srgbClr val="FFD966"/>
              </a:solidFill>
            </a:endParaRPr>
          </a:p>
        </p:txBody>
      </p:sp>
      <p:pic>
        <p:nvPicPr>
          <p:cNvPr id="5" name="Рисунок 4" descr="C:\Users\VD\Desktop\V formie chashki kofi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771550"/>
            <a:ext cx="410445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body" idx="1"/>
          </p:nvPr>
        </p:nvSpPr>
        <p:spPr>
          <a:xfrm>
            <a:off x="457200" y="820075"/>
            <a:ext cx="2492700" cy="40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Правильні дроби</a:t>
            </a:r>
            <a:endParaRPr sz="1800" i="1">
              <a:solidFill>
                <a:srgbClr val="FF00FF"/>
              </a:solidFill>
            </a:endParaRPr>
          </a:p>
        </p:txBody>
      </p:sp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457200" y="205976"/>
            <a:ext cx="8229600" cy="6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600"/>
              <a:t>Вправа - пазл “Визнач назву дробу” </a:t>
            </a:r>
            <a:endParaRPr sz="3600"/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2"/>
          </p:nvPr>
        </p:nvSpPr>
        <p:spPr>
          <a:xfrm>
            <a:off x="5944500" y="820050"/>
            <a:ext cx="2742300" cy="40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Мішані числа</a:t>
            </a:r>
            <a:endParaRPr sz="1800" i="1">
              <a:solidFill>
                <a:srgbClr val="FF00FF"/>
              </a:solidFill>
            </a:endParaRPr>
          </a:p>
        </p:txBody>
      </p:sp>
      <p:sp>
        <p:nvSpPr>
          <p:cNvPr id="79" name="Google Shape;79;p11"/>
          <p:cNvSpPr txBox="1"/>
          <p:nvPr/>
        </p:nvSpPr>
        <p:spPr>
          <a:xfrm>
            <a:off x="3068475" y="820175"/>
            <a:ext cx="2727600" cy="4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Неправильні дроби</a:t>
            </a:r>
            <a:endParaRPr sz="1800" i="1">
              <a:solidFill>
                <a:srgbClr val="FF00FF"/>
              </a:solidFill>
            </a:endParaRPr>
          </a:p>
        </p:txBody>
      </p:sp>
      <p:sp>
        <p:nvSpPr>
          <p:cNvPr id="80" name="Google Shape;80;p11"/>
          <p:cNvSpPr/>
          <p:nvPr/>
        </p:nvSpPr>
        <p:spPr>
          <a:xfrm>
            <a:off x="356500" y="1274450"/>
            <a:ext cx="2712000" cy="3538200"/>
          </a:xfrm>
          <a:prstGeom prst="verticalScroll">
            <a:avLst>
              <a:gd name="adj" fmla="val 125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>
                <a:solidFill>
                  <a:srgbClr val="9900FF"/>
                </a:solidFill>
              </a:rPr>
              <a:t>Логін:</a:t>
            </a:r>
            <a:endParaRPr sz="24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>
                <a:solidFill>
                  <a:srgbClr val="9900FF"/>
                </a:solidFill>
              </a:rPr>
              <a:t>прадро5</a:t>
            </a:r>
            <a:endParaRPr sz="18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>
                <a:solidFill>
                  <a:srgbClr val="9900FF"/>
                </a:solidFill>
              </a:rPr>
              <a:t>Пароль:</a:t>
            </a:r>
            <a:endParaRPr sz="24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>
                <a:solidFill>
                  <a:srgbClr val="9900FF"/>
                </a:solidFill>
              </a:rPr>
              <a:t>прадро5</a:t>
            </a:r>
            <a:endParaRPr sz="1800">
              <a:solidFill>
                <a:srgbClr val="9900FF"/>
              </a:solidFill>
            </a:endParaRPr>
          </a:p>
        </p:txBody>
      </p:sp>
      <p:sp>
        <p:nvSpPr>
          <p:cNvPr id="81" name="Google Shape;81;p11"/>
          <p:cNvSpPr/>
          <p:nvPr/>
        </p:nvSpPr>
        <p:spPr>
          <a:xfrm>
            <a:off x="3135575" y="1274425"/>
            <a:ext cx="2712000" cy="3538200"/>
          </a:xfrm>
          <a:prstGeom prst="verticalScroll">
            <a:avLst>
              <a:gd name="adj" fmla="val 125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400">
                <a:solidFill>
                  <a:srgbClr val="9900FF"/>
                </a:solidFill>
              </a:rPr>
              <a:t>Логін:</a:t>
            </a:r>
            <a:endParaRPr sz="24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800">
                <a:solidFill>
                  <a:srgbClr val="9900FF"/>
                </a:solidFill>
              </a:rPr>
              <a:t>непдро5</a:t>
            </a:r>
            <a:endParaRPr sz="18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400">
                <a:solidFill>
                  <a:srgbClr val="9900FF"/>
                </a:solidFill>
              </a:rPr>
              <a:t>Пароль:</a:t>
            </a:r>
            <a:endParaRPr sz="24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800">
                <a:solidFill>
                  <a:srgbClr val="9900FF"/>
                </a:solidFill>
              </a:rPr>
              <a:t>непдро5</a:t>
            </a:r>
            <a:endParaRPr>
              <a:solidFill>
                <a:srgbClr val="9900FF"/>
              </a:solidFill>
            </a:endParaRPr>
          </a:p>
        </p:txBody>
      </p:sp>
      <p:sp>
        <p:nvSpPr>
          <p:cNvPr id="82" name="Google Shape;82;p11"/>
          <p:cNvSpPr/>
          <p:nvPr/>
        </p:nvSpPr>
        <p:spPr>
          <a:xfrm>
            <a:off x="5914650" y="1274425"/>
            <a:ext cx="2712000" cy="3538200"/>
          </a:xfrm>
          <a:prstGeom prst="verticalScroll">
            <a:avLst>
              <a:gd name="adj" fmla="val 125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400">
                <a:solidFill>
                  <a:srgbClr val="9900FF"/>
                </a:solidFill>
              </a:rPr>
              <a:t>Логін:</a:t>
            </a:r>
            <a:endParaRPr sz="24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800">
                <a:solidFill>
                  <a:srgbClr val="9900FF"/>
                </a:solidFill>
              </a:rPr>
              <a:t>мішчис5</a:t>
            </a:r>
            <a:endParaRPr sz="18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2400">
                <a:solidFill>
                  <a:srgbClr val="9900FF"/>
                </a:solidFill>
              </a:rPr>
              <a:t>Пароль:</a:t>
            </a:r>
            <a:endParaRPr sz="24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99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uk" sz="1800">
                <a:solidFill>
                  <a:srgbClr val="9900FF"/>
                </a:solidFill>
              </a:rPr>
              <a:t>мішчис5</a:t>
            </a:r>
            <a:endParaRPr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>
            <a:spLocks noGrp="1"/>
          </p:cNvSpPr>
          <p:nvPr>
            <p:ph type="body" idx="1"/>
          </p:nvPr>
        </p:nvSpPr>
        <p:spPr>
          <a:xfrm>
            <a:off x="457200" y="820075"/>
            <a:ext cx="2492700" cy="40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Правильні дроби</a:t>
            </a:r>
            <a:endParaRPr sz="1800" i="1">
              <a:solidFill>
                <a:srgbClr val="FF00FF"/>
              </a:solidFill>
            </a:endParaRPr>
          </a:p>
        </p:txBody>
      </p:sp>
      <p:sp>
        <p:nvSpPr>
          <p:cNvPr id="88" name="Google Shape;88;p12"/>
          <p:cNvSpPr txBox="1">
            <a:spLocks noGrp="1"/>
          </p:cNvSpPr>
          <p:nvPr>
            <p:ph type="title"/>
          </p:nvPr>
        </p:nvSpPr>
        <p:spPr>
          <a:xfrm>
            <a:off x="457200" y="205976"/>
            <a:ext cx="8229600" cy="6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600"/>
              <a:t>Хто головніший в країні ДробіЇ? </a:t>
            </a:r>
            <a:endParaRPr sz="3600"/>
          </a:p>
        </p:txBody>
      </p:sp>
      <p:sp>
        <p:nvSpPr>
          <p:cNvPr id="89" name="Google Shape;89;p12"/>
          <p:cNvSpPr txBox="1">
            <a:spLocks noGrp="1"/>
          </p:cNvSpPr>
          <p:nvPr>
            <p:ph type="body" idx="2"/>
          </p:nvPr>
        </p:nvSpPr>
        <p:spPr>
          <a:xfrm>
            <a:off x="5944500" y="820050"/>
            <a:ext cx="2742300" cy="40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Мішані числа</a:t>
            </a:r>
            <a:endParaRPr sz="1800" i="1">
              <a:solidFill>
                <a:srgbClr val="FF00FF"/>
              </a:solidFill>
            </a:endParaRPr>
          </a:p>
        </p:txBody>
      </p:sp>
      <p:sp>
        <p:nvSpPr>
          <p:cNvPr id="90" name="Google Shape;90;p12"/>
          <p:cNvSpPr txBox="1"/>
          <p:nvPr/>
        </p:nvSpPr>
        <p:spPr>
          <a:xfrm>
            <a:off x="3068475" y="820175"/>
            <a:ext cx="2727600" cy="4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Неправильні дроби</a:t>
            </a:r>
            <a:endParaRPr sz="1800" i="1">
              <a:solidFill>
                <a:srgbClr val="FF00FF"/>
              </a:solidFill>
            </a:endParaRPr>
          </a:p>
        </p:txBody>
      </p:sp>
      <p:sp>
        <p:nvSpPr>
          <p:cNvPr id="91" name="Google Shape;91;p12"/>
          <p:cNvSpPr/>
          <p:nvPr/>
        </p:nvSpPr>
        <p:spPr>
          <a:xfrm>
            <a:off x="204975" y="1274450"/>
            <a:ext cx="2863500" cy="3538200"/>
          </a:xfrm>
          <a:prstGeom prst="verticalScroll">
            <a:avLst>
              <a:gd name="adj" fmla="val 12500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99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000"/>
              <a:t>   	 	     	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000"/>
              <a:t>   	 	     	</a:t>
            </a: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9900FF"/>
              </a:solidFill>
            </a:endParaRPr>
          </a:p>
        </p:txBody>
      </p:sp>
      <p:sp>
        <p:nvSpPr>
          <p:cNvPr id="92" name="Google Shape;92;p12"/>
          <p:cNvSpPr/>
          <p:nvPr/>
        </p:nvSpPr>
        <p:spPr>
          <a:xfrm>
            <a:off x="2949900" y="1274425"/>
            <a:ext cx="2994600" cy="3538200"/>
          </a:xfrm>
          <a:prstGeom prst="verticalScroll">
            <a:avLst>
              <a:gd name="adj" fmla="val 12500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00FF"/>
              </a:solidFill>
            </a:endParaRPr>
          </a:p>
        </p:txBody>
      </p:sp>
      <p:sp>
        <p:nvSpPr>
          <p:cNvPr id="93" name="Google Shape;93;p12"/>
          <p:cNvSpPr/>
          <p:nvPr/>
        </p:nvSpPr>
        <p:spPr>
          <a:xfrm>
            <a:off x="5712775" y="1274425"/>
            <a:ext cx="2994600" cy="3538200"/>
          </a:xfrm>
          <a:prstGeom prst="verticalScroll">
            <a:avLst>
              <a:gd name="adj" fmla="val 12500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00FF"/>
              </a:solidFill>
            </a:endParaRPr>
          </a:p>
        </p:txBody>
      </p:sp>
      <p:sp>
        <p:nvSpPr>
          <p:cNvPr id="94" name="Google Shape;94;p12"/>
          <p:cNvSpPr txBox="1"/>
          <p:nvPr/>
        </p:nvSpPr>
        <p:spPr>
          <a:xfrm>
            <a:off x="695150" y="2147850"/>
            <a:ext cx="1818000" cy="6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000"/>
              <a:t>   	 	   	 	     	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000"/>
              <a:t>     	</a:t>
            </a:r>
            <a:endParaRPr sz="2000"/>
          </a:p>
        </p:txBody>
      </p:sp>
      <p:pic>
        <p:nvPicPr>
          <p:cNvPr id="95" name="Google Shape;95;p12" descr="1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8350" y="1702250"/>
            <a:ext cx="1146250" cy="306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2" descr="2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6638" y="1709919"/>
            <a:ext cx="1041125" cy="3045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2" descr="31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19800" y="1709925"/>
            <a:ext cx="984461" cy="304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"/>
          <p:cNvSpPr txBox="1">
            <a:spLocks noGrp="1"/>
          </p:cNvSpPr>
          <p:nvPr>
            <p:ph type="body" idx="1"/>
          </p:nvPr>
        </p:nvSpPr>
        <p:spPr>
          <a:xfrm>
            <a:off x="457200" y="820075"/>
            <a:ext cx="2492700" cy="40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Правильні дроби</a:t>
            </a:r>
            <a:endParaRPr sz="1800" i="1">
              <a:solidFill>
                <a:srgbClr val="FF00FF"/>
              </a:solidFill>
            </a:endParaRPr>
          </a:p>
        </p:txBody>
      </p:sp>
      <p:sp>
        <p:nvSpPr>
          <p:cNvPr id="103" name="Google Shape;103;p13"/>
          <p:cNvSpPr txBox="1">
            <a:spLocks noGrp="1"/>
          </p:cNvSpPr>
          <p:nvPr>
            <p:ph type="title"/>
          </p:nvPr>
        </p:nvSpPr>
        <p:spPr>
          <a:xfrm>
            <a:off x="457200" y="205976"/>
            <a:ext cx="8229600" cy="61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600"/>
              <a:t>Виправ плутанину cумного чаклуна </a:t>
            </a:r>
            <a:endParaRPr sz="3600"/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2"/>
          </p:nvPr>
        </p:nvSpPr>
        <p:spPr>
          <a:xfrm>
            <a:off x="5944500" y="820050"/>
            <a:ext cx="2742300" cy="40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Мішані числа</a:t>
            </a:r>
            <a:endParaRPr sz="1800" i="1">
              <a:solidFill>
                <a:srgbClr val="FF00FF"/>
              </a:solidFill>
            </a:endParaRPr>
          </a:p>
        </p:txBody>
      </p:sp>
      <p:sp>
        <p:nvSpPr>
          <p:cNvPr id="105" name="Google Shape;105;p13"/>
          <p:cNvSpPr txBox="1"/>
          <p:nvPr/>
        </p:nvSpPr>
        <p:spPr>
          <a:xfrm>
            <a:off x="3068475" y="820175"/>
            <a:ext cx="2727600" cy="4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Неправильні дроби</a:t>
            </a:r>
            <a:endParaRPr sz="1800" i="1">
              <a:solidFill>
                <a:srgbClr val="FF00FF"/>
              </a:solidFill>
            </a:endParaRPr>
          </a:p>
        </p:txBody>
      </p:sp>
      <p:sp>
        <p:nvSpPr>
          <p:cNvPr id="106" name="Google Shape;106;p13"/>
          <p:cNvSpPr/>
          <p:nvPr/>
        </p:nvSpPr>
        <p:spPr>
          <a:xfrm>
            <a:off x="356500" y="1274450"/>
            <a:ext cx="2712000" cy="3538200"/>
          </a:xfrm>
          <a:prstGeom prst="verticalScroll">
            <a:avLst>
              <a:gd name="adj" fmla="val 12500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9900FF"/>
              </a:solidFill>
            </a:endParaRPr>
          </a:p>
        </p:txBody>
      </p:sp>
      <p:sp>
        <p:nvSpPr>
          <p:cNvPr id="107" name="Google Shape;107;p13"/>
          <p:cNvSpPr/>
          <p:nvPr/>
        </p:nvSpPr>
        <p:spPr>
          <a:xfrm>
            <a:off x="3135575" y="1274425"/>
            <a:ext cx="2712000" cy="3538200"/>
          </a:xfrm>
          <a:prstGeom prst="verticalScroll">
            <a:avLst>
              <a:gd name="adj" fmla="val 12500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00FF"/>
              </a:solidFill>
            </a:endParaRPr>
          </a:p>
        </p:txBody>
      </p:sp>
      <p:sp>
        <p:nvSpPr>
          <p:cNvPr id="108" name="Google Shape;108;p13"/>
          <p:cNvSpPr/>
          <p:nvPr/>
        </p:nvSpPr>
        <p:spPr>
          <a:xfrm>
            <a:off x="5914650" y="1274425"/>
            <a:ext cx="2712000" cy="3538200"/>
          </a:xfrm>
          <a:prstGeom prst="verticalScroll">
            <a:avLst>
              <a:gd name="adj" fmla="val 12500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00FF"/>
              </a:solidFill>
            </a:endParaRPr>
          </a:p>
        </p:txBody>
      </p:sp>
      <p:pic>
        <p:nvPicPr>
          <p:cNvPr id="109" name="Google Shape;109;p13" descr="1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8175" y="1673000"/>
            <a:ext cx="1470525" cy="308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3" descr="2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3000" y="1673000"/>
            <a:ext cx="1389325" cy="2988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3" descr="3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22700" y="1672998"/>
            <a:ext cx="1470525" cy="289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>
            <a:spLocks noGrp="1"/>
          </p:cNvSpPr>
          <p:nvPr>
            <p:ph type="title"/>
          </p:nvPr>
        </p:nvSpPr>
        <p:spPr>
          <a:xfrm>
            <a:off x="457200" y="205976"/>
            <a:ext cx="8229600" cy="62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/>
              <a:t>Ключ до закодованого листа</a:t>
            </a:r>
            <a:endParaRPr sz="3000"/>
          </a:p>
        </p:txBody>
      </p:sp>
      <p:graphicFrame>
        <p:nvGraphicFramePr>
          <p:cNvPr id="117" name="Google Shape;117;p14"/>
          <p:cNvGraphicFramePr/>
          <p:nvPr/>
        </p:nvGraphicFramePr>
        <p:xfrm>
          <a:off x="952500" y="952500"/>
          <a:ext cx="7238925" cy="1488350"/>
        </p:xfrm>
        <a:graphic>
          <a:graphicData uri="http://schemas.openxmlformats.org/drawingml/2006/table">
            <a:tbl>
              <a:tblPr>
                <a:noFill/>
                <a:tableStyleId>{BAA48342-0AB9-4FF5-8B2C-A273EC21781C}</a:tableStyleId>
              </a:tblPr>
              <a:tblGrid>
                <a:gridCol w="804325"/>
                <a:gridCol w="804325"/>
                <a:gridCol w="804325"/>
                <a:gridCol w="804325"/>
                <a:gridCol w="804325"/>
                <a:gridCol w="804325"/>
                <a:gridCol w="804325"/>
                <a:gridCol w="804325"/>
                <a:gridCol w="804325"/>
              </a:tblGrid>
              <a:tr h="744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Т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І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Ж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М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П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О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Д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Л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Й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</a:tr>
              <a:tr h="7441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/>
                        <a:t>169</a:t>
                      </a: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/>
                        <a:t>100</a:t>
                      </a: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/>
                        <a:t>84</a:t>
                      </a: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/>
                        <a:t>165</a:t>
                      </a: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8" name="Google Shape;118;p14"/>
          <p:cNvGraphicFramePr/>
          <p:nvPr/>
        </p:nvGraphicFramePr>
        <p:xfrm>
          <a:off x="952538" y="2752775"/>
          <a:ext cx="7238925" cy="1417050"/>
        </p:xfrm>
        <a:graphic>
          <a:graphicData uri="http://schemas.openxmlformats.org/drawingml/2006/table">
            <a:tbl>
              <a:tblPr>
                <a:noFill/>
                <a:tableStyleId>{BAA48342-0AB9-4FF5-8B2C-A273EC21781C}</a:tableStyleId>
              </a:tblPr>
              <a:tblGrid>
                <a:gridCol w="804325"/>
                <a:gridCol w="804325"/>
                <a:gridCol w="804325"/>
                <a:gridCol w="804325"/>
                <a:gridCol w="804325"/>
                <a:gridCol w="804325"/>
                <a:gridCol w="804325"/>
                <a:gridCol w="804325"/>
                <a:gridCol w="804325"/>
              </a:tblGrid>
              <a:tr h="708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Е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Н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С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И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А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В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У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Б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 sz="3000">
                          <a:solidFill>
                            <a:srgbClr val="9900FF"/>
                          </a:solidFill>
                        </a:rPr>
                        <a:t>Ь</a:t>
                      </a:r>
                      <a:endParaRPr sz="3000">
                        <a:solidFill>
                          <a:srgbClr val="9900FF"/>
                        </a:solidFill>
                      </a:endParaRPr>
                    </a:p>
                  </a:txBody>
                  <a:tcPr marL="91425" marR="91425" marT="91425" marB="91425" anchor="ctr"/>
                </a:tc>
              </a:tr>
              <a:tr h="7085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/>
                        <a:t>30</a:t>
                      </a: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uk"/>
                        <a:t>140</a:t>
                      </a: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 anchor="ctr"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119" name="Google Shape;119;p14" descr="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3963" y="1788125"/>
            <a:ext cx="485775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4" descr="i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41838" y="1769075"/>
            <a:ext cx="447675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4" descr="п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86263" y="1788125"/>
            <a:ext cx="371475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4" descr="о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03275" y="1769063"/>
            <a:ext cx="323850" cy="54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4" descr="д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72638" y="1773825"/>
            <a:ext cx="390525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4" descr="e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141588" y="3497450"/>
            <a:ext cx="390525" cy="59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4" descr="c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027563" y="3487925"/>
            <a:ext cx="276225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4" descr="и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489513" y="3483150"/>
            <a:ext cx="542925" cy="61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4" descr="a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410088" y="3492675"/>
            <a:ext cx="32385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4" descr="у.PN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989850" y="3516488"/>
            <a:ext cx="381000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4" descr="ь.PNG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485150" y="3516500"/>
            <a:ext cx="590550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4" descr="cc.PNG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713938" y="3506963"/>
            <a:ext cx="514350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5"/>
          <p:cNvSpPr txBox="1">
            <a:spLocks noGrp="1"/>
          </p:cNvSpPr>
          <p:nvPr>
            <p:ph type="title"/>
          </p:nvPr>
        </p:nvSpPr>
        <p:spPr>
          <a:xfrm>
            <a:off x="457200" y="205974"/>
            <a:ext cx="8229600" cy="76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3000"/>
              <a:t>Вірні розгадки для кожної команди</a:t>
            </a:r>
            <a:endParaRPr sz="3000"/>
          </a:p>
        </p:txBody>
      </p:sp>
      <p:sp>
        <p:nvSpPr>
          <p:cNvPr id="136" name="Google Shape;136;p15"/>
          <p:cNvSpPr/>
          <p:nvPr/>
        </p:nvSpPr>
        <p:spPr>
          <a:xfrm>
            <a:off x="614950" y="971575"/>
            <a:ext cx="2869800" cy="1693500"/>
          </a:xfrm>
          <a:prstGeom prst="horizontalScroll">
            <a:avLst>
              <a:gd name="adj" fmla="val 125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Правильні дроби</a:t>
            </a:r>
            <a:endParaRPr sz="1800" i="1">
              <a:solidFill>
                <a:srgbClr val="FF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i="1">
              <a:solidFill>
                <a:srgbClr val="FF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>
                <a:solidFill>
                  <a:srgbClr val="FF00FF"/>
                </a:solidFill>
              </a:rPr>
              <a:t>ДОПОМОЖІТЬ</a:t>
            </a:r>
            <a:endParaRPr sz="2400">
              <a:solidFill>
                <a:srgbClr val="FF00FF"/>
              </a:solidFill>
            </a:endParaRPr>
          </a:p>
        </p:txBody>
      </p:sp>
      <p:sp>
        <p:nvSpPr>
          <p:cNvPr id="137" name="Google Shape;137;p15"/>
          <p:cNvSpPr/>
          <p:nvPr/>
        </p:nvSpPr>
        <p:spPr>
          <a:xfrm>
            <a:off x="2638050" y="2254825"/>
            <a:ext cx="3279600" cy="1577400"/>
          </a:xfrm>
          <a:prstGeom prst="horizontalScroll">
            <a:avLst>
              <a:gd name="adj" fmla="val 125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Неправильні дроби</a:t>
            </a:r>
            <a:endParaRPr sz="1800" i="1">
              <a:solidFill>
                <a:srgbClr val="FF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>
                <a:solidFill>
                  <a:srgbClr val="FF00FF"/>
                </a:solidFill>
              </a:rPr>
              <a:t>ПОБУДУВАТИ</a:t>
            </a:r>
            <a:endParaRPr sz="2400">
              <a:solidFill>
                <a:srgbClr val="FF00FF"/>
              </a:solidFill>
            </a:endParaRPr>
          </a:p>
        </p:txBody>
      </p:sp>
      <p:sp>
        <p:nvSpPr>
          <p:cNvPr id="138" name="Google Shape;138;p15"/>
          <p:cNvSpPr/>
          <p:nvPr/>
        </p:nvSpPr>
        <p:spPr>
          <a:xfrm>
            <a:off x="4910675" y="3475800"/>
            <a:ext cx="3155100" cy="1506300"/>
          </a:xfrm>
          <a:prstGeom prst="horizontalScroll">
            <a:avLst>
              <a:gd name="adj" fmla="val 12500"/>
            </a:avLst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 i="1">
                <a:solidFill>
                  <a:srgbClr val="FF00FF"/>
                </a:solidFill>
              </a:rPr>
              <a:t>Мішані числа</a:t>
            </a:r>
            <a:endParaRPr sz="1800" i="1">
              <a:solidFill>
                <a:srgbClr val="FF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i="1">
              <a:solidFill>
                <a:srgbClr val="FF00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2400">
                <a:solidFill>
                  <a:srgbClr val="FF00FF"/>
                </a:solidFill>
              </a:rPr>
              <a:t>ДІСНЕЙЛЕНД</a:t>
            </a:r>
            <a:endParaRPr sz="240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9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/>
              <a:t>Задача про Діснейленд</a:t>
            </a:r>
            <a:endParaRPr/>
          </a:p>
        </p:txBody>
      </p:sp>
      <p:pic>
        <p:nvPicPr>
          <p:cNvPr id="144" name="Google Shape;144;p16" descr="Poseidon, 20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50" y="3080607"/>
            <a:ext cx="9144000" cy="206288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6"/>
          <p:cNvSpPr txBox="1"/>
          <p:nvPr/>
        </p:nvSpPr>
        <p:spPr>
          <a:xfrm>
            <a:off x="1131850" y="1185325"/>
            <a:ext cx="7049700" cy="17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uk" sz="1800">
                <a:solidFill>
                  <a:srgbClr val="9900FF"/>
                </a:solidFill>
              </a:rPr>
              <a:t>Площа трьох ділянок майбутнього парку розваг 80 га. Перша ділянка що стане озером, становить 24 17/25 га, а ділянка з атракціонами та веселими каруселями на 3 2/25 га більша за площу озера. Знайдіть площу третьої ділянки на якій з’явиться чудове кафе - морозиво.</a:t>
            </a:r>
            <a:endParaRPr sz="1800"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v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287</Words>
  <Application>Microsoft Office PowerPoint</Application>
  <PresentationFormat>Экран (16:9)</PresentationFormat>
  <Paragraphs>102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Wave</vt:lpstr>
      <vt:lpstr>“Звичайні дроби”</vt:lpstr>
      <vt:lpstr>Сьогодні ми помандруємо з вами до країни ДРОБІЇ.</vt:lpstr>
      <vt:lpstr>     Хмаринка термінів </vt:lpstr>
      <vt:lpstr>Вправа - пазл “Визнач назву дробу” </vt:lpstr>
      <vt:lpstr>Хто головніший в країні ДробіЇ? </vt:lpstr>
      <vt:lpstr>Виправ плутанину cумного чаклуна </vt:lpstr>
      <vt:lpstr>Ключ до закодованого листа</vt:lpstr>
      <vt:lpstr>Вірні розгадки для кожної команди</vt:lpstr>
      <vt:lpstr>Задача про Діснейленд</vt:lpstr>
      <vt:lpstr>Розв’язок задачі про парк розваг</vt:lpstr>
      <vt:lpstr>Завершимо нашу роботу розгадуванням кросворду</vt:lpstr>
      <vt:lpstr>Домашнє завдання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“Звичайні дроби”</dc:title>
  <cp:lastModifiedBy>VD</cp:lastModifiedBy>
  <cp:revision>3</cp:revision>
  <dcterms:modified xsi:type="dcterms:W3CDTF">2019-02-21T05:03:53Z</dcterms:modified>
</cp:coreProperties>
</file>