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97" r:id="rId8"/>
    <p:sldMasterId id="2147483810" r:id="rId9"/>
    <p:sldMasterId id="2147483823" r:id="rId10"/>
    <p:sldMasterId id="2147483862" r:id="rId11"/>
  </p:sldMasterIdLst>
  <p:notesMasterIdLst>
    <p:notesMasterId r:id="rId34"/>
  </p:notesMasterIdLst>
  <p:sldIdLst>
    <p:sldId id="259" r:id="rId12"/>
    <p:sldId id="299" r:id="rId13"/>
    <p:sldId id="260" r:id="rId14"/>
    <p:sldId id="281" r:id="rId15"/>
    <p:sldId id="288" r:id="rId16"/>
    <p:sldId id="300" r:id="rId17"/>
    <p:sldId id="292" r:id="rId18"/>
    <p:sldId id="284" r:id="rId19"/>
    <p:sldId id="293" r:id="rId20"/>
    <p:sldId id="294" r:id="rId21"/>
    <p:sldId id="295" r:id="rId22"/>
    <p:sldId id="285" r:id="rId23"/>
    <p:sldId id="301" r:id="rId24"/>
    <p:sldId id="298" r:id="rId25"/>
    <p:sldId id="291" r:id="rId26"/>
    <p:sldId id="302" r:id="rId27"/>
    <p:sldId id="303" r:id="rId28"/>
    <p:sldId id="272" r:id="rId29"/>
    <p:sldId id="286" r:id="rId30"/>
    <p:sldId id="276" r:id="rId31"/>
    <p:sldId id="270" r:id="rId32"/>
    <p:sldId id="271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FC35A-98E6-48C3-B4D4-CBAC57152287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F41FE-D83E-463C-A037-8AC774978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596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F41FE-D83E-463C-A037-8AC7749786B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147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055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46052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34FBF-066B-4DB8-898A-67C771456FD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198822"/>
      </p:ext>
    </p:extLst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94A89-20F9-4560-B79B-5440B9FE4D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920654"/>
      </p:ext>
    </p:extLst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E4416-E499-4424-916D-84C76AD75E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155931"/>
      </p:ext>
    </p:extLst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42598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2598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259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259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44B2591-5DE3-410B-8AAD-D931C74859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71131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BAFD4-7B41-498E-BA05-F3A072B9AE4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56651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A56FD-30CD-4B0D-B750-2110791F0C3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2163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4CEC7-1347-4912-BA3F-5E8B2DAD864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87678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AC9CD-6F5B-42F8-A4C7-3AE2FC63590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63021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9F037-CAAC-4C45-B7E6-ADBE3BCD09D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59140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F13C7-4319-47D0-81D8-D8A8F29992D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222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10353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0E348-33EA-465F-8636-D9E5EB87734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85265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195B-2CB6-4537-A4F2-63846E00611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02088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1A84C-BE69-407D-8583-95D906E0B3B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19140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79271-9473-4649-BA5C-94A3482BDED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45370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2D5B3A2A-EAA1-4DE6-9498-5C9C6DF81DC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70074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42598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2598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259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259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44B2591-5DE3-410B-8AAD-D931C74859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0218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BAFD4-7B41-498E-BA05-F3A072B9AE4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28612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A56FD-30CD-4B0D-B750-2110791F0C3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50865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4CEC7-1347-4912-BA3F-5E8B2DAD864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54951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AC9CD-6F5B-42F8-A4C7-3AE2FC63590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950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3393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9F037-CAAC-4C45-B7E6-ADBE3BCD09D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58623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F13C7-4319-47D0-81D8-D8A8F29992D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57660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0E348-33EA-465F-8636-D9E5EB87734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46427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195B-2CB6-4537-A4F2-63846E00611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80614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1A84C-BE69-407D-8583-95D906E0B3B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7818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79271-9473-4649-BA5C-94A3482BDED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43905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2D5B3A2A-EAA1-4DE6-9498-5C9C6DF81DC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796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37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58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184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28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240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393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719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450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752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014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3928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1610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0552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3446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8057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8396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3119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723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360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793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2130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6688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4653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5869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0441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808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9892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4565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221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7883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0000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299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4230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6901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5988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7937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312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9445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265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120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8660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8386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2847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8072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22818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653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9703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1112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12721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6608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952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42019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5008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8453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65650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64441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3174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26306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178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03C76-8EF3-4919-8463-BED20022933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870926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73599-F7F0-41BE-881A-6D8471E2A0F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152014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5F4E9-7EB7-4D03-A462-B7CB84903B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49565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97205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DDF5B-2228-4075-9A14-6D7EA59BD5D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859229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F7CD9-6937-441C-AD05-6B47CDB267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186561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0CAC4-7B76-43FF-A6FE-578B65411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415198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A3F2C-E6B7-4595-9339-967E7D02D1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763438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752F2-CFFC-4796-98EF-A35B70EF045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990882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8826C-4A1F-4AFF-A5CC-458159D8F6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915810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34FBF-066B-4DB8-898A-67C771456FD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076898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94A89-20F9-4560-B79B-5440B9FE4D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22574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E4416-E499-4424-916D-84C76AD75E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951777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03C76-8EF3-4919-8463-BED20022933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29794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31308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73599-F7F0-41BE-881A-6D8471E2A0F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499448"/>
      </p:ext>
    </p:extLst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5F4E9-7EB7-4D03-A462-B7CB84903B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669360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DDF5B-2228-4075-9A14-6D7EA59BD5D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439065"/>
      </p:ext>
    </p:extLst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F7CD9-6937-441C-AD05-6B47CDB267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407839"/>
      </p:ext>
    </p:extLst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0CAC4-7B76-43FF-A6FE-578B65411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465972"/>
      </p:ext>
    </p:extLst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A3F2C-E6B7-4595-9339-967E7D02D1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970540"/>
      </p:ext>
    </p:extLst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752F2-CFFC-4796-98EF-A35B70EF045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148133"/>
      </p:ext>
    </p:extLst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8826C-4A1F-4AFF-A5CC-458159D8F6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528677"/>
      </p:ext>
    </p:extLst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34FBF-066B-4DB8-898A-67C771456FD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074028"/>
      </p:ext>
    </p:extLst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94A89-20F9-4560-B79B-5440B9FE4D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27667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16355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E4416-E499-4424-916D-84C76AD75E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488468"/>
      </p:ext>
    </p:extLst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03C76-8EF3-4919-8463-BED20022933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484100"/>
      </p:ext>
    </p:extLst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73599-F7F0-41BE-881A-6D8471E2A0F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962490"/>
      </p:ext>
    </p:extLst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5F4E9-7EB7-4D03-A462-B7CB84903B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389689"/>
      </p:ext>
    </p:extLst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DDF5B-2228-4075-9A14-6D7EA59BD5D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224236"/>
      </p:ext>
    </p:extLst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F7CD9-6937-441C-AD05-6B47CDB267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593141"/>
      </p:ext>
    </p:extLst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0CAC4-7B76-43FF-A6FE-578B65411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187062"/>
      </p:ext>
    </p:extLst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A3F2C-E6B7-4595-9339-967E7D02D1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812390"/>
      </p:ext>
    </p:extLst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752F2-CFFC-4796-98EF-A35B70EF045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590953"/>
      </p:ext>
    </p:extLst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8826C-4A1F-4AFF-A5CC-458159D8F6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30205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2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722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2496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24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24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24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6086E3-CA46-4206-9662-E0C7BAC8906C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2609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2496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24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24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24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6086E3-CA46-4206-9662-E0C7BAC8906C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69451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80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720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878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197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BB87D56-B790-4421-AE41-ADF3422F20D9}" type="datetimeFigureOut">
              <a:rPr lang="ru-RU" smtClean="0">
                <a:solidFill>
                  <a:srgbClr val="000000"/>
                </a:solidFill>
              </a:rPr>
              <a:pPr/>
              <a:t>29.01.2019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51500E-8986-41D2-858D-312FBDC2815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540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DA241D-5B22-43DB-9628-385132A72F6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630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ransition spd="med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DA241D-5B22-43DB-9628-385132A72F6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97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</p:sldLayoutIdLst>
  <p:transition spd="med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DA241D-5B22-43DB-9628-385132A72F6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11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</p:sldLayoutIdLst>
  <p:transition spd="med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0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0.emf"/><Relationship Id="rId4" Type="http://schemas.openxmlformats.org/officeDocument/2006/relationships/oleObject" Target="../embeddings/Microsoft_Word_97_-_2003_Document2.doc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0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1.emf"/><Relationship Id="rId4" Type="http://schemas.openxmlformats.org/officeDocument/2006/relationships/oleObject" Target="../embeddings/Microsoft_Word_97_-_2003_Document3.doc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8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4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0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3.jpeg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7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0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emf"/><Relationship Id="rId4" Type="http://schemas.openxmlformats.org/officeDocument/2006/relationships/oleObject" Target="../embeddings/Microsoft_Word_97_-_2003_Document1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6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2592287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Методи формування інформаційно – комунікативних </a:t>
            </a:r>
            <a:r>
              <a:rPr lang="uk-UA" dirty="0" err="1" smtClean="0"/>
              <a:t>компетентностей</a:t>
            </a:r>
            <a:r>
              <a:rPr lang="uk-UA" dirty="0" smtClean="0"/>
              <a:t> на уроках української мови та літератури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uk-UA" sz="2400" dirty="0" smtClean="0">
                <a:solidFill>
                  <a:srgbClr val="7030A0"/>
                </a:solidFill>
              </a:rPr>
              <a:t>Підготувала викладач</a:t>
            </a:r>
          </a:p>
          <a:p>
            <a:pPr algn="r"/>
            <a:r>
              <a:rPr lang="uk-UA" sz="2400" dirty="0" smtClean="0">
                <a:solidFill>
                  <a:srgbClr val="7030A0"/>
                </a:solidFill>
              </a:rPr>
              <a:t>Костюк Тетяна Іванівна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2290" name="Picture 2" descr="C:\Users\User\Desktop\DSC_0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17032"/>
            <a:ext cx="2389598" cy="230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8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00863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6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Объект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26574902"/>
              </p:ext>
            </p:extLst>
          </p:nvPr>
        </p:nvGraphicFramePr>
        <p:xfrm>
          <a:off x="180020" y="371292"/>
          <a:ext cx="9036496" cy="6123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" name="Документ" r:id="rId4" imgW="10287009" imgH="6972640" progId="Word.Document.8">
                  <p:embed/>
                </p:oleObj>
              </mc:Choice>
              <mc:Fallback>
                <p:oleObj name="Документ" r:id="rId4" imgW="10287009" imgH="6972640" progId="Word.Document.8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020" y="371292"/>
                        <a:ext cx="9036496" cy="61236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72237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00863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6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00863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396536" cy="686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Объект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88022852"/>
              </p:ext>
            </p:extLst>
          </p:nvPr>
        </p:nvGraphicFramePr>
        <p:xfrm>
          <a:off x="181000" y="152400"/>
          <a:ext cx="9278865" cy="651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Документ" r:id="rId4" imgW="9601185" imgH="6744023" progId="Word.Document.8">
                  <p:embed/>
                </p:oleObj>
              </mc:Choice>
              <mc:Fallback>
                <p:oleObj name="Документ" r:id="rId4" imgW="9601185" imgH="6744023" progId="Word.Document.8">
                  <p:embed/>
                  <p:pic>
                    <p:nvPicPr>
                      <p:cNvPr id="0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000" y="152400"/>
                        <a:ext cx="9278865" cy="6516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61806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1" descr="00863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836613"/>
            <a:ext cx="8229600" cy="792162"/>
          </a:xfrm>
        </p:spPr>
        <p:txBody>
          <a:bodyPr/>
          <a:lstStyle/>
          <a:p>
            <a:pPr eaLnBrk="1" hangingPunct="1"/>
            <a:r>
              <a:rPr lang="uk-UA" altLang="ru-RU" b="1" dirty="0" smtClean="0">
                <a:solidFill>
                  <a:schemeClr val="accent2"/>
                </a:solidFill>
              </a:rPr>
              <a:t>Опорний плакат</a:t>
            </a:r>
            <a:endParaRPr lang="ru-RU" altLang="ru-RU" b="1" dirty="0" smtClean="0">
              <a:solidFill>
                <a:schemeClr val="accent2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2531" name="Object 3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73564008"/>
              </p:ext>
            </p:extLst>
          </p:nvPr>
        </p:nvGraphicFramePr>
        <p:xfrm>
          <a:off x="98783" y="217771"/>
          <a:ext cx="8946434" cy="6376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6" name="Документ" r:id="rId4" imgW="9944277" imgH="7086769" progId="Word.Document.8">
                  <p:embed/>
                </p:oleObj>
              </mc:Choice>
              <mc:Fallback>
                <p:oleObj name="Документ" r:id="rId4" imgW="9944277" imgH="70867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83" y="217771"/>
                        <a:ext cx="8946434" cy="63764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64712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27730" y="2276872"/>
            <a:ext cx="7888540" cy="3882038"/>
            <a:chOff x="-22060" y="-6394"/>
            <a:chExt cx="8464604" cy="4299954"/>
          </a:xfrm>
        </p:grpSpPr>
        <p:pic>
          <p:nvPicPr>
            <p:cNvPr id="12291" name="Picture 3" descr="G:\фото кабинет\DSC0314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060" y="-1"/>
              <a:ext cx="2858177" cy="4293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2" name="Picture 4" descr="G:\фото кабинет\DSC03138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3700" y="0"/>
              <a:ext cx="2858176" cy="4293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3" name="Picture 5" descr="G:\фото кабинет\DSC03137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111" y="-6394"/>
              <a:ext cx="2862433" cy="4299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1115616" y="1052736"/>
            <a:ext cx="6552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7030A0"/>
                </a:solidFill>
              </a:rPr>
              <a:t>Інформаційно – методичне забезпечення навчального кабінету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5317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035496"/>
            <a:ext cx="9577064" cy="813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848" y="0"/>
            <a:ext cx="8229600" cy="3573016"/>
          </a:xfrm>
        </p:spPr>
        <p:txBody>
          <a:bodyPr/>
          <a:lstStyle/>
          <a:p>
            <a:r>
              <a:rPr lang="uk-UA" dirty="0" smtClean="0">
                <a:solidFill>
                  <a:srgbClr val="7030A0"/>
                </a:solidFill>
              </a:rPr>
              <a:t>Написання творчої роботи у формі есе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2000" dirty="0" err="1" smtClean="0">
                <a:solidFill>
                  <a:srgbClr val="92D050"/>
                </a:solidFill>
              </a:rPr>
              <a:t>Есе</a:t>
            </a:r>
            <a:r>
              <a:rPr lang="uk-UA" sz="2000" dirty="0">
                <a:solidFill>
                  <a:srgbClr val="92D050"/>
                </a:solidFill>
              </a:rPr>
              <a:t> </a:t>
            </a:r>
            <a:r>
              <a:rPr lang="uk-UA" sz="2000" dirty="0" smtClean="0">
                <a:solidFill>
                  <a:srgbClr val="92D050"/>
                </a:solidFill>
              </a:rPr>
              <a:t>– прозовий твір, у якому автор висловлює свої міркування з приводу суперечливого, неоднозначного питання, не претендуючи на вичерпне висвітлення теми (вільна форма і стиль викладу, </a:t>
            </a:r>
            <a:r>
              <a:rPr lang="uk-UA" sz="2000" dirty="0" err="1" smtClean="0">
                <a:solidFill>
                  <a:srgbClr val="92D050"/>
                </a:solidFill>
              </a:rPr>
              <a:t>обов’зкова</a:t>
            </a:r>
            <a:r>
              <a:rPr lang="uk-UA" sz="2000" dirty="0" smtClean="0">
                <a:solidFill>
                  <a:srgbClr val="92D050"/>
                </a:solidFill>
              </a:rPr>
              <a:t> наявність позиції автора)</a:t>
            </a:r>
            <a:br>
              <a:rPr lang="uk-UA" sz="2000" dirty="0" smtClean="0">
                <a:solidFill>
                  <a:srgbClr val="92D050"/>
                </a:solidFill>
              </a:rPr>
            </a:br>
            <a:endParaRPr lang="ru-RU" sz="2000" dirty="0">
              <a:solidFill>
                <a:srgbClr val="92D050"/>
              </a:solidFill>
            </a:endParaRPr>
          </a:p>
        </p:txBody>
      </p:sp>
      <p:pic>
        <p:nvPicPr>
          <p:cNvPr id="6" name="Рисунок 5" descr="D:\Работа\всі фото\14.03.2018 твір про Шевченка\DSC067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29000"/>
            <a:ext cx="3744416" cy="2508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Урок Тигролови фото\DSC0063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26" y="3429000"/>
            <a:ext cx="3873865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7700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0863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1620982"/>
            <a:ext cx="10369152" cy="10522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8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6706" y="25121"/>
            <a:ext cx="8510588" cy="1325563"/>
          </a:xfrm>
        </p:spPr>
        <p:txBody>
          <a:bodyPr/>
          <a:lstStyle/>
          <a:p>
            <a:r>
              <a:rPr lang="uk-UA" altLang="ru-RU" sz="2800" b="1" dirty="0"/>
              <a:t>Методика взаємних запитань</a:t>
            </a:r>
            <a:r>
              <a:rPr lang="uk-UA" altLang="ru-RU" sz="2800" dirty="0"/>
              <a:t/>
            </a:r>
            <a:br>
              <a:rPr lang="uk-UA" altLang="ru-RU" sz="2800" dirty="0"/>
            </a:br>
            <a:r>
              <a:rPr lang="uk-UA" altLang="ru-RU" sz="2800" dirty="0"/>
              <a:t>Вид діяльності, </a:t>
            </a:r>
            <a:r>
              <a:rPr lang="uk-UA" altLang="ru-RU" sz="2800" dirty="0" smtClean="0"/>
              <a:t>що сприяє формуванню інформаційно – комунікативної компетентності</a:t>
            </a:r>
            <a:endParaRPr lang="ru-RU" altLang="ru-RU" sz="2800" dirty="0"/>
          </a:p>
        </p:txBody>
      </p:sp>
      <p:sp>
        <p:nvSpPr>
          <p:cNvPr id="398340" name="AutoShape 4"/>
          <p:cNvSpPr>
            <a:spLocks noGrp="1" noChangeArrowheads="1"/>
          </p:cNvSpPr>
          <p:nvPr>
            <p:ph type="body" idx="1"/>
          </p:nvPr>
        </p:nvSpPr>
        <p:spPr>
          <a:xfrm>
            <a:off x="395536" y="3737457"/>
            <a:ext cx="7992888" cy="3312368"/>
          </a:xfrm>
          <a:prstGeom prst="wedgeRoundRectCallout">
            <a:avLst>
              <a:gd name="adj1" fmla="val 2194"/>
              <a:gd name="adj2" fmla="val -81074"/>
              <a:gd name="adj3" fmla="val 16667"/>
            </a:avLst>
          </a:prstGeom>
          <a:solidFill>
            <a:srgbClr val="FFFFFF"/>
          </a:solidFill>
          <a:ln cap="rnd">
            <a:solidFill>
              <a:srgbClr val="000000"/>
            </a:solidFill>
            <a:prstDash val="sysDot"/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altLang="ru-RU" sz="2800" b="1" dirty="0">
                <a:solidFill>
                  <a:srgbClr val="7030A0"/>
                </a:solidFill>
                <a:effectLst/>
              </a:rPr>
              <a:t>Учень готує запитання і задає його сусіду по парті. Отримавши відповідь, погоджується або коректує її. У відповідь отримує зустрічне запитання й дає на нього відповідь (доречно </a:t>
            </a:r>
            <a:r>
              <a:rPr lang="uk-UA" altLang="ru-RU" sz="2800" b="1" dirty="0" smtClean="0">
                <a:solidFill>
                  <a:srgbClr val="7030A0"/>
                </a:solidFill>
                <a:effectLst/>
              </a:rPr>
              <a:t>використати </a:t>
            </a:r>
            <a:r>
              <a:rPr lang="uk-UA" altLang="ru-RU" sz="2800" b="1" dirty="0">
                <a:solidFill>
                  <a:srgbClr val="7030A0"/>
                </a:solidFill>
                <a:effectLst/>
              </a:rPr>
              <a:t>при вивченні тексту повісті </a:t>
            </a:r>
            <a:r>
              <a:rPr lang="uk-UA" altLang="ru-RU" sz="2800" b="1" dirty="0" err="1">
                <a:solidFill>
                  <a:srgbClr val="7030A0"/>
                </a:solidFill>
                <a:effectLst/>
              </a:rPr>
              <a:t>О.Довженка</a:t>
            </a:r>
            <a:r>
              <a:rPr lang="uk-UA" altLang="ru-RU" sz="2800" b="1" dirty="0">
                <a:solidFill>
                  <a:srgbClr val="7030A0"/>
                </a:solidFill>
                <a:effectLst/>
              </a:rPr>
              <a:t> </a:t>
            </a:r>
            <a:r>
              <a:rPr lang="en-US" altLang="ru-RU" sz="2800" b="1" dirty="0">
                <a:solidFill>
                  <a:srgbClr val="7030A0"/>
                </a:solidFill>
                <a:effectLst/>
              </a:rPr>
              <a:t>“</a:t>
            </a:r>
            <a:r>
              <a:rPr lang="uk-UA" altLang="ru-RU" sz="2800" b="1" dirty="0">
                <a:solidFill>
                  <a:srgbClr val="7030A0"/>
                </a:solidFill>
                <a:effectLst/>
              </a:rPr>
              <a:t>Зачарована Десна</a:t>
            </a:r>
            <a:r>
              <a:rPr lang="en-US" altLang="ru-RU" sz="2800" b="1" dirty="0">
                <a:solidFill>
                  <a:srgbClr val="7030A0"/>
                </a:solidFill>
                <a:effectLst/>
              </a:rPr>
              <a:t>”)</a:t>
            </a:r>
            <a:r>
              <a:rPr lang="uk-UA" altLang="ru-RU" sz="2800" b="1" dirty="0">
                <a:solidFill>
                  <a:srgbClr val="7030A0"/>
                </a:solidFill>
                <a:effectLst/>
              </a:rPr>
              <a:t>.</a:t>
            </a:r>
            <a:endParaRPr lang="ru-RU" altLang="ru-RU" sz="2800" b="1" dirty="0">
              <a:solidFill>
                <a:srgbClr val="7030A0"/>
              </a:solidFill>
              <a:effectLst/>
            </a:endParaRPr>
          </a:p>
        </p:txBody>
      </p:sp>
      <p:pic>
        <p:nvPicPr>
          <p:cNvPr id="13315" name="Picture 3" descr="F:\Урок Тигролови фото\DSC006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13059"/>
            <a:ext cx="3569629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24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5254" y="-12398"/>
            <a:ext cx="9709254" cy="7257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ÐÐ°ÑÑÐ¸Ð½ÐºÐ¸ Ð¿Ð¾ Ð·Ð°Ð¿ÑÐ¾ÑÑ ÑÑÐ½Ñ Ð·Ð°Ð±ÑÑÐ¸Ñ Ð¿ÑÐµÐ´ÐºÑÐ² ÑÑÐ»ÑÐ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35" y="3595197"/>
            <a:ext cx="3896505" cy="259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28065"/>
            <a:ext cx="3540224" cy="464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ÐÐ°ÑÑÐ¸Ð½ÐºÐ¸ Ð¿Ð¾ Ð·Ð°Ð¿ÑÐ¾ÑÑ ÐºÐ°Ð¹Ð´Ð°ÑÐµÐ²Ð° ÑÑÐ¼'Ñ ÑÑÐ»ÑÐ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2997"/>
            <a:ext cx="3916365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3378" y="139798"/>
            <a:ext cx="8071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7030A0"/>
                </a:solidFill>
              </a:rPr>
              <a:t>Фрагменти з художніх фільмів (за творами): «Кайдашева сім’я», «Мартин Боруля», «Тіні забутих предків»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978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5254" y="-675456"/>
            <a:ext cx="9709254" cy="813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G:\18.01.2019\DSC058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21" y="911220"/>
            <a:ext cx="4139952" cy="275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esktop\Новый точечный рисунок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11220"/>
            <a:ext cx="3828613" cy="275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\Desktop\Новый точечный рисунок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21" y="3805676"/>
            <a:ext cx="3695898" cy="255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71" y="3823010"/>
            <a:ext cx="3269285" cy="255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356249"/>
            <a:ext cx="8676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Перегляд ф</a:t>
            </a:r>
            <a:r>
              <a:rPr lang="uk-UA" sz="2000" b="1" dirty="0" smtClean="0">
                <a:solidFill>
                  <a:srgbClr val="7030A0"/>
                </a:solidFill>
              </a:rPr>
              <a:t>ільму: «Іван</a:t>
            </a:r>
            <a:r>
              <a:rPr lang="ru-RU" sz="2000" b="1" dirty="0" smtClean="0">
                <a:solidFill>
                  <a:srgbClr val="7030A0"/>
                </a:solidFill>
              </a:rPr>
              <a:t> Франко. </a:t>
            </a:r>
            <a:r>
              <a:rPr lang="ru-RU" sz="2000" b="1" dirty="0" err="1" smtClean="0">
                <a:solidFill>
                  <a:srgbClr val="7030A0"/>
                </a:solidFill>
              </a:rPr>
              <a:t>Життя</a:t>
            </a:r>
            <a:r>
              <a:rPr lang="ru-RU" sz="2000" b="1" dirty="0" smtClean="0">
                <a:solidFill>
                  <a:srgbClr val="7030A0"/>
                </a:solidFill>
              </a:rPr>
              <a:t> і </a:t>
            </a:r>
            <a:r>
              <a:rPr lang="ru-RU" sz="2000" b="1" dirty="0" err="1" smtClean="0">
                <a:solidFill>
                  <a:srgbClr val="7030A0"/>
                </a:solidFill>
              </a:rPr>
              <a:t>творчість</a:t>
            </a:r>
            <a:r>
              <a:rPr lang="ru-RU" sz="2000" b="1" dirty="0" smtClean="0">
                <a:solidFill>
                  <a:srgbClr val="7030A0"/>
                </a:solidFill>
              </a:rPr>
              <a:t>» в </a:t>
            </a:r>
            <a:r>
              <a:rPr lang="ru-RU" sz="2000" b="1" dirty="0" err="1" smtClean="0">
                <a:solidFill>
                  <a:srgbClr val="7030A0"/>
                </a:solidFill>
              </a:rPr>
              <a:t>групі</a:t>
            </a:r>
            <a:r>
              <a:rPr lang="ru-RU" sz="2000" b="1" dirty="0" smtClean="0">
                <a:solidFill>
                  <a:srgbClr val="7030A0"/>
                </a:solidFill>
              </a:rPr>
              <a:t> Пк-24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676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5254" y="-12398"/>
            <a:ext cx="9709254" cy="7257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D:\Работа\всі фото\Музей. Січень\image-0-02-05-26b9efa784acc2c591259ab05e4acf2617c4ea012d63072c76b76ae8d77618ae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16004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G:\музей\IMG_20190104_1107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73016"/>
            <a:ext cx="3673898" cy="275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G:\музей\IMG_20190104_1023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3" y="3688213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G:\музей\IMG_20190104_1058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68406"/>
            <a:ext cx="3563888" cy="267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3076" y="100741"/>
            <a:ext cx="744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7030A0"/>
                </a:solidFill>
              </a:rPr>
              <a:t>Екскурсія до краєзнавчого музею </a:t>
            </a:r>
            <a:r>
              <a:rPr lang="uk-UA" sz="2400" b="1" dirty="0" err="1" smtClean="0">
                <a:solidFill>
                  <a:srgbClr val="7030A0"/>
                </a:solidFill>
              </a:rPr>
              <a:t>м.Куп’янськ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3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747464"/>
            <a:ext cx="10369152" cy="914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92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7504" y="260648"/>
            <a:ext cx="8510588" cy="1325563"/>
          </a:xfrm>
        </p:spPr>
        <p:txBody>
          <a:bodyPr/>
          <a:lstStyle/>
          <a:p>
            <a:r>
              <a:rPr lang="uk-UA" altLang="ru-RU" sz="2400" dirty="0">
                <a:solidFill>
                  <a:srgbClr val="7030A0"/>
                </a:solidFill>
              </a:rPr>
              <a:t>Урок – зустріч </a:t>
            </a:r>
            <a:r>
              <a:rPr lang="uk-UA" altLang="ru-RU" sz="2400" b="1" dirty="0">
                <a:solidFill>
                  <a:srgbClr val="7030A0"/>
                </a:solidFill>
              </a:rPr>
              <a:t>«Література рідного краю»</a:t>
            </a:r>
            <a:r>
              <a:rPr lang="ru-RU" altLang="ru-RU" sz="2400" dirty="0">
                <a:solidFill>
                  <a:srgbClr val="7030A0"/>
                </a:solidFill>
              </a:rPr>
              <a:t> </a:t>
            </a:r>
            <a:r>
              <a:rPr lang="ru-RU" altLang="ru-RU" sz="2400" dirty="0" smtClean="0"/>
              <a:t>- </a:t>
            </a:r>
            <a:r>
              <a:rPr lang="ru-RU" altLang="ru-RU" sz="2400" dirty="0" err="1" smtClean="0"/>
              <a:t>доцільний</a:t>
            </a:r>
            <a:r>
              <a:rPr lang="ru-RU" altLang="ru-RU" sz="2400" dirty="0" smtClean="0"/>
              <a:t> метод для </a:t>
            </a:r>
            <a:r>
              <a:rPr lang="ru-RU" altLang="ru-RU" sz="2400" dirty="0" err="1" smtClean="0"/>
              <a:t>формування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/>
              <a:t>інформаційно</a:t>
            </a:r>
            <a:r>
              <a:rPr lang="ru-RU" altLang="ru-RU" sz="2400" dirty="0" smtClean="0"/>
              <a:t> – </a:t>
            </a:r>
            <a:r>
              <a:rPr lang="ru-RU" altLang="ru-RU" sz="2400" dirty="0" err="1" smtClean="0"/>
              <a:t>комунікативних</a:t>
            </a:r>
            <a:r>
              <a:rPr lang="ru-RU" altLang="ru-RU" sz="2400" dirty="0" smtClean="0"/>
              <a:t> компетентностей</a:t>
            </a:r>
            <a:endParaRPr lang="ru-RU" altLang="ru-RU" sz="2400" dirty="0"/>
          </a:p>
        </p:txBody>
      </p:sp>
      <p:sp>
        <p:nvSpPr>
          <p:cNvPr id="4392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412776"/>
            <a:ext cx="8540750" cy="4128864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uk-UA" alt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Під </a:t>
            </a:r>
            <a:r>
              <a:rPr lang="uk-UA" altLang="ru-RU" sz="2000">
                <a:solidFill>
                  <a:schemeClr val="accent6">
                    <a:lumMod val="60000"/>
                    <a:lumOff val="40000"/>
                  </a:schemeClr>
                </a:solidFill>
              </a:rPr>
              <a:t>час </a:t>
            </a:r>
            <a:r>
              <a:rPr lang="uk-UA" altLang="ru-RU" sz="200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заходу </a:t>
            </a:r>
            <a:r>
              <a:rPr lang="uk-UA" alt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досягається:</a:t>
            </a:r>
          </a:p>
          <a:p>
            <a:pPr>
              <a:lnSpc>
                <a:spcPct val="90000"/>
              </a:lnSpc>
            </a:pPr>
            <a:r>
              <a:rPr lang="uk-UA" alt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виховна, пізнавальна мета;</a:t>
            </a:r>
          </a:p>
          <a:p>
            <a:pPr>
              <a:lnSpc>
                <a:spcPct val="90000"/>
              </a:lnSpc>
            </a:pPr>
            <a:r>
              <a:rPr lang="uk-UA" alt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зацікавленість учнів;</a:t>
            </a:r>
          </a:p>
          <a:p>
            <a:pPr>
              <a:lnSpc>
                <a:spcPct val="90000"/>
              </a:lnSpc>
            </a:pPr>
            <a:r>
              <a:rPr lang="uk-UA" alt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збагачення словникового запасу;</a:t>
            </a:r>
          </a:p>
          <a:p>
            <a:pPr>
              <a:lnSpc>
                <a:spcPct val="90000"/>
              </a:lnSpc>
            </a:pPr>
            <a:r>
              <a:rPr lang="uk-UA" alt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розвиток мовлення;</a:t>
            </a:r>
          </a:p>
          <a:p>
            <a:pPr>
              <a:lnSpc>
                <a:spcPct val="90000"/>
              </a:lnSpc>
            </a:pPr>
            <a:r>
              <a:rPr lang="uk-UA" alt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формування творчої особистості;</a:t>
            </a:r>
          </a:p>
          <a:p>
            <a:pPr>
              <a:lnSpc>
                <a:spcPct val="90000"/>
              </a:lnSpc>
            </a:pPr>
            <a:r>
              <a:rPr lang="uk-UA" alt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застосування інтерактивних технологій.</a:t>
            </a:r>
            <a:endParaRPr lang="ru-RU" altLang="ru-RU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2" descr="C:\Users\User\Desktop\Новый точечный рисунок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3789040"/>
            <a:ext cx="6264696" cy="322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98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3448"/>
            <a:ext cx="9396536" cy="746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3468" y="324234"/>
            <a:ext cx="8229600" cy="5606083"/>
          </a:xfrm>
        </p:spPr>
        <p:txBody>
          <a:bodyPr/>
          <a:lstStyle/>
          <a:p>
            <a:r>
              <a:rPr lang="uk-UA" sz="2500" b="1" u="sng" dirty="0" smtClean="0"/>
              <a:t>«Компетенція</a:t>
            </a:r>
            <a:r>
              <a:rPr lang="uk-UA" sz="2500" b="1" u="sng" dirty="0"/>
              <a:t>»</a:t>
            </a:r>
            <a:r>
              <a:rPr lang="uk-UA" sz="2500" b="1" dirty="0"/>
              <a:t> - відповідна обізнаність особистості, володіння певним набором знань, умінь, навичок та власного до них </a:t>
            </a:r>
            <a:r>
              <a:rPr lang="uk-UA" sz="2500" b="1" dirty="0" smtClean="0"/>
              <a:t>ставлення</a:t>
            </a:r>
          </a:p>
          <a:p>
            <a:r>
              <a:rPr lang="uk-UA" sz="2500" b="1" u="sng" dirty="0" smtClean="0"/>
              <a:t>«Компетентність</a:t>
            </a:r>
            <a:r>
              <a:rPr lang="uk-UA" sz="2500" b="1" u="sng" dirty="0"/>
              <a:t>» </a:t>
            </a:r>
            <a:r>
              <a:rPr lang="uk-UA" sz="2500" dirty="0"/>
              <a:t>- </a:t>
            </a:r>
            <a:r>
              <a:rPr lang="uk-UA" sz="2500" b="1" dirty="0"/>
              <a:t>якість особистості, її певне надбання, що </a:t>
            </a:r>
            <a:r>
              <a:rPr lang="uk-UA" sz="2500" b="1" dirty="0" err="1"/>
              <a:t>грунтується</a:t>
            </a:r>
            <a:r>
              <a:rPr lang="uk-UA" sz="2500" b="1" dirty="0"/>
              <a:t> на набутих знаннях, досвіді, моральних засадах і проявляється у прийнятті правильних рішень щодо певної проблеми  </a:t>
            </a:r>
            <a:r>
              <a:rPr lang="uk-UA" sz="2500" b="1" i="1" dirty="0"/>
              <a:t>(тобто «компетентність» є результатом набуття «компетенцій»)</a:t>
            </a:r>
            <a:r>
              <a:rPr lang="uk-UA" sz="2500" b="1" dirty="0"/>
              <a:t> </a:t>
            </a:r>
            <a:endParaRPr lang="ru-RU" sz="2500" dirty="0"/>
          </a:p>
        </p:txBody>
      </p:sp>
      <p:pic>
        <p:nvPicPr>
          <p:cNvPr id="12290" name="Picture 2" descr="G:\Зачарована десна АС-17 фото\DSC017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886409"/>
            <a:ext cx="3922976" cy="261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91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1107504"/>
            <a:ext cx="10369152" cy="900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0"/>
            <a:ext cx="8964612" cy="2781300"/>
          </a:xfrm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uk-UA" altLang="ru-RU" sz="2400" dirty="0"/>
              <a:t>   </a:t>
            </a:r>
            <a:r>
              <a:rPr lang="uk-UA" altLang="ru-RU" sz="2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Якщо ми віримо в те, що навчання – це не лише передача  знань, а й творчий процес людських взаємин, то створюючи в групі атмосферу визнання, ентузіазму і підтримки, таким чином формуємо </a:t>
            </a:r>
            <a:r>
              <a:rPr lang="uk-UA" altLang="ru-RU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 учнів </a:t>
            </a:r>
            <a:r>
              <a:rPr lang="uk-UA" altLang="ru-RU" sz="2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і дорослих позитивне ставлення до навчання.</a:t>
            </a:r>
            <a:endParaRPr lang="ru-RU" altLang="ru-RU" sz="2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3314" name="Picture 2" descr="G:\Зачарована десна АС-17 фото\DSC018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60" y="1916832"/>
            <a:ext cx="7092280" cy="472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91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uk-UA" altLang="ru-RU" sz="2400" b="1" i="1" dirty="0" smtClean="0">
                <a:solidFill>
                  <a:srgbClr val="00B050"/>
                </a:solidFill>
              </a:rPr>
              <a:t>ПРАГНЕМО УРІЗНОМАНІТНЮВАТИ УРОКИ, РОБИТИ ВИВЧЕННЯ МОВИ ТА </a:t>
            </a:r>
            <a:r>
              <a:rPr lang="uk-UA" altLang="ru-RU" sz="2400" b="1" i="1" smtClean="0">
                <a:solidFill>
                  <a:srgbClr val="00B050"/>
                </a:solidFill>
              </a:rPr>
              <a:t>ЛІТЕРАТУРИ ЦІКАВИМ</a:t>
            </a:r>
            <a:r>
              <a:rPr lang="uk-UA" altLang="ru-RU" sz="2400" b="1" i="1" dirty="0" smtClean="0">
                <a:solidFill>
                  <a:srgbClr val="00B050"/>
                </a:solidFill>
              </a:rPr>
              <a:t>, </a:t>
            </a:r>
            <a:br>
              <a:rPr lang="uk-UA" altLang="ru-RU" sz="2400" b="1" i="1" dirty="0" smtClean="0">
                <a:solidFill>
                  <a:srgbClr val="00B050"/>
                </a:solidFill>
              </a:rPr>
            </a:br>
            <a:r>
              <a:rPr lang="uk-UA" altLang="ru-RU" sz="2400" b="1" i="1" dirty="0" smtClean="0">
                <a:solidFill>
                  <a:srgbClr val="00B050"/>
                </a:solidFill>
              </a:rPr>
              <a:t>ПАМ</a:t>
            </a:r>
            <a:r>
              <a:rPr lang="ru-RU" altLang="ru-RU" sz="2400" b="1" i="1" dirty="0" smtClean="0">
                <a:solidFill>
                  <a:srgbClr val="00B050"/>
                </a:solidFill>
              </a:rPr>
              <a:t>᾽</a:t>
            </a:r>
            <a:r>
              <a:rPr lang="uk-UA" altLang="ru-RU" sz="2400" b="1" i="1" dirty="0" smtClean="0">
                <a:solidFill>
                  <a:srgbClr val="00B050"/>
                </a:solidFill>
              </a:rPr>
              <a:t>ЯТАЄМО СЛОВА</a:t>
            </a:r>
            <a:r>
              <a:rPr lang="en-US" altLang="ru-RU" sz="2400" b="1" i="1" dirty="0" smtClean="0">
                <a:solidFill>
                  <a:srgbClr val="00B050"/>
                </a:solidFill>
              </a:rPr>
              <a:t> </a:t>
            </a:r>
            <a:r>
              <a:rPr lang="ru-RU" altLang="ru-RU" b="1" i="1" dirty="0" smtClean="0">
                <a:solidFill>
                  <a:srgbClr val="00B050"/>
                </a:solidFill>
              </a:rPr>
              <a:t>Гордон</a:t>
            </a:r>
            <a:r>
              <a:rPr lang="uk-UA" altLang="ru-RU" b="1" i="1" dirty="0" smtClean="0">
                <a:solidFill>
                  <a:srgbClr val="00B050"/>
                </a:solidFill>
              </a:rPr>
              <a:t>а </a:t>
            </a:r>
            <a:r>
              <a:rPr lang="ru-RU" altLang="ru-RU" b="1" i="1" dirty="0" err="1" smtClean="0">
                <a:solidFill>
                  <a:srgbClr val="00B050"/>
                </a:solidFill>
              </a:rPr>
              <a:t>Драйдена</a:t>
            </a:r>
            <a:r>
              <a:rPr lang="ru-RU" altLang="ru-RU" dirty="0" smtClean="0">
                <a:solidFill>
                  <a:srgbClr val="00B050"/>
                </a:solidFill>
              </a:rPr>
              <a:t> </a:t>
            </a:r>
            <a:r>
              <a:rPr lang="uk-UA" altLang="ru-RU" sz="2400" b="1" i="1" dirty="0" smtClean="0">
                <a:solidFill>
                  <a:srgbClr val="00B050"/>
                </a:solidFill>
              </a:rPr>
              <a:t> </a:t>
            </a:r>
            <a:endParaRPr lang="ru-RU" altLang="ru-RU" sz="2400" b="1" i="1" dirty="0" smtClean="0">
              <a:solidFill>
                <a:srgbClr val="00B05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427984" y="1556792"/>
            <a:ext cx="4038600" cy="4525963"/>
          </a:xfrm>
        </p:spPr>
        <p:txBody>
          <a:bodyPr/>
          <a:lstStyle/>
          <a:p>
            <a:pPr eaLnBrk="1" hangingPunct="1"/>
            <a:r>
              <a:rPr lang="uk-UA" altLang="ru-RU" sz="3600" b="1" dirty="0" smtClean="0">
                <a:solidFill>
                  <a:schemeClr val="accent2"/>
                </a:solidFill>
              </a:rPr>
              <a:t>“</a:t>
            </a:r>
            <a:r>
              <a:rPr lang="ru-RU" altLang="ru-RU" b="1" dirty="0" err="1" smtClean="0">
                <a:solidFill>
                  <a:schemeClr val="accent2"/>
                </a:solidFill>
              </a:rPr>
              <a:t>Виживає</a:t>
            </a:r>
            <a:r>
              <a:rPr lang="ru-RU" altLang="ru-RU" b="1" dirty="0" smtClean="0">
                <a:solidFill>
                  <a:schemeClr val="accent2"/>
                </a:solidFill>
              </a:rPr>
              <a:t> не </a:t>
            </a:r>
            <a:r>
              <a:rPr lang="ru-RU" altLang="ru-RU" b="1" dirty="0" err="1" smtClean="0">
                <a:solidFill>
                  <a:schemeClr val="accent2"/>
                </a:solidFill>
              </a:rPr>
              <a:t>сильніший</a:t>
            </a:r>
            <a:r>
              <a:rPr lang="ru-RU" altLang="ru-RU" b="1" dirty="0" smtClean="0">
                <a:solidFill>
                  <a:schemeClr val="accent2"/>
                </a:solidFill>
              </a:rPr>
              <a:t> і не </a:t>
            </a:r>
            <a:r>
              <a:rPr lang="ru-RU" altLang="ru-RU" b="1" dirty="0" err="1" smtClean="0">
                <a:solidFill>
                  <a:schemeClr val="accent2"/>
                </a:solidFill>
              </a:rPr>
              <a:t>розумніший</a:t>
            </a:r>
            <a:r>
              <a:rPr lang="ru-RU" altLang="ru-RU" b="1" dirty="0" smtClean="0">
                <a:solidFill>
                  <a:schemeClr val="accent2"/>
                </a:solidFill>
              </a:rPr>
              <a:t>, а той, </a:t>
            </a:r>
            <a:r>
              <a:rPr lang="ru-RU" altLang="ru-RU" b="1" dirty="0" err="1" smtClean="0">
                <a:solidFill>
                  <a:schemeClr val="accent2"/>
                </a:solidFill>
              </a:rPr>
              <a:t>хто</a:t>
            </a:r>
            <a:r>
              <a:rPr lang="ru-RU" altLang="ru-RU" b="1" dirty="0" smtClean="0">
                <a:solidFill>
                  <a:schemeClr val="accent2"/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2"/>
                </a:solidFill>
              </a:rPr>
              <a:t>найкраще</a:t>
            </a:r>
            <a:r>
              <a:rPr lang="ru-RU" altLang="ru-RU" b="1" dirty="0" smtClean="0">
                <a:solidFill>
                  <a:schemeClr val="accent2"/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2"/>
                </a:solidFill>
              </a:rPr>
              <a:t>реагує</a:t>
            </a:r>
            <a:r>
              <a:rPr lang="ru-RU" altLang="ru-RU" b="1" dirty="0" smtClean="0">
                <a:solidFill>
                  <a:schemeClr val="accent2"/>
                </a:solidFill>
              </a:rPr>
              <a:t> на </a:t>
            </a:r>
            <a:r>
              <a:rPr lang="ru-RU" altLang="ru-RU" b="1" dirty="0" err="1" smtClean="0">
                <a:solidFill>
                  <a:schemeClr val="accent2"/>
                </a:solidFill>
              </a:rPr>
              <a:t>зміни</a:t>
            </a:r>
            <a:r>
              <a:rPr lang="ru-RU" altLang="ru-RU" b="1" dirty="0" smtClean="0">
                <a:solidFill>
                  <a:schemeClr val="accent2"/>
                </a:solidFill>
              </a:rPr>
              <a:t>, </a:t>
            </a:r>
            <a:r>
              <a:rPr lang="ru-RU" altLang="ru-RU" b="1" dirty="0" err="1" smtClean="0">
                <a:solidFill>
                  <a:schemeClr val="accent2"/>
                </a:solidFill>
              </a:rPr>
              <a:t>що</a:t>
            </a:r>
            <a:r>
              <a:rPr lang="ru-RU" altLang="ru-RU" b="1" dirty="0" smtClean="0">
                <a:solidFill>
                  <a:schemeClr val="accent2"/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2"/>
                </a:solidFill>
              </a:rPr>
              <a:t>відбуваються</a:t>
            </a:r>
            <a:r>
              <a:rPr lang="ru-RU" altLang="ru-RU" b="1" dirty="0" smtClean="0">
                <a:solidFill>
                  <a:schemeClr val="accent2"/>
                </a:solidFill>
              </a:rPr>
              <a:t>.</a:t>
            </a:r>
            <a:r>
              <a:rPr lang="ru-RU" altLang="ru-RU" dirty="0" smtClean="0"/>
              <a:t> </a:t>
            </a:r>
            <a:r>
              <a:rPr lang="uk-UA" altLang="ru-RU" sz="3600" b="1" dirty="0" smtClean="0">
                <a:solidFill>
                  <a:srgbClr val="0808CE"/>
                </a:solidFill>
              </a:rPr>
              <a:t>”</a:t>
            </a:r>
            <a:endParaRPr lang="ru-RU" altLang="ru-RU" sz="3600" b="1" dirty="0" smtClean="0">
              <a:solidFill>
                <a:srgbClr val="0808C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9283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uild="p"/>
      <p:bldP spid="3175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img1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324528" cy="6957392"/>
          </a:xfrm>
          <a:noFill/>
        </p:spPr>
      </p:pic>
    </p:spTree>
    <p:extLst>
      <p:ext uri="{BB962C8B-B14F-4D97-AF65-F5344CB8AC3E}">
        <p14:creationId xmlns:p14="http://schemas.microsoft.com/office/powerpoint/2010/main" val="9580782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6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468" y="836712"/>
            <a:ext cx="8229600" cy="1143000"/>
          </a:xfrm>
        </p:spPr>
        <p:txBody>
          <a:bodyPr/>
          <a:lstStyle/>
          <a:p>
            <a:r>
              <a:rPr lang="uk-UA" sz="3600" dirty="0" smtClean="0">
                <a:solidFill>
                  <a:srgbClr val="7030A0"/>
                </a:solidFill>
              </a:rPr>
              <a:t>Формування інформаційно – комунікативних </a:t>
            </a:r>
            <a:r>
              <a:rPr lang="uk-UA" sz="3600" dirty="0" err="1" smtClean="0">
                <a:solidFill>
                  <a:srgbClr val="7030A0"/>
                </a:solidFill>
              </a:rPr>
              <a:t>компетентностей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3468" y="2144225"/>
            <a:ext cx="8229600" cy="4713387"/>
          </a:xfrm>
        </p:spPr>
        <p:txBody>
          <a:bodyPr>
            <a:normAutofit/>
          </a:bodyPr>
          <a:lstStyle/>
          <a:p>
            <a:r>
              <a:rPr lang="uk-UA" dirty="0" smtClean="0"/>
              <a:t>Проведення рольових ігор (урок-суд, урок-прес-конференція, урок-аукціон тощо);</a:t>
            </a:r>
          </a:p>
          <a:p>
            <a:r>
              <a:rPr lang="uk-UA" dirty="0" smtClean="0"/>
              <a:t>Проведення інтегрованих уроків;</a:t>
            </a:r>
          </a:p>
          <a:p>
            <a:r>
              <a:rPr lang="uk-UA" dirty="0" smtClean="0"/>
              <a:t>Проведення нестандартних уроків (урок-подорож, телевізійний міст, урок-дискусія, урок-вікторина);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77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7464"/>
            <a:ext cx="9396536" cy="799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83468" y="404664"/>
            <a:ext cx="8229600" cy="1143000"/>
          </a:xfrm>
        </p:spPr>
        <p:txBody>
          <a:bodyPr/>
          <a:lstStyle/>
          <a:p>
            <a:r>
              <a:rPr lang="uk-UA" sz="3200" dirty="0" smtClean="0">
                <a:solidFill>
                  <a:srgbClr val="7030A0"/>
                </a:solidFill>
              </a:rPr>
              <a:t>Використання ІКТ з метою формування інформаційно – комунікативних </a:t>
            </a:r>
            <a:r>
              <a:rPr lang="uk-UA" sz="3200" dirty="0" err="1" smtClean="0">
                <a:solidFill>
                  <a:srgbClr val="7030A0"/>
                </a:solidFill>
              </a:rPr>
              <a:t>компетентностей</a:t>
            </a:r>
            <a:r>
              <a:rPr lang="uk-UA" sz="3200" dirty="0" smtClean="0">
                <a:solidFill>
                  <a:srgbClr val="7030A0"/>
                </a:solidFill>
              </a:rPr>
              <a:t>. Доцільність: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83468" y="1994311"/>
            <a:ext cx="8229600" cy="561115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uk-UA" sz="3000" dirty="0" smtClean="0"/>
              <a:t>Підвищення рівня мотивації учнів</a:t>
            </a:r>
          </a:p>
          <a:p>
            <a:pPr marL="514350" indent="-514350">
              <a:buAutoNum type="arabicPeriod"/>
            </a:pPr>
            <a:r>
              <a:rPr lang="uk-UA" sz="3000" dirty="0" smtClean="0"/>
              <a:t>Активізація пізнавальної діяльності учнів</a:t>
            </a:r>
          </a:p>
          <a:p>
            <a:pPr marL="514350" indent="-514350">
              <a:buAutoNum type="arabicPeriod"/>
            </a:pPr>
            <a:r>
              <a:rPr lang="uk-UA" sz="3000" dirty="0" smtClean="0"/>
              <a:t>Розвиток самостійного критичного мислення</a:t>
            </a:r>
          </a:p>
          <a:p>
            <a:pPr marL="514350" indent="-514350">
              <a:buAutoNum type="arabicPeriod"/>
            </a:pPr>
            <a:r>
              <a:rPr lang="uk-UA" sz="3000" dirty="0" smtClean="0"/>
              <a:t>Формування вмінь працювати з різними джерелами інформації</a:t>
            </a:r>
          </a:p>
          <a:p>
            <a:pPr marL="514350" indent="-514350">
              <a:buAutoNum type="arabicPeriod"/>
            </a:pPr>
            <a:r>
              <a:rPr lang="uk-UA" sz="3000" dirty="0" smtClean="0"/>
              <a:t>Застосування отриманих знань в нових ситуаціях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66539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21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035496"/>
            <a:ext cx="9577064" cy="813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64" name="Picture 172" descr="G:\фото кабинет\DSC031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021" y="3429000"/>
            <a:ext cx="2843064" cy="189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63" name="Picture 171" descr="G:\фото кабинет\DSC031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16832"/>
            <a:ext cx="2661791" cy="177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uk-UA" altLang="ru-RU" sz="4000" b="1" dirty="0" smtClean="0">
                <a:solidFill>
                  <a:srgbClr val="7030A0"/>
                </a:solidFill>
              </a:rPr>
              <a:t>Засоби ІКТ</a:t>
            </a:r>
            <a:endParaRPr lang="ru-RU" altLang="ru-RU" sz="4000" b="1" dirty="0" smtClean="0">
              <a:solidFill>
                <a:srgbClr val="7030A0"/>
              </a:solidFill>
            </a:endParaRPr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uk-UA" altLang="ru-RU" smtClean="0"/>
              <a:t> Презентація - це форма подачі матеріалу у вигляді слайдів, на яких можуть бути представлені таблиці, схеми, малюнки, ілюстрації, аудіо- і відеоматеріали. </a:t>
            </a:r>
            <a:endParaRPr lang="ru-RU" altLang="ru-RU" smtClean="0"/>
          </a:p>
        </p:txBody>
      </p:sp>
      <p:sp>
        <p:nvSpPr>
          <p:cNvPr id="10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7" name="Rectangle 11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8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9" name="Rectangle 14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44" name="Rectangle 23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45" name="Rectangle 24"/>
          <p:cNvSpPr>
            <a:spLocks noChangeArrowheads="1"/>
          </p:cNvSpPr>
          <p:nvPr/>
        </p:nvSpPr>
        <p:spPr bwMode="auto">
          <a:xfrm>
            <a:off x="0" y="42005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8362" name="Picture 170" descr="G:\фото кабинет\DSC031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76672"/>
            <a:ext cx="2592289" cy="172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7103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3448"/>
            <a:ext cx="9396536" cy="756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3819845" cy="261738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2290" name="Picture 2" descr="F:\Леся Украйнка 22.11.2018\DSC004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14420"/>
            <a:ext cx="3953509" cy="263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7544" y="4509120"/>
            <a:ext cx="5436096" cy="124649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uk-UA" sz="2500" b="1" dirty="0">
                <a:solidFill>
                  <a:srgbClr val="FF0000"/>
                </a:solidFill>
              </a:rPr>
              <a:t>«Витоки формування національної ідеї у поглядах і творчості Лесі Українки»</a:t>
            </a:r>
            <a:endParaRPr lang="ru-RU" sz="25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5"/>
          <a:stretch>
            <a:fillRect/>
          </a:stretch>
        </p:blipFill>
        <p:spPr>
          <a:xfrm>
            <a:off x="5436096" y="4077072"/>
            <a:ext cx="3600400" cy="2376264"/>
          </a:xfrm>
          <a:prstGeom prst="rect">
            <a:avLst/>
          </a:prstGeom>
        </p:spPr>
      </p:pic>
      <p:pic>
        <p:nvPicPr>
          <p:cNvPr id="7" name="Рисунок 6" descr="F:\Леся Украйнка 22.11.2018\DSC0051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060" y="2083258"/>
            <a:ext cx="3744416" cy="21874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15453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0863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531440"/>
            <a:ext cx="9811103" cy="82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839" y="548680"/>
            <a:ext cx="7992888" cy="511256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1800" b="1" dirty="0" err="1" smtClean="0"/>
              <a:t>Буктрейлер</a:t>
            </a:r>
            <a:r>
              <a:rPr lang="ru-RU" altLang="ru-RU" sz="1800" dirty="0" smtClean="0"/>
              <a:t> — короткий </a:t>
            </a:r>
            <a:r>
              <a:rPr lang="ru-RU" altLang="ru-RU" sz="1800" dirty="0" err="1" smtClean="0"/>
              <a:t>відеоролик</a:t>
            </a:r>
            <a:r>
              <a:rPr lang="ru-RU" altLang="ru-RU" sz="1800" dirty="0" smtClean="0"/>
              <a:t> за мотивами книги, </a:t>
            </a:r>
            <a:r>
              <a:rPr lang="ru-RU" altLang="ru-RU" sz="1800" dirty="0" err="1" smtClean="0"/>
              <a:t>кліп</a:t>
            </a:r>
            <a:r>
              <a:rPr lang="ru-RU" altLang="ru-RU" sz="1800" dirty="0" smtClean="0"/>
              <a:t> по </a:t>
            </a:r>
            <a:r>
              <a:rPr lang="ru-RU" altLang="ru-RU" sz="1800" dirty="0" err="1" smtClean="0"/>
              <a:t>книзі</a:t>
            </a:r>
            <a:r>
              <a:rPr lang="ru-RU" altLang="ru-RU" sz="1800" dirty="0" smtClean="0"/>
              <a:t>. Метою </a:t>
            </a:r>
            <a:r>
              <a:rPr lang="ru-RU" altLang="ru-RU" sz="1800" dirty="0" err="1" smtClean="0"/>
              <a:t>створення</a:t>
            </a:r>
            <a:r>
              <a:rPr lang="ru-RU" altLang="ru-RU" sz="1800" dirty="0" smtClean="0"/>
              <a:t> </a:t>
            </a:r>
            <a:r>
              <a:rPr lang="ru-RU" altLang="ru-RU" sz="1800" dirty="0" err="1" smtClean="0"/>
              <a:t>буктрейлера</a:t>
            </a:r>
            <a:r>
              <a:rPr lang="ru-RU" altLang="ru-RU" sz="1800" dirty="0" smtClean="0"/>
              <a:t> є </a:t>
            </a:r>
            <a:r>
              <a:rPr lang="ru-RU" altLang="ru-RU" sz="1800" dirty="0" err="1" smtClean="0"/>
              <a:t>спонукання</a:t>
            </a:r>
            <a:r>
              <a:rPr lang="ru-RU" altLang="ru-RU" sz="1800" dirty="0" smtClean="0"/>
              <a:t> до </a:t>
            </a:r>
            <a:r>
              <a:rPr lang="ru-RU" altLang="ru-RU" sz="1800" dirty="0" err="1" smtClean="0"/>
              <a:t>прочитання</a:t>
            </a:r>
            <a:r>
              <a:rPr lang="ru-RU" altLang="ru-RU" sz="1800" dirty="0" smtClean="0"/>
              <a:t> книги. </a:t>
            </a:r>
            <a:r>
              <a:rPr lang="ru-RU" altLang="ru-RU" sz="1800" dirty="0" err="1" smtClean="0"/>
              <a:t>Його</a:t>
            </a:r>
            <a:r>
              <a:rPr lang="ru-RU" altLang="ru-RU" sz="1800" dirty="0" smtClean="0"/>
              <a:t> </a:t>
            </a:r>
            <a:r>
              <a:rPr lang="ru-RU" altLang="ru-RU" sz="1800" dirty="0" err="1" smtClean="0"/>
              <a:t>особливістю</a:t>
            </a:r>
            <a:r>
              <a:rPr lang="ru-RU" altLang="ru-RU" sz="1800" dirty="0" smtClean="0"/>
              <a:t> є те, </a:t>
            </a:r>
            <a:r>
              <a:rPr lang="ru-RU" altLang="ru-RU" sz="1800" dirty="0" err="1" smtClean="0"/>
              <a:t>що</a:t>
            </a:r>
            <a:r>
              <a:rPr lang="ru-RU" altLang="ru-RU" sz="1800" dirty="0" smtClean="0"/>
              <a:t> </a:t>
            </a:r>
            <a:r>
              <a:rPr lang="ru-RU" altLang="ru-RU" sz="1800" dirty="0" err="1" smtClean="0"/>
              <a:t>розповідь</a:t>
            </a:r>
            <a:r>
              <a:rPr lang="ru-RU" altLang="ru-RU" sz="1800" dirty="0" smtClean="0"/>
              <a:t> про книгу </a:t>
            </a:r>
            <a:r>
              <a:rPr lang="ru-RU" altLang="ru-RU" sz="1800" dirty="0" err="1" smtClean="0"/>
              <a:t>подається</a:t>
            </a:r>
            <a:r>
              <a:rPr lang="ru-RU" altLang="ru-RU" sz="1800" dirty="0" smtClean="0"/>
              <a:t> в </a:t>
            </a:r>
            <a:r>
              <a:rPr lang="ru-RU" altLang="ru-RU" sz="1800" dirty="0" err="1" smtClean="0"/>
              <a:t>образній</a:t>
            </a:r>
            <a:r>
              <a:rPr lang="ru-RU" altLang="ru-RU" sz="1800" dirty="0" smtClean="0"/>
              <a:t>, </a:t>
            </a:r>
            <a:r>
              <a:rPr lang="ru-RU" altLang="ru-RU" sz="1800" dirty="0" err="1" smtClean="0"/>
              <a:t>інтригуючій</a:t>
            </a:r>
            <a:r>
              <a:rPr lang="ru-RU" altLang="ru-RU" sz="1800" dirty="0" smtClean="0"/>
              <a:t> </a:t>
            </a:r>
            <a:r>
              <a:rPr lang="ru-RU" altLang="ru-RU" sz="1800" dirty="0" err="1" smtClean="0"/>
              <a:t>формі</a:t>
            </a:r>
            <a:r>
              <a:rPr lang="ru-RU" altLang="ru-RU" sz="1800" dirty="0" smtClean="0"/>
              <a:t>.</a:t>
            </a:r>
          </a:p>
        </p:txBody>
      </p:sp>
      <p:pic>
        <p:nvPicPr>
          <p:cNvPr id="12290" name="Picture 2" descr="F:\Урок Тигролови фото\DSC006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2969809" cy="1976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F:\Урок Тигролови фото\DSC006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539" y="1592712"/>
            <a:ext cx="3240360" cy="215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:\Урок Тигролови фото\DSC006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999" y="3933056"/>
            <a:ext cx="3635896" cy="242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2161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00863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6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6" descr="00863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038"/>
            <a:ext cx="8988425" cy="681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uk-UA" altLang="ru-RU" sz="4000" b="1" smtClean="0">
                <a:solidFill>
                  <a:schemeClr val="accent2"/>
                </a:solidFill>
              </a:rPr>
              <a:t>Інтерактивний плакат</a:t>
            </a:r>
            <a:endParaRPr lang="ru-RU" altLang="ru-RU" sz="4000" b="1" smtClean="0">
              <a:solidFill>
                <a:schemeClr val="accent2"/>
              </a:solidFill>
            </a:endParaRPr>
          </a:p>
        </p:txBody>
      </p:sp>
      <p:sp>
        <p:nvSpPr>
          <p:cNvPr id="205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uk-UA" altLang="ru-RU" sz="2400" b="1" dirty="0" smtClean="0"/>
              <a:t>Інтерактивний плакат — це електронний освітній засіб нового типу, який забезпечує високий рівень </a:t>
            </a:r>
            <a:r>
              <a:rPr lang="uk-UA" altLang="ru-RU" sz="2400" b="1" dirty="0" err="1" smtClean="0"/>
              <a:t>задіювання</a:t>
            </a:r>
            <a:r>
              <a:rPr lang="uk-UA" altLang="ru-RU" sz="2400" b="1" dirty="0" smtClean="0"/>
              <a:t> інформаційних каналів сприйняття наочності навчального процесу.</a:t>
            </a:r>
            <a:r>
              <a:rPr lang="uk-UA" altLang="ru-RU" sz="2400" dirty="0" smtClean="0"/>
              <a:t> </a:t>
            </a:r>
            <a:endParaRPr lang="ru-RU" altLang="ru-RU" sz="2400" dirty="0" smtClean="0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graphicFrame>
        <p:nvGraphicFramePr>
          <p:cNvPr id="10247" name="Object 7"/>
          <p:cNvGraphicFramePr>
            <a:graphicFrameLocks noChangeAspect="1"/>
          </p:cNvGraphicFramePr>
          <p:nvPr/>
        </p:nvGraphicFramePr>
        <p:xfrm>
          <a:off x="4427538" y="1268413"/>
          <a:ext cx="27432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5" name="Слайд" r:id="rId4" imgW="4571981" imgH="3429123" progId="PowerPoint.Slide.8">
                  <p:embed/>
                </p:oleObj>
              </mc:Choice>
              <mc:Fallback>
                <p:oleObj name="Слайд" r:id="rId4" imgW="4571981" imgH="3429123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1268413"/>
                        <a:ext cx="2743200" cy="205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05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graphicFrame>
        <p:nvGraphicFramePr>
          <p:cNvPr id="10250" name="Object 10"/>
          <p:cNvGraphicFramePr>
            <a:graphicFrameLocks noChangeAspect="1"/>
          </p:cNvGraphicFramePr>
          <p:nvPr/>
        </p:nvGraphicFramePr>
        <p:xfrm>
          <a:off x="6227763" y="2997200"/>
          <a:ext cx="2514600" cy="188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" name="Слайд" r:id="rId6" imgW="4571981" imgH="3429123" progId="PowerPoint.Slide.8">
                  <p:embed/>
                </p:oleObj>
              </mc:Choice>
              <mc:Fallback>
                <p:oleObj name="Слайд" r:id="rId6" imgW="4571981" imgH="3429123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2997200"/>
                        <a:ext cx="2514600" cy="1885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9" name="Rectangle 12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06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graphicFrame>
        <p:nvGraphicFramePr>
          <p:cNvPr id="10253" name="Object 13"/>
          <p:cNvGraphicFramePr>
            <a:graphicFrameLocks noChangeAspect="1"/>
          </p:cNvGraphicFramePr>
          <p:nvPr/>
        </p:nvGraphicFramePr>
        <p:xfrm>
          <a:off x="4356100" y="4437063"/>
          <a:ext cx="2628900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" name="Слайд" r:id="rId8" imgW="4571981" imgH="3429123" progId="PowerPoint.Slide.8">
                  <p:embed/>
                </p:oleObj>
              </mc:Choice>
              <mc:Fallback>
                <p:oleObj name="Слайд" r:id="rId8" imgW="4571981" imgH="3429123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4437063"/>
                        <a:ext cx="2628900" cy="1971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1" name="Rectangle 15"/>
          <p:cNvSpPr>
            <a:spLocks noChangeArrowheads="1"/>
          </p:cNvSpPr>
          <p:nvPr/>
        </p:nvSpPr>
        <p:spPr bwMode="auto">
          <a:xfrm>
            <a:off x="0" y="19716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3177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00863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6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Объект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39681407"/>
              </p:ext>
            </p:extLst>
          </p:nvPr>
        </p:nvGraphicFramePr>
        <p:xfrm>
          <a:off x="179512" y="188640"/>
          <a:ext cx="9036378" cy="640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1" name="Документ" r:id="rId4" imgW="9829793" imgH="6972640" progId="Word.Document.8">
                  <p:embed/>
                </p:oleObj>
              </mc:Choice>
              <mc:Fallback>
                <p:oleObj name="Документ" r:id="rId4" imgW="9829793" imgH="6972640" progId="Word.Document.8">
                  <p:embed/>
                  <p:pic>
                    <p:nvPicPr>
                      <p:cNvPr id="0" name="Object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88640"/>
                        <a:ext cx="9036378" cy="6408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7243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de reveal">
  <a:themeElements>
    <a:clrScheme name="side reveal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side reve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de revea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3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ide reveal">
  <a:themeElements>
    <a:clrScheme name="side reveal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side reve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de revea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ide reveal">
  <a:themeElements>
    <a:clrScheme name="side reveal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side reve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de revea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ide reveal">
  <a:themeElements>
    <a:clrScheme name="side reveal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side reve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de revea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side reveal">
  <a:themeElements>
    <a:clrScheme name="side reveal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side reve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de revea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side reveal">
  <a:themeElements>
    <a:clrScheme name="side reveal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side reve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de revea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e revea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e revea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439</Words>
  <Application>Microsoft Office PowerPoint</Application>
  <PresentationFormat>Экран (4:3)</PresentationFormat>
  <Paragraphs>41</Paragraphs>
  <Slides>22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5" baseType="lpstr">
      <vt:lpstr>side reveal</vt:lpstr>
      <vt:lpstr>1_side reveal</vt:lpstr>
      <vt:lpstr>2_side reveal</vt:lpstr>
      <vt:lpstr>3_side reveal</vt:lpstr>
      <vt:lpstr>4_side reveal</vt:lpstr>
      <vt:lpstr>5_side reveal</vt:lpstr>
      <vt:lpstr>Оформление по умолчанию</vt:lpstr>
      <vt:lpstr>5_Оформление по умолчанию</vt:lpstr>
      <vt:lpstr>6_Оформление по умолчанию</vt:lpstr>
      <vt:lpstr>Облака</vt:lpstr>
      <vt:lpstr>3_Облака</vt:lpstr>
      <vt:lpstr>Слайд</vt:lpstr>
      <vt:lpstr>Документ</vt:lpstr>
      <vt:lpstr>Методи формування інформаційно – комунікативних компетентностей на уроках української мови та літератури</vt:lpstr>
      <vt:lpstr>Презентация PowerPoint</vt:lpstr>
      <vt:lpstr>Формування інформаційно – комунікативних компетентностей</vt:lpstr>
      <vt:lpstr>Використання ІКТ з метою формування інформаційно – комунікативних компетентностей. Доцільність:</vt:lpstr>
      <vt:lpstr>Засоби ІКТ</vt:lpstr>
      <vt:lpstr>Презентация PowerPoint</vt:lpstr>
      <vt:lpstr>Презентация PowerPoint</vt:lpstr>
      <vt:lpstr>Інтерактивний плакат</vt:lpstr>
      <vt:lpstr>Презентация PowerPoint</vt:lpstr>
      <vt:lpstr>Презентация PowerPoint</vt:lpstr>
      <vt:lpstr>Презентация PowerPoint</vt:lpstr>
      <vt:lpstr>Опорний плакат</vt:lpstr>
      <vt:lpstr>Презентация PowerPoint</vt:lpstr>
      <vt:lpstr>Написання творчої роботи у формі есе  Есе – прозовий твір, у якому автор висловлює свої міркування з приводу суперечливого, неоднозначного питання, не претендуючи на вичерпне висвітлення теми (вільна форма і стиль викладу, обов’зкова наявність позиції автора) </vt:lpstr>
      <vt:lpstr>Методика взаємних запитань Вид діяльності, що сприяє формуванню інформаційно – комунікативної компетентності</vt:lpstr>
      <vt:lpstr>Презентация PowerPoint</vt:lpstr>
      <vt:lpstr>Презентация PowerPoint</vt:lpstr>
      <vt:lpstr>Презентация PowerPoint</vt:lpstr>
      <vt:lpstr>Урок – зустріч «Література рідного краю» - доцільний метод для формування інформаційно – комунікативних компетентностей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 формування інформаційно – комунікативної компетенції на уроках української мови та літератури Підготувала викладач Костюк Т.І.</dc:title>
  <dc:creator>User</dc:creator>
  <cp:lastModifiedBy>User</cp:lastModifiedBy>
  <cp:revision>79</cp:revision>
  <dcterms:created xsi:type="dcterms:W3CDTF">2018-07-08T08:43:11Z</dcterms:created>
  <dcterms:modified xsi:type="dcterms:W3CDTF">2019-01-29T16:56:22Z</dcterms:modified>
</cp:coreProperties>
</file>