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57" r:id="rId3"/>
    <p:sldId id="258" r:id="rId4"/>
    <p:sldId id="272" r:id="rId5"/>
    <p:sldId id="273" r:id="rId6"/>
    <p:sldId id="260" r:id="rId7"/>
    <p:sldId id="274" r:id="rId8"/>
    <p:sldId id="279" r:id="rId9"/>
    <p:sldId id="275" r:id="rId10"/>
    <p:sldId id="266" r:id="rId11"/>
    <p:sldId id="277" r:id="rId12"/>
    <p:sldId id="265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FDB"/>
    <a:srgbClr val="DB7FDB"/>
    <a:srgbClr val="EA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2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4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5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1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6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4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28D4-6BF6-4C51-BF43-55E3B812023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04C2-FD95-40D5-8263-7DB077831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2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96%D0%B4%D0%BB%D0%BE%D0%B3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olof.ru/wp-content/uploads/2016/04/160394_4d483-%D0%BA%D0%BE%D0%BF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847" y="0"/>
            <a:ext cx="11361906" cy="16619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Паркет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661960"/>
            <a:ext cx="12192001" cy="48277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5400" i="1" u="sng" dirty="0" smtClean="0">
                <a:solidFill>
                  <a:schemeClr val="bg1"/>
                </a:solidFill>
              </a:rPr>
              <a:t>Тема уроку: </a:t>
            </a:r>
            <a:r>
              <a:rPr lang="ru-RU" sz="5400" i="1" dirty="0" smtClean="0">
                <a:solidFill>
                  <a:schemeClr val="bg1"/>
                </a:solidFill>
              </a:rPr>
              <a:t>«Характеристика </a:t>
            </a:r>
            <a:r>
              <a:rPr lang="ru-RU" sz="5400" i="1" dirty="0">
                <a:solidFill>
                  <a:schemeClr val="bg1"/>
                </a:solidFill>
              </a:rPr>
              <a:t>паркету</a:t>
            </a:r>
            <a:r>
              <a:rPr lang="ru-RU" sz="5400" i="1" dirty="0" smtClean="0">
                <a:solidFill>
                  <a:schemeClr val="bg1"/>
                </a:solidFill>
              </a:rPr>
              <a:t>»</a:t>
            </a:r>
          </a:p>
          <a:p>
            <a:pPr algn="l"/>
            <a:r>
              <a:rPr lang="ru-RU" sz="5200" i="1" u="sng" dirty="0" smtClean="0">
                <a:solidFill>
                  <a:schemeClr val="bg1"/>
                </a:solidFill>
              </a:rPr>
              <a:t>Мета: </a:t>
            </a:r>
            <a:r>
              <a:rPr lang="ru-RU" sz="6000" i="1" dirty="0" smtClean="0">
                <a:solidFill>
                  <a:schemeClr val="bg1"/>
                </a:solidFill>
              </a:rPr>
              <a:t>«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У</a:t>
            </a:r>
            <a:r>
              <a:rPr lang="ru-RU" sz="4000" i="1" dirty="0" err="1" smtClean="0">
                <a:solidFill>
                  <a:schemeClr val="bg1"/>
                </a:solidFill>
              </a:rPr>
              <a:t>загальнити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знання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учнів</a:t>
            </a:r>
            <a:r>
              <a:rPr lang="ru-RU" sz="4000" i="1" dirty="0">
                <a:solidFill>
                  <a:schemeClr val="bg1"/>
                </a:solidFill>
              </a:rPr>
              <a:t> про </a:t>
            </a:r>
            <a:r>
              <a:rPr lang="ru-RU" sz="4000" i="1" dirty="0" err="1">
                <a:solidFill>
                  <a:schemeClr val="bg1"/>
                </a:solidFill>
              </a:rPr>
              <a:t>види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</a:rPr>
              <a:t>паркету та </a:t>
            </a:r>
            <a:r>
              <a:rPr lang="ru-RU" sz="4000" i="1" dirty="0" err="1" smtClean="0">
                <a:solidFill>
                  <a:schemeClr val="bg1"/>
                </a:solidFill>
              </a:rPr>
              <a:t>його</a:t>
            </a:r>
            <a:r>
              <a:rPr lang="ru-RU" sz="4000" i="1" dirty="0" smtClean="0">
                <a:solidFill>
                  <a:schemeClr val="bg1"/>
                </a:solidFill>
              </a:rPr>
              <a:t> характеристики,  </a:t>
            </a:r>
            <a:r>
              <a:rPr lang="ru-RU" sz="4000" i="1" dirty="0" err="1">
                <a:solidFill>
                  <a:schemeClr val="bg1"/>
                </a:solidFill>
              </a:rPr>
              <a:t>активізувати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розумову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діяльність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учнів</a:t>
            </a:r>
            <a:r>
              <a:rPr lang="ru-RU" sz="4000" i="1" dirty="0" smtClean="0">
                <a:solidFill>
                  <a:schemeClr val="bg1"/>
                </a:solidFill>
              </a:rPr>
              <a:t>,  </a:t>
            </a:r>
            <a:r>
              <a:rPr lang="ru-RU" sz="4000" i="1" dirty="0">
                <a:solidFill>
                  <a:schemeClr val="bg1"/>
                </a:solidFill>
              </a:rPr>
              <a:t> </a:t>
            </a:r>
            <a:r>
              <a:rPr lang="ru-RU" sz="4000" i="1" dirty="0" err="1">
                <a:solidFill>
                  <a:schemeClr val="bg1"/>
                </a:solidFill>
              </a:rPr>
              <a:t>розвивати</a:t>
            </a:r>
            <a:r>
              <a:rPr lang="ru-RU" sz="4000" i="1" dirty="0">
                <a:solidFill>
                  <a:schemeClr val="bg1"/>
                </a:solidFill>
              </a:rPr>
              <a:t> в </a:t>
            </a:r>
            <a:r>
              <a:rPr lang="ru-RU" sz="4000" i="1" dirty="0" err="1">
                <a:solidFill>
                  <a:schemeClr val="bg1"/>
                </a:solidFill>
              </a:rPr>
              <a:t>учнях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уміння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самостійно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працювати</a:t>
            </a:r>
            <a:r>
              <a:rPr lang="ru-RU" sz="4000" i="1" dirty="0" smtClean="0">
                <a:solidFill>
                  <a:schemeClr val="bg1"/>
                </a:solidFill>
              </a:rPr>
              <a:t> і </a:t>
            </a:r>
            <a:r>
              <a:rPr lang="ru-RU" sz="4000" i="1" dirty="0">
                <a:solidFill>
                  <a:schemeClr val="bg1"/>
                </a:solidFill>
              </a:rPr>
              <a:t> </a:t>
            </a:r>
            <a:r>
              <a:rPr lang="ru-RU" sz="4000" i="1" dirty="0" err="1">
                <a:solidFill>
                  <a:schemeClr val="bg1"/>
                </a:solidFill>
              </a:rPr>
              <a:t>виховувати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відповідальність</a:t>
            </a:r>
            <a:r>
              <a:rPr lang="ru-RU" sz="4000" i="1" dirty="0">
                <a:solidFill>
                  <a:schemeClr val="bg1"/>
                </a:solidFill>
              </a:rPr>
              <a:t> за </a:t>
            </a:r>
            <a:r>
              <a:rPr lang="ru-RU" sz="4000" i="1" dirty="0" err="1">
                <a:solidFill>
                  <a:schemeClr val="bg1"/>
                </a:solidFill>
              </a:rPr>
              <a:t>результати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>
                <a:solidFill>
                  <a:schemeClr val="bg1"/>
                </a:solidFill>
              </a:rPr>
              <a:t>спільної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88" y="38082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Недоліки      та    переваги </a:t>
            </a:r>
            <a:r>
              <a:rPr lang="uk-UA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паркета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s://superdom.ua/storage/crop/articles/avatar_941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" y="1735736"/>
            <a:ext cx="5454312" cy="47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04171" y="1770963"/>
            <a:ext cx="5386917" cy="4346790"/>
          </a:xfrm>
        </p:spPr>
        <p:txBody>
          <a:bodyPr/>
          <a:lstStyle/>
          <a:p>
            <a:r>
              <a:rPr lang="ru-RU" sz="2800" i="1" u="sng" dirty="0" err="1" smtClean="0"/>
              <a:t>чутливість</a:t>
            </a:r>
            <a:r>
              <a:rPr lang="ru-RU" sz="2800" i="1" u="sng" dirty="0" smtClean="0"/>
              <a:t> </a:t>
            </a:r>
            <a:r>
              <a:rPr lang="ru-RU" sz="2800" i="1" u="sng" dirty="0"/>
              <a:t>до </a:t>
            </a:r>
            <a:r>
              <a:rPr lang="ru-RU" sz="2800" i="1" u="sng" dirty="0" err="1"/>
              <a:t>вологи</a:t>
            </a:r>
            <a:r>
              <a:rPr lang="ru-RU" sz="2800" i="1" u="sng" dirty="0"/>
              <a:t>;</a:t>
            </a:r>
          </a:p>
          <a:p>
            <a:r>
              <a:rPr lang="ru-RU" sz="2800" i="1" u="sng" dirty="0" err="1"/>
              <a:t>висока</a:t>
            </a:r>
            <a:r>
              <a:rPr lang="ru-RU" sz="2800" i="1" u="sng" dirty="0"/>
              <a:t> </a:t>
            </a:r>
            <a:r>
              <a:rPr lang="ru-RU" sz="2800" i="1" u="sng" dirty="0" err="1"/>
              <a:t>вартість</a:t>
            </a:r>
            <a:r>
              <a:rPr lang="ru-RU" sz="2800" i="1" u="sng" dirty="0"/>
              <a:t>;</a:t>
            </a:r>
          </a:p>
          <a:p>
            <a:r>
              <a:rPr lang="ru-RU" sz="2800" i="1" u="sng" dirty="0" err="1"/>
              <a:t>трудомісткість</a:t>
            </a:r>
            <a:r>
              <a:rPr lang="ru-RU" sz="2800" i="1" u="sng" dirty="0"/>
              <a:t> </a:t>
            </a:r>
            <a:r>
              <a:rPr lang="ru-RU" sz="2800" i="1" u="sng" dirty="0" err="1"/>
              <a:t>процесу</a:t>
            </a:r>
            <a:r>
              <a:rPr lang="ru-RU" sz="2800" i="1" u="sng" dirty="0"/>
              <a:t> </a:t>
            </a:r>
            <a:r>
              <a:rPr lang="ru-RU" sz="2800" i="1" u="sng" dirty="0" err="1"/>
              <a:t>укладання</a:t>
            </a:r>
            <a:r>
              <a:rPr lang="ru-RU" sz="2800" i="1" u="sng" dirty="0"/>
              <a:t>;</a:t>
            </a:r>
          </a:p>
          <a:p>
            <a:r>
              <a:rPr lang="ru-RU" sz="2800" i="1" u="sng" dirty="0" err="1"/>
              <a:t>необхідність</a:t>
            </a:r>
            <a:r>
              <a:rPr lang="ru-RU" sz="2800" i="1" u="sng" dirty="0"/>
              <a:t> </a:t>
            </a:r>
            <a:r>
              <a:rPr lang="ru-RU" sz="2800" i="1" u="sng" dirty="0" err="1"/>
              <a:t>додаткової</a:t>
            </a:r>
            <a:r>
              <a:rPr lang="ru-RU" sz="2800" i="1" u="sng" dirty="0"/>
              <a:t> </a:t>
            </a:r>
            <a:r>
              <a:rPr lang="ru-RU" sz="2800" i="1" u="sng" dirty="0" err="1"/>
              <a:t>обробки</a:t>
            </a:r>
            <a:r>
              <a:rPr lang="ru-RU" sz="2800" i="1" u="sng" dirty="0"/>
              <a:t> </a:t>
            </a:r>
            <a:r>
              <a:rPr lang="ru-RU" sz="2800" i="1" u="sng" dirty="0" err="1"/>
              <a:t>покладеного</a:t>
            </a:r>
            <a:r>
              <a:rPr lang="ru-RU" sz="2800" i="1" u="sng" dirty="0"/>
              <a:t> паркету і </a:t>
            </a:r>
            <a:r>
              <a:rPr lang="ru-RU" sz="2800" i="1" u="sng" dirty="0" err="1"/>
              <a:t>подальший</a:t>
            </a:r>
            <a:r>
              <a:rPr lang="ru-RU" sz="2800" i="1" u="sng" dirty="0"/>
              <a:t> догляд.</a:t>
            </a:r>
          </a:p>
          <a:p>
            <a:endParaRPr lang="ru-RU" dirty="0"/>
          </a:p>
        </p:txBody>
      </p:sp>
      <p:pic>
        <p:nvPicPr>
          <p:cNvPr id="11270" name="Picture 6" descr="http://remsk.net/wp-content/uploads/2014/11/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54" y="1770963"/>
            <a:ext cx="5794538" cy="46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16464" y="1705999"/>
            <a:ext cx="5692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 smtClean="0">
                <a:solidFill>
                  <a:schemeClr val="bg1"/>
                </a:solidFill>
              </a:rPr>
              <a:t>натуральність</a:t>
            </a:r>
            <a:r>
              <a:rPr lang="ru-RU" sz="2800" u="sn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>
                <a:solidFill>
                  <a:schemeClr val="bg1"/>
                </a:solidFill>
              </a:rPr>
              <a:t>зносостійкість</a:t>
            </a:r>
            <a:r>
              <a:rPr lang="ru-RU" sz="2800" u="sn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>
                <a:solidFill>
                  <a:schemeClr val="bg1"/>
                </a:solidFill>
              </a:rPr>
              <a:t>ремонтопридатність</a:t>
            </a:r>
            <a:r>
              <a:rPr lang="ru-RU" sz="2800" u="sn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>
                <a:solidFill>
                  <a:schemeClr val="bg1"/>
                </a:solidFill>
              </a:rPr>
              <a:t>екологічність</a:t>
            </a:r>
            <a:r>
              <a:rPr lang="ru-RU" sz="2800" u="sn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>
                <a:solidFill>
                  <a:schemeClr val="bg1"/>
                </a:solidFill>
              </a:rPr>
              <a:t>гарний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зовнішній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вигляд</a:t>
            </a:r>
            <a:r>
              <a:rPr lang="ru-RU" sz="2800" u="sng" dirty="0">
                <a:solidFill>
                  <a:schemeClr val="bg1"/>
                </a:solidFill>
              </a:rPr>
              <a:t> і </a:t>
            </a:r>
            <a:r>
              <a:rPr lang="ru-RU" sz="2800" u="sng" dirty="0" err="1">
                <a:solidFill>
                  <a:schemeClr val="bg1"/>
                </a:solidFill>
              </a:rPr>
              <a:t>можливість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втілити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різні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дизайнерські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рішення</a:t>
            </a:r>
            <a:r>
              <a:rPr lang="ru-RU" sz="2800" u="sng" dirty="0">
                <a:solidFill>
                  <a:schemeClr val="bg1"/>
                </a:solidFill>
              </a:rPr>
              <a:t> в </a:t>
            </a:r>
            <a:r>
              <a:rPr lang="ru-RU" sz="2800" u="sng" dirty="0" err="1">
                <a:solidFill>
                  <a:schemeClr val="bg1"/>
                </a:solidFill>
              </a:rPr>
              <a:t>інтер’єрі</a:t>
            </a:r>
            <a:r>
              <a:rPr lang="ru-RU" sz="2800" u="sn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err="1">
                <a:solidFill>
                  <a:schemeClr val="bg1"/>
                </a:solidFill>
              </a:rPr>
              <a:t>відсутність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статичної</a:t>
            </a:r>
            <a:r>
              <a:rPr lang="ru-RU" sz="2800" u="sng" dirty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електрики</a:t>
            </a:r>
            <a:r>
              <a:rPr lang="ru-RU" sz="2800" u="sng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61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680"/>
            <a:ext cx="6510084" cy="8118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Правила </a:t>
            </a:r>
            <a:r>
              <a:rPr lang="ru-RU" dirty="0" err="1">
                <a:solidFill>
                  <a:srgbClr val="0070C0"/>
                </a:solidFill>
              </a:rPr>
              <a:t>зберігання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паркету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7157" y="172995"/>
            <a:ext cx="7535044" cy="65816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Т</a:t>
            </a:r>
            <a:r>
              <a:rPr lang="ru-RU" sz="2800" dirty="0" smtClean="0">
                <a:solidFill>
                  <a:srgbClr val="FFFF00"/>
                </a:solidFill>
              </a:rPr>
              <a:t>емпература </a:t>
            </a:r>
            <a:r>
              <a:rPr lang="ru-RU" sz="2800" dirty="0" err="1">
                <a:solidFill>
                  <a:srgbClr val="FFFF00"/>
                </a:solidFill>
              </a:rPr>
              <a:t>повітря</a:t>
            </a:r>
            <a:r>
              <a:rPr lang="ru-RU" sz="2800" dirty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приміщенні</a:t>
            </a:r>
            <a:r>
              <a:rPr lang="ru-RU" sz="2800" dirty="0">
                <a:solidFill>
                  <a:srgbClr val="FFFF00"/>
                </a:solidFill>
              </a:rPr>
              <a:t>, де </a:t>
            </a:r>
            <a:r>
              <a:rPr lang="ru-RU" sz="2800" dirty="0" err="1">
                <a:solidFill>
                  <a:srgbClr val="FFFF00"/>
                </a:solidFill>
              </a:rPr>
              <a:t>зберігається</a:t>
            </a:r>
            <a:r>
              <a:rPr lang="ru-RU" sz="2800" dirty="0">
                <a:solidFill>
                  <a:srgbClr val="FFFF00"/>
                </a:solidFill>
              </a:rPr>
              <a:t> ваш паркет, не повинна </a:t>
            </a:r>
            <a:r>
              <a:rPr lang="ru-RU" sz="2800" dirty="0" err="1">
                <a:solidFill>
                  <a:srgbClr val="FFFF00"/>
                </a:solidFill>
              </a:rPr>
              <a:t>опускатися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нижче</a:t>
            </a:r>
            <a:r>
              <a:rPr lang="ru-RU" sz="2800" dirty="0">
                <a:solidFill>
                  <a:srgbClr val="FFFF00"/>
                </a:solidFill>
              </a:rPr>
              <a:t> +16 </a:t>
            </a:r>
            <a:r>
              <a:rPr lang="ru-RU" sz="2800" dirty="0" err="1">
                <a:solidFill>
                  <a:srgbClr val="FFFF00"/>
                </a:solidFill>
              </a:rPr>
              <a:t>градусів</a:t>
            </a:r>
            <a:r>
              <a:rPr lang="ru-RU" sz="2800" dirty="0">
                <a:solidFill>
                  <a:srgbClr val="FFFF00"/>
                </a:solidFill>
              </a:rPr>
              <a:t> за </a:t>
            </a:r>
            <a:r>
              <a:rPr lang="ru-RU" sz="2800" dirty="0" err="1">
                <a:solidFill>
                  <a:srgbClr val="FFFF00"/>
                </a:solidFill>
              </a:rPr>
              <a:t>Цельсієм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Якщо</a:t>
            </a:r>
            <a:r>
              <a:rPr lang="ru-RU" sz="2800" dirty="0">
                <a:solidFill>
                  <a:srgbClr val="FFFF00"/>
                </a:solidFill>
              </a:rPr>
              <a:t> ж вам </a:t>
            </a:r>
            <a:r>
              <a:rPr lang="ru-RU" sz="2800" dirty="0" err="1">
                <a:solidFill>
                  <a:srgbClr val="FFFF00"/>
                </a:solidFill>
              </a:rPr>
              <a:t>потрібно</a:t>
            </a:r>
            <a:r>
              <a:rPr lang="ru-RU" sz="2800" dirty="0">
                <a:solidFill>
                  <a:srgbClr val="FFFF00"/>
                </a:solidFill>
              </a:rPr>
              <a:t> перевезти паркет </a:t>
            </a:r>
            <a:r>
              <a:rPr lang="ru-RU" sz="2800" dirty="0" err="1">
                <a:solidFill>
                  <a:srgbClr val="FFFF00"/>
                </a:solidFill>
              </a:rPr>
              <a:t>взимку</a:t>
            </a:r>
            <a:r>
              <a:rPr lang="ru-RU" sz="2800" dirty="0">
                <a:solidFill>
                  <a:srgbClr val="FFFF00"/>
                </a:solidFill>
              </a:rPr>
              <a:t>, то </a:t>
            </a:r>
            <a:r>
              <a:rPr lang="ru-RU" sz="2800" dirty="0" err="1">
                <a:solidFill>
                  <a:srgbClr val="FFFF00"/>
                </a:solidFill>
              </a:rPr>
              <a:t>замовте</a:t>
            </a:r>
            <a:r>
              <a:rPr lang="ru-RU" sz="2800" dirty="0">
                <a:solidFill>
                  <a:srgbClr val="FFFF00"/>
                </a:solidFill>
              </a:rPr>
              <a:t> машину з </a:t>
            </a:r>
            <a:r>
              <a:rPr lang="ru-RU" sz="2800" dirty="0" err="1" smtClean="0">
                <a:solidFill>
                  <a:srgbClr val="FFFF00"/>
                </a:solidFill>
              </a:rPr>
              <a:t>утепленим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кузовом </a:t>
            </a:r>
            <a:r>
              <a:rPr lang="ru-RU" sz="2800" dirty="0" err="1">
                <a:solidFill>
                  <a:srgbClr val="FFFF00"/>
                </a:solidFill>
              </a:rPr>
              <a:t>або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накрийте</a:t>
            </a:r>
            <a:r>
              <a:rPr lang="ru-RU" sz="2800" dirty="0">
                <a:solidFill>
                  <a:srgbClr val="FFFF00"/>
                </a:solidFill>
              </a:rPr>
              <a:t> упаковки </a:t>
            </a:r>
            <a:r>
              <a:rPr lang="ru-RU" sz="2800" dirty="0" err="1">
                <a:solidFill>
                  <a:srgbClr val="FFFF00"/>
                </a:solidFill>
              </a:rPr>
              <a:t>чимось</a:t>
            </a:r>
            <a:r>
              <a:rPr lang="ru-RU" sz="2800" dirty="0">
                <a:solidFill>
                  <a:srgbClr val="FFFF00"/>
                </a:solidFill>
              </a:rPr>
              <a:t> теплим.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Н</a:t>
            </a:r>
            <a:r>
              <a:rPr lang="ru-RU" sz="2800" dirty="0" smtClean="0">
                <a:solidFill>
                  <a:srgbClr val="FFFF00"/>
                </a:solidFill>
              </a:rPr>
              <a:t>е </a:t>
            </a:r>
            <a:r>
              <a:rPr lang="ru-RU" sz="2800" dirty="0" err="1" smtClean="0">
                <a:solidFill>
                  <a:srgbClr val="FFFF00"/>
                </a:solidFill>
              </a:rPr>
              <a:t>залишайте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паркетну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дошку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під</a:t>
            </a:r>
            <a:r>
              <a:rPr lang="ru-RU" sz="2800" dirty="0">
                <a:solidFill>
                  <a:srgbClr val="FFFF00"/>
                </a:solidFill>
              </a:rPr>
              <a:t> прямим </a:t>
            </a:r>
            <a:r>
              <a:rPr lang="ru-RU" sz="2800" dirty="0" err="1">
                <a:solidFill>
                  <a:srgbClr val="FFFF00"/>
                </a:solidFill>
              </a:rPr>
              <a:t>сонячним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світлом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Волога</a:t>
            </a:r>
            <a:r>
              <a:rPr lang="ru-RU" sz="2800" dirty="0" smtClean="0">
                <a:solidFill>
                  <a:srgbClr val="FFFF00"/>
                </a:solidFill>
              </a:rPr>
              <a:t> і </a:t>
            </a:r>
            <a:r>
              <a:rPr lang="ru-RU" sz="2800" dirty="0" err="1" smtClean="0">
                <a:solidFill>
                  <a:srgbClr val="FFFF00"/>
                </a:solidFill>
              </a:rPr>
              <a:t>бруд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шкідливі</a:t>
            </a:r>
            <a:r>
              <a:rPr lang="ru-RU" sz="2800" dirty="0">
                <a:solidFill>
                  <a:srgbClr val="FFFF00"/>
                </a:solidFill>
              </a:rPr>
              <a:t> для </a:t>
            </a:r>
            <a:r>
              <a:rPr lang="ru-RU" sz="2800" dirty="0" smtClean="0">
                <a:solidFill>
                  <a:srgbClr val="FFFF00"/>
                </a:solidFill>
              </a:rPr>
              <a:t>паркету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П</a:t>
            </a:r>
            <a:r>
              <a:rPr lang="ru-RU" sz="2800" dirty="0" smtClean="0">
                <a:solidFill>
                  <a:srgbClr val="FFFF00"/>
                </a:solidFill>
              </a:rPr>
              <a:t>еред </a:t>
            </a:r>
            <a:r>
              <a:rPr lang="ru-RU" sz="2800" dirty="0" err="1">
                <a:solidFill>
                  <a:srgbClr val="FFFF00"/>
                </a:solidFill>
              </a:rPr>
              <a:t>тим</a:t>
            </a:r>
            <a:r>
              <a:rPr lang="ru-RU" sz="2800" dirty="0">
                <a:solidFill>
                  <a:srgbClr val="FFFF00"/>
                </a:solidFill>
              </a:rPr>
              <a:t> як </a:t>
            </a:r>
            <a:r>
              <a:rPr lang="ru-RU" sz="2800" dirty="0" err="1">
                <a:solidFill>
                  <a:srgbClr val="FFFF00"/>
                </a:solidFill>
              </a:rPr>
              <a:t>укладати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паркетну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підлогу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матеріал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потрібно</a:t>
            </a:r>
            <a:r>
              <a:rPr lang="ru-RU" sz="2800" dirty="0">
                <a:solidFill>
                  <a:srgbClr val="FFFF00"/>
                </a:solidFill>
              </a:rPr>
              <a:t> на 48 годин </a:t>
            </a:r>
            <a:r>
              <a:rPr lang="ru-RU" sz="2800" dirty="0" err="1">
                <a:solidFill>
                  <a:srgbClr val="FFFF00"/>
                </a:solidFill>
              </a:rPr>
              <a:t>залишити</a:t>
            </a:r>
            <a:r>
              <a:rPr lang="ru-RU" sz="2800" dirty="0">
                <a:solidFill>
                  <a:srgbClr val="FFFF00"/>
                </a:solidFill>
              </a:rPr>
              <a:t> (не </a:t>
            </a:r>
            <a:r>
              <a:rPr lang="ru-RU" sz="2800" dirty="0" err="1">
                <a:solidFill>
                  <a:srgbClr val="FFFF00"/>
                </a:solidFill>
              </a:rPr>
              <a:t>розкриваючи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упаковку</a:t>
            </a:r>
            <a:endParaRPr lang="ru-RU" sz="1800" dirty="0"/>
          </a:p>
        </p:txBody>
      </p:sp>
      <p:pic>
        <p:nvPicPr>
          <p:cNvPr id="2050" name="Picture 2" descr="ÐÐ±ÐµÑÑÐ³Ð°Ð½Ð½Ñ Ð¿Ð°ÑÐºÐµÑÐ½Ð¾Ñ Ð´Ð¾Ñ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7" y="1121843"/>
            <a:ext cx="4038600" cy="48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300" y="0"/>
            <a:ext cx="10515600" cy="624431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rgbClr val="0070C0"/>
                </a:solidFill>
              </a:rPr>
              <a:t>Т</a:t>
            </a:r>
            <a:r>
              <a:rPr lang="ru-RU" sz="5400" dirty="0" err="1" smtClean="0">
                <a:solidFill>
                  <a:srgbClr val="0070C0"/>
                </a:solidFill>
              </a:rPr>
              <a:t>ранспортування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>
                <a:solidFill>
                  <a:srgbClr val="0070C0"/>
                </a:solidFill>
              </a:rPr>
              <a:t>паркету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823361" y="1370331"/>
            <a:ext cx="6368639" cy="607013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</a:t>
            </a:r>
            <a:r>
              <a:rPr lang="ru-RU" sz="2400" dirty="0" err="1" smtClean="0">
                <a:solidFill>
                  <a:srgbClr val="FFFF00"/>
                </a:solidFill>
              </a:rPr>
              <a:t>берігати</a:t>
            </a:r>
            <a:r>
              <a:rPr lang="ru-RU" sz="2400" dirty="0">
                <a:solidFill>
                  <a:srgbClr val="FFFF00"/>
                </a:solidFill>
              </a:rPr>
              <a:t>, і </a:t>
            </a:r>
            <a:r>
              <a:rPr lang="ru-RU" sz="2400" dirty="0" err="1">
                <a:solidFill>
                  <a:srgbClr val="FFFF00"/>
                </a:solidFill>
              </a:rPr>
              <a:t>транспортувати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паркетну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дошку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потрібно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тільки</a:t>
            </a:r>
            <a:r>
              <a:rPr lang="ru-RU" sz="2400" dirty="0">
                <a:solidFill>
                  <a:srgbClr val="FFFF00"/>
                </a:solidFill>
              </a:rPr>
              <a:t> в горизонтальному </a:t>
            </a:r>
            <a:r>
              <a:rPr lang="ru-RU" sz="2400" dirty="0" err="1">
                <a:solidFill>
                  <a:srgbClr val="FFFF00"/>
                </a:solidFill>
              </a:rPr>
              <a:t>положенні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покладену</a:t>
            </a:r>
            <a:r>
              <a:rPr lang="ru-RU" sz="2400" dirty="0">
                <a:solidFill>
                  <a:srgbClr val="FFFF00"/>
                </a:solidFill>
              </a:rPr>
              <a:t> штабелями. </a:t>
            </a:r>
            <a:r>
              <a:rPr lang="ru-RU" sz="2400" dirty="0" err="1">
                <a:solidFill>
                  <a:srgbClr val="FFFF00"/>
                </a:solidFill>
              </a:rPr>
              <a:t>Розташовувати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їх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потрібно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чистій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рівній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підлозі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спеціальних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піддонах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щоб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виключити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навіть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найменші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пошкодження</a:t>
            </a:r>
            <a:r>
              <a:rPr lang="ru-RU" sz="2400" dirty="0">
                <a:solidFill>
                  <a:srgbClr val="FFFF00"/>
                </a:solidFill>
              </a:rPr>
              <a:t> паркету.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У</a:t>
            </a:r>
            <a:r>
              <a:rPr lang="ru-RU" sz="2400" dirty="0" smtClean="0">
                <a:solidFill>
                  <a:srgbClr val="FFFF00"/>
                </a:solidFill>
              </a:rPr>
              <a:t>паковка </a:t>
            </a:r>
            <a:r>
              <a:rPr lang="ru-RU" sz="2400" dirty="0">
                <a:solidFill>
                  <a:srgbClr val="FFFF00"/>
                </a:solidFill>
              </a:rPr>
              <a:t>повинна бути герметичною, без </a:t>
            </a:r>
            <a:r>
              <a:rPr lang="ru-RU" sz="2400" dirty="0" err="1">
                <a:solidFill>
                  <a:srgbClr val="FFFF00"/>
                </a:solidFill>
              </a:rPr>
              <a:t>розривів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серйозних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ушкоджень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Втім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навіть</a:t>
            </a:r>
            <a:r>
              <a:rPr lang="ru-RU" sz="2400" dirty="0">
                <a:solidFill>
                  <a:srgbClr val="FFFF00"/>
                </a:solidFill>
              </a:rPr>
              <a:t> в абсолютно </a:t>
            </a:r>
            <a:r>
              <a:rPr lang="ru-RU" sz="2400" dirty="0" err="1">
                <a:solidFill>
                  <a:srgbClr val="FFFF00"/>
                </a:solidFill>
              </a:rPr>
              <a:t>герметичній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упаковці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паркетну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дошку</a:t>
            </a:r>
            <a:r>
              <a:rPr lang="ru-RU" sz="2400" dirty="0">
                <a:solidFill>
                  <a:srgbClr val="FFFF00"/>
                </a:solidFill>
              </a:rPr>
              <a:t> не </a:t>
            </a:r>
            <a:r>
              <a:rPr lang="ru-RU" sz="2400" dirty="0" err="1">
                <a:solidFill>
                  <a:srgbClr val="FFFF00"/>
                </a:solidFill>
              </a:rPr>
              <a:t>слід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зберігати</a:t>
            </a:r>
            <a:r>
              <a:rPr lang="ru-RU" sz="2400" dirty="0">
                <a:solidFill>
                  <a:srgbClr val="FFFF00"/>
                </a:solidFill>
              </a:rPr>
              <a:t> в </a:t>
            </a:r>
            <a:r>
              <a:rPr lang="ru-RU" sz="2400" dirty="0" err="1">
                <a:solidFill>
                  <a:srgbClr val="FFFF00"/>
                </a:solidFill>
              </a:rPr>
              <a:t>погребі</a:t>
            </a:r>
            <a:r>
              <a:rPr lang="ru-RU" sz="2400" dirty="0">
                <a:solidFill>
                  <a:srgbClr val="FFFF00"/>
                </a:solidFill>
              </a:rPr>
              <a:t>, в </a:t>
            </a:r>
            <a:r>
              <a:rPr lang="ru-RU" sz="2400" dirty="0" err="1">
                <a:solidFill>
                  <a:srgbClr val="FFFF00"/>
                </a:solidFill>
              </a:rPr>
              <a:t>гаражі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балконі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6" name="Picture 2" descr="Ð¯Ðº Ð·Ð±ÐµÑÑÐ³Ð°ÑÐ¸ Ñ ÑÑÐ°Ð½ÑÐ¿Ð¾ÑÑÑÐ²Ð°ÑÐ¸ Ð¿Ð°ÑÐº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" y="801666"/>
            <a:ext cx="5698102" cy="5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6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88099"/>
            <a:ext cx="10363200" cy="1470025"/>
          </a:xfrm>
        </p:spPr>
        <p:txBody>
          <a:bodyPr>
            <a:noAutofit/>
          </a:bodyPr>
          <a:lstStyle/>
          <a:p>
            <a:r>
              <a:rPr lang="uk-UA" sz="11500" i="1" dirty="0" smtClean="0">
                <a:solidFill>
                  <a:srgbClr val="FFC000"/>
                </a:solidFill>
              </a:rPr>
              <a:t>Дякую за увагу</a:t>
            </a:r>
            <a:endParaRPr lang="en-US" sz="11500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4734" y="5527110"/>
            <a:ext cx="8534400" cy="17526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33DFDB"/>
                </a:solidFill>
              </a:rPr>
              <a:t>Виконав: Тур </a:t>
            </a:r>
            <a:r>
              <a:rPr lang="uk-UA" sz="5400" b="1" i="1" dirty="0">
                <a:solidFill>
                  <a:srgbClr val="33DFDB"/>
                </a:solidFill>
              </a:rPr>
              <a:t>К</a:t>
            </a:r>
            <a:r>
              <a:rPr lang="uk-UA" sz="5400" b="1" i="1" dirty="0" smtClean="0">
                <a:solidFill>
                  <a:srgbClr val="33DFDB"/>
                </a:solidFill>
              </a:rPr>
              <a:t>.Л.</a:t>
            </a:r>
            <a:endParaRPr lang="en-US" sz="5400" b="1" i="1" dirty="0">
              <a:solidFill>
                <a:srgbClr val="33D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Застосування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і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призначення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500"/>
                <a:ext cx="10515600" cy="458946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ru-RU" sz="11200" dirty="0">
                    <a:solidFill>
                      <a:srgbClr val="33DF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ПАРКЕТ</a:t>
                </a:r>
                <a:r>
                  <a:rPr lang="ru-RU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(франц. </a:t>
                </a:r>
                <a:r>
                  <a:rPr lang="ru-RU" sz="96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parquet</a:t>
                </a:r>
                <a:r>
                  <a:rPr lang="ru-RU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), </a:t>
                </a:r>
                <a:r>
                  <a:rPr lang="ru-RU" sz="9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невелик</a:t>
                </a:r>
                <a:r>
                  <a:rPr lang="uk-UA" sz="9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і дерев</a:t>
                </a:r>
                <a14:m>
                  <m:oMath xmlns:m="http://schemas.openxmlformats.org/officeDocument/2006/math">
                    <m:r>
                      <a:rPr lang="uk-UA" sz="960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‘</m:t>
                    </m:r>
                  </m:oMath>
                </a14:m>
                <a:r>
                  <a:rPr lang="ru-RU" sz="96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яні</a:t>
                </a:r>
                <a:r>
                  <a:rPr lang="ru-RU" sz="9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</a:t>
                </a:r>
                <a:r>
                  <a:rPr lang="ru-RU" sz="96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строгані</a:t>
                </a:r>
                <a:r>
                  <a:rPr lang="ru-RU" sz="9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планки для </a:t>
                </a:r>
                <a:r>
                  <a:rPr lang="ru-RU" sz="96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покритя</a:t>
                </a:r>
                <a:r>
                  <a:rPr lang="ru-RU" sz="9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</a:t>
                </a:r>
                <a:r>
                  <a:rPr lang="ru-RU" sz="96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підлоги</a:t>
                </a:r>
                <a:endParaRPr lang="ru-RU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ru-RU" sz="4500" dirty="0" smtClean="0">
                  <a:solidFill>
                    <a:schemeClr val="bg1"/>
                  </a:solidFill>
                  <a:latin typeface="Segoe Print" panose="02000600000000000000" pitchFamily="2" charset="0"/>
                </a:endParaRPr>
              </a:p>
              <a:p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Паркет –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це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один з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найпоширеніших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видів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натурального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підлогового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покриття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Його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використовують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вже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не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одне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століття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їм</a:t>
                </a:r>
                <a:r>
                  <a:rPr lang="ru-RU" sz="14400" i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облицьовують</a:t>
                </a:r>
                <a:r>
                  <a:rPr lang="ru-RU" sz="14400" i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поверхню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підлоги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</a:t>
                </a:r>
              </a:p>
              <a:p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Завдяки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тому,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що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паркет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відрізняється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різноманітністю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видів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типів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і характеристиками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він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доступний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всім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категоріям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4400" i="1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покупців</a:t>
                </a:r>
                <a:r>
                  <a:rPr lang="ru-RU" sz="144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</a:t>
                </a:r>
                <a:endParaRPr lang="ru-RU" sz="5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500"/>
                <a:ext cx="10515600" cy="4589463"/>
              </a:xfrm>
              <a:blipFill rotWithShape="1">
                <a:blip r:embed="rId3"/>
                <a:stretch>
                  <a:fillRect l="-1623" r="-812" b="-108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08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Види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паркета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Штучний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 паркет</a:t>
            </a:r>
          </a:p>
          <a:p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Щітовий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 паркет</a:t>
            </a:r>
            <a:endParaRPr lang="ru-RU" sz="3600" b="1" i="1" dirty="0">
              <a:solidFill>
                <a:srgbClr val="33DFDB"/>
              </a:solidFill>
              <a:latin typeface="Arial Black" panose="020B0A04020102020204" pitchFamily="34" charset="0"/>
              <a:ea typeface="MS PGothic" panose="020B0600070205080204" pitchFamily="34" charset="-128"/>
              <a:cs typeface="Nirmala UI Semilight" panose="020B0402040204020203" pitchFamily="34" charset="0"/>
            </a:endParaRPr>
          </a:p>
          <a:p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Набірный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 </a:t>
            </a:r>
            <a:r>
              <a:rPr lang="ru-RU" sz="3600" b="1" i="1" dirty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(</a:t>
            </a:r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мозаїчний</a:t>
            </a:r>
            <a:r>
              <a:rPr lang="ru-RU" sz="3600" b="1" i="1" dirty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) паркет</a:t>
            </a:r>
          </a:p>
          <a:p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Палацовий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 </a:t>
            </a:r>
            <a:r>
              <a:rPr lang="ru-RU" sz="3600" b="1" i="1" dirty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(</a:t>
            </a:r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художній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) </a:t>
            </a:r>
            <a:r>
              <a:rPr lang="ru-RU" sz="3600" b="1" i="1" dirty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паркет</a:t>
            </a:r>
          </a:p>
          <a:p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Паркетна</a:t>
            </a:r>
            <a:r>
              <a:rPr lang="ru-RU" sz="3600" b="1" i="1" dirty="0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 </a:t>
            </a:r>
            <a:r>
              <a:rPr lang="ru-RU" sz="3600" b="1" i="1" dirty="0" err="1" smtClean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дошка</a:t>
            </a:r>
            <a:endParaRPr lang="ru-RU" sz="3600" b="1" i="1" dirty="0">
              <a:solidFill>
                <a:srgbClr val="33DFDB"/>
              </a:solidFill>
              <a:latin typeface="Arial Black" panose="020B0A04020102020204" pitchFamily="34" charset="0"/>
              <a:ea typeface="MS PGothic" panose="020B0600070205080204" pitchFamily="34" charset="-128"/>
              <a:cs typeface="Nirmala UI Semilight" panose="020B0402040204020203" pitchFamily="34" charset="0"/>
            </a:endParaRPr>
          </a:p>
          <a:p>
            <a:r>
              <a:rPr lang="ru-RU" sz="3600" b="1" i="1" dirty="0">
                <a:solidFill>
                  <a:srgbClr val="33DFDB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Nirmala UI Semilight" panose="020B0402040204020203" pitchFamily="34" charset="0"/>
              </a:rPr>
              <a:t>Ламинат</a:t>
            </a:r>
          </a:p>
          <a:p>
            <a:endParaRPr lang="ru-RU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5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292" y="3118981"/>
            <a:ext cx="4928204" cy="369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Штучный паркет</a:t>
            </a:r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12" y="991226"/>
            <a:ext cx="4413561" cy="331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27760"/>
            <a:ext cx="5181600" cy="536448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33DFDB"/>
                </a:solidFill>
              </a:rPr>
              <a:t>штучний</a:t>
            </a:r>
            <a:r>
              <a:rPr lang="ru-RU" sz="3200" dirty="0">
                <a:solidFill>
                  <a:srgbClr val="33DFDB"/>
                </a:solidFill>
              </a:rPr>
              <a:t> паркет – </a:t>
            </a:r>
            <a:r>
              <a:rPr lang="ru-RU" sz="3200" dirty="0" err="1">
                <a:solidFill>
                  <a:srgbClr val="33DFDB"/>
                </a:solidFill>
              </a:rPr>
              <a:t>це</a:t>
            </a:r>
            <a:r>
              <a:rPr lang="ru-RU" sz="3200" dirty="0">
                <a:solidFill>
                  <a:srgbClr val="33DFDB"/>
                </a:solidFill>
              </a:rPr>
              <a:t> </a:t>
            </a:r>
            <a:r>
              <a:rPr lang="ru-RU" sz="3200" dirty="0" err="1">
                <a:solidFill>
                  <a:srgbClr val="33DFDB"/>
                </a:solidFill>
              </a:rPr>
              <a:t>невеликі</a:t>
            </a:r>
            <a:r>
              <a:rPr lang="ru-RU" sz="3200" dirty="0">
                <a:solidFill>
                  <a:srgbClr val="33DFDB"/>
                </a:solidFill>
              </a:rPr>
              <a:t> за </a:t>
            </a:r>
            <a:r>
              <a:rPr lang="ru-RU" sz="3200" dirty="0" err="1">
                <a:solidFill>
                  <a:srgbClr val="33DFDB"/>
                </a:solidFill>
              </a:rPr>
              <a:t>розміром</a:t>
            </a:r>
            <a:r>
              <a:rPr lang="ru-RU" sz="3200" dirty="0">
                <a:solidFill>
                  <a:srgbClr val="33DFDB"/>
                </a:solidFill>
              </a:rPr>
              <a:t> плашки. </a:t>
            </a:r>
            <a:endParaRPr lang="ru-RU" sz="3200" dirty="0" smtClean="0">
              <a:solidFill>
                <a:srgbClr val="33DFDB"/>
              </a:solidFill>
            </a:endParaRPr>
          </a:p>
          <a:p>
            <a:r>
              <a:rPr lang="ru-RU" sz="3200" dirty="0" err="1" smtClean="0">
                <a:solidFill>
                  <a:srgbClr val="33DFDB"/>
                </a:solidFill>
              </a:rPr>
              <a:t>Довжина</a:t>
            </a:r>
            <a:r>
              <a:rPr lang="ru-RU" sz="3200" dirty="0" smtClean="0">
                <a:solidFill>
                  <a:srgbClr val="33DFDB"/>
                </a:solidFill>
              </a:rPr>
              <a:t> </a:t>
            </a:r>
            <a:r>
              <a:rPr lang="ru-RU" sz="3200" dirty="0">
                <a:solidFill>
                  <a:srgbClr val="33DFDB"/>
                </a:solidFill>
              </a:rPr>
              <a:t>становить 200-500 мм, ширина 50-75, а </a:t>
            </a:r>
            <a:r>
              <a:rPr lang="ru-RU" sz="3200" dirty="0" err="1">
                <a:solidFill>
                  <a:srgbClr val="33DFDB"/>
                </a:solidFill>
              </a:rPr>
              <a:t>висота</a:t>
            </a:r>
            <a:r>
              <a:rPr lang="ru-RU" sz="3200" dirty="0">
                <a:solidFill>
                  <a:srgbClr val="33DFDB"/>
                </a:solidFill>
              </a:rPr>
              <a:t> </a:t>
            </a:r>
            <a:r>
              <a:rPr lang="ru-RU" sz="3200" dirty="0" err="1">
                <a:solidFill>
                  <a:srgbClr val="33DFDB"/>
                </a:solidFill>
              </a:rPr>
              <a:t>залежить</a:t>
            </a:r>
            <a:r>
              <a:rPr lang="ru-RU" sz="3200" dirty="0">
                <a:solidFill>
                  <a:srgbClr val="33DFDB"/>
                </a:solidFill>
              </a:rPr>
              <a:t> </a:t>
            </a:r>
            <a:r>
              <a:rPr lang="ru-RU" sz="3200" dirty="0" err="1">
                <a:solidFill>
                  <a:srgbClr val="33DFDB"/>
                </a:solidFill>
              </a:rPr>
              <a:t>від</a:t>
            </a:r>
            <a:r>
              <a:rPr lang="ru-RU" sz="3200" dirty="0">
                <a:solidFill>
                  <a:srgbClr val="33DFDB"/>
                </a:solidFill>
              </a:rPr>
              <a:t> способу </a:t>
            </a:r>
            <a:r>
              <a:rPr lang="ru-RU" sz="3200" dirty="0" err="1">
                <a:solidFill>
                  <a:srgbClr val="33DFDB"/>
                </a:solidFill>
              </a:rPr>
              <a:t>виробництва</a:t>
            </a:r>
            <a:r>
              <a:rPr lang="ru-RU" sz="3200" dirty="0">
                <a:solidFill>
                  <a:srgbClr val="33DFDB"/>
                </a:solidFill>
              </a:rPr>
              <a:t> і </a:t>
            </a:r>
            <a:r>
              <a:rPr lang="ru-RU" sz="3200" dirty="0" err="1">
                <a:solidFill>
                  <a:srgbClr val="33DFDB"/>
                </a:solidFill>
              </a:rPr>
              <a:t>може</a:t>
            </a:r>
            <a:r>
              <a:rPr lang="ru-RU" sz="3200" dirty="0">
                <a:solidFill>
                  <a:srgbClr val="33DFDB"/>
                </a:solidFill>
              </a:rPr>
              <a:t> </a:t>
            </a:r>
            <a:r>
              <a:rPr lang="ru-RU" sz="3200" dirty="0" err="1">
                <a:solidFill>
                  <a:srgbClr val="33DFDB"/>
                </a:solidFill>
              </a:rPr>
              <a:t>коливатися</a:t>
            </a:r>
            <a:r>
              <a:rPr lang="ru-RU" sz="3200" dirty="0">
                <a:solidFill>
                  <a:srgbClr val="33DFDB"/>
                </a:solidFill>
              </a:rPr>
              <a:t> </a:t>
            </a:r>
            <a:r>
              <a:rPr lang="ru-RU" sz="3200" dirty="0" err="1">
                <a:solidFill>
                  <a:srgbClr val="33DFDB"/>
                </a:solidFill>
              </a:rPr>
              <a:t>від</a:t>
            </a:r>
            <a:r>
              <a:rPr lang="ru-RU" sz="3200" dirty="0">
                <a:solidFill>
                  <a:srgbClr val="33DFDB"/>
                </a:solidFill>
              </a:rPr>
              <a:t> 14 до 22 мм</a:t>
            </a:r>
          </a:p>
          <a:p>
            <a:endParaRPr lang="ru-RU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629" y="160644"/>
            <a:ext cx="5513233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Щитовий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Segoe Print" panose="02000600000000000000" pitchFamily="2" charset="0"/>
              </a:rPr>
              <a:t>паркет</a:t>
            </a:r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dirty="0"/>
          </a:p>
        </p:txBody>
      </p:sp>
      <p:pic>
        <p:nvPicPr>
          <p:cNvPr id="5" name="Объект 4" descr="http://avto-lad.ru/img/schitovoy-parket-ceny-416974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59" y="1317942"/>
            <a:ext cx="5471021" cy="3291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9080" y="606424"/>
            <a:ext cx="5181600" cy="5347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6952" y="135939"/>
            <a:ext cx="51513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Ділять</a:t>
            </a:r>
            <a:r>
              <a:rPr lang="ru-RU" sz="2800" dirty="0">
                <a:solidFill>
                  <a:srgbClr val="FFFF00"/>
                </a:solidFill>
              </a:rPr>
              <a:t> паркет на </a:t>
            </a:r>
            <a:r>
              <a:rPr lang="ru-RU" sz="2800" dirty="0" err="1">
                <a:solidFill>
                  <a:srgbClr val="FFFF00"/>
                </a:solidFill>
              </a:rPr>
              <a:t>категорії</a:t>
            </a:r>
            <a:r>
              <a:rPr lang="ru-RU" sz="2800" dirty="0">
                <a:solidFill>
                  <a:srgbClr val="FFFF00"/>
                </a:solidFill>
              </a:rPr>
              <a:t> і за способом </a:t>
            </a:r>
            <a:r>
              <a:rPr lang="ru-RU" sz="2800" dirty="0" err="1">
                <a:solidFill>
                  <a:srgbClr val="FFFF00"/>
                </a:solidFill>
              </a:rPr>
              <a:t>обробки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зовнішнього</a:t>
            </a:r>
            <a:r>
              <a:rPr lang="ru-RU" sz="2800" dirty="0">
                <a:solidFill>
                  <a:srgbClr val="FFFF00"/>
                </a:solidFill>
              </a:rPr>
              <a:t> шару. </a:t>
            </a:r>
            <a:r>
              <a:rPr lang="ru-RU" sz="2800" dirty="0" err="1">
                <a:solidFill>
                  <a:srgbClr val="FFFF00"/>
                </a:solidFill>
              </a:rPr>
              <a:t>Це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може</a:t>
            </a:r>
            <a:r>
              <a:rPr lang="ru-RU" sz="2800" dirty="0">
                <a:solidFill>
                  <a:srgbClr val="FFFF00"/>
                </a:solidFill>
              </a:rPr>
              <a:t> бути просто </a:t>
            </a:r>
            <a:r>
              <a:rPr lang="ru-RU" sz="2800" dirty="0" err="1">
                <a:solidFill>
                  <a:srgbClr val="FFFF00"/>
                </a:solidFill>
              </a:rPr>
              <a:t>шліфована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поверхня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натуральної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деревини</a:t>
            </a:r>
            <a:r>
              <a:rPr lang="ru-RU" sz="2800" dirty="0">
                <a:solidFill>
                  <a:srgbClr val="FFFF00"/>
                </a:solidFill>
              </a:rPr>
              <a:t>. А </a:t>
            </a:r>
            <a:r>
              <a:rPr lang="ru-RU" sz="2800" dirty="0" err="1">
                <a:solidFill>
                  <a:srgbClr val="FFFF00"/>
                </a:solidFill>
              </a:rPr>
              <a:t>може</a:t>
            </a:r>
            <a:r>
              <a:rPr lang="ru-RU" sz="2800" dirty="0">
                <a:solidFill>
                  <a:srgbClr val="FFFF00"/>
                </a:solidFill>
              </a:rPr>
              <a:t> бути </a:t>
            </a:r>
            <a:r>
              <a:rPr lang="ru-RU" sz="2800" dirty="0" err="1">
                <a:solidFill>
                  <a:srgbClr val="FFFF00"/>
                </a:solidFill>
              </a:rPr>
              <a:t>повноцінна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обробка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включає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шліфовку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обробку</a:t>
            </a:r>
            <a:r>
              <a:rPr lang="ru-RU" sz="2800" dirty="0">
                <a:solidFill>
                  <a:srgbClr val="FFFF00"/>
                </a:solidFill>
              </a:rPr>
              <a:t> маслом і </a:t>
            </a:r>
            <a:r>
              <a:rPr lang="ru-RU" sz="2800" dirty="0" err="1">
                <a:solidFill>
                  <a:srgbClr val="FFFF00"/>
                </a:solidFill>
              </a:rPr>
              <a:t>розтин</a:t>
            </a:r>
            <a:r>
              <a:rPr lang="ru-RU" sz="2800" dirty="0">
                <a:solidFill>
                  <a:srgbClr val="FFFF00"/>
                </a:solidFill>
              </a:rPr>
              <a:t> лаком. </a:t>
            </a:r>
            <a:r>
              <a:rPr lang="ru-RU" sz="2800" dirty="0" err="1">
                <a:solidFill>
                  <a:srgbClr val="FFFF00"/>
                </a:solidFill>
              </a:rPr>
              <a:t>Зрозуміло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у другому </a:t>
            </a:r>
            <a:r>
              <a:rPr lang="ru-RU" sz="2800" dirty="0" err="1">
                <a:solidFill>
                  <a:srgbClr val="FFFF00"/>
                </a:solidFill>
              </a:rPr>
              <a:t>випадку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зростають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витрати</a:t>
            </a:r>
            <a:r>
              <a:rPr lang="ru-RU" sz="2800" dirty="0">
                <a:solidFill>
                  <a:srgbClr val="FFFF00"/>
                </a:solidFill>
              </a:rPr>
              <a:t> на </a:t>
            </a:r>
            <a:r>
              <a:rPr lang="ru-RU" sz="2800" dirty="0" err="1">
                <a:solidFill>
                  <a:srgbClr val="FFFF00"/>
                </a:solidFill>
              </a:rPr>
              <a:t>придбання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листів</a:t>
            </a:r>
            <a:r>
              <a:rPr lang="ru-RU" sz="2800" dirty="0">
                <a:solidFill>
                  <a:srgbClr val="FFFF00"/>
                </a:solidFill>
              </a:rPr>
              <a:t>, але </a:t>
            </a:r>
            <a:r>
              <a:rPr lang="ru-RU" sz="2800" dirty="0" err="1">
                <a:solidFill>
                  <a:srgbClr val="FFFF00"/>
                </a:solidFill>
              </a:rPr>
              <a:t>знижується</a:t>
            </a:r>
            <a:r>
              <a:rPr lang="ru-RU" sz="2800" dirty="0">
                <a:solidFill>
                  <a:srgbClr val="FFFF00"/>
                </a:solidFill>
              </a:rPr>
              <a:t> часу на </a:t>
            </a:r>
            <a:r>
              <a:rPr lang="ru-RU" sz="2800" dirty="0" err="1">
                <a:solidFill>
                  <a:srgbClr val="FFFF00"/>
                </a:solidFill>
              </a:rPr>
              <a:t>укладання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Крім</a:t>
            </a:r>
            <a:r>
              <a:rPr lang="ru-RU" sz="2800" dirty="0">
                <a:solidFill>
                  <a:srgbClr val="FFFF00"/>
                </a:solidFill>
              </a:rPr>
              <a:t> того, </a:t>
            </a:r>
            <a:r>
              <a:rPr lang="ru-RU" sz="2800" dirty="0" err="1">
                <a:solidFill>
                  <a:srgbClr val="FFFF00"/>
                </a:solidFill>
              </a:rPr>
              <a:t>укласти</a:t>
            </a:r>
            <a:r>
              <a:rPr lang="ru-RU" sz="2800" dirty="0">
                <a:solidFill>
                  <a:srgbClr val="FFFF00"/>
                </a:solidFill>
              </a:rPr>
              <a:t> паркет </a:t>
            </a:r>
            <a:r>
              <a:rPr lang="ru-RU" sz="2800" dirty="0" err="1">
                <a:solidFill>
                  <a:srgbClr val="FFFF00"/>
                </a:solidFill>
              </a:rPr>
              <a:t>своїми</a:t>
            </a:r>
            <a:r>
              <a:rPr lang="ru-RU" sz="2800" dirty="0">
                <a:solidFill>
                  <a:srgbClr val="FFFF00"/>
                </a:solidFill>
              </a:rPr>
              <a:t> руками </a:t>
            </a:r>
            <a:r>
              <a:rPr lang="ru-RU" sz="2800" dirty="0" err="1">
                <a:solidFill>
                  <a:srgbClr val="FFFF00"/>
                </a:solidFill>
              </a:rPr>
              <a:t>набагато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простіше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якщо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він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вже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фінішну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обробку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Рисунок 5" descr="http://zawood.ru/images/blog/shit_parket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36320"/>
            <a:ext cx="6550453" cy="5502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3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00" y="5949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DB7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Художній</a:t>
            </a:r>
            <a:r>
              <a:rPr lang="ru-RU" sz="5400" b="1" dirty="0" smtClean="0">
                <a:solidFill>
                  <a:srgbClr val="DB7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паркет</a:t>
            </a:r>
            <a:endParaRPr lang="ru-RU" sz="5400" b="1" dirty="0">
              <a:solidFill>
                <a:srgbClr val="DB7F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" y="864297"/>
            <a:ext cx="6623135" cy="56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16410" y="1037382"/>
            <a:ext cx="50658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92D050"/>
                </a:solidFill>
              </a:rPr>
              <a:t>Художній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модульний</a:t>
            </a:r>
            <a:r>
              <a:rPr lang="ru-RU" sz="2800" dirty="0">
                <a:solidFill>
                  <a:srgbClr val="92D050"/>
                </a:solidFill>
              </a:rPr>
              <a:t> паркет – </a:t>
            </a:r>
            <a:r>
              <a:rPr lang="ru-RU" sz="2800" dirty="0" err="1">
                <a:solidFill>
                  <a:srgbClr val="92D050"/>
                </a:solidFill>
              </a:rPr>
              <a:t>це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окремі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фрагменти</a:t>
            </a:r>
            <a:r>
              <a:rPr lang="ru-RU" sz="2800" dirty="0">
                <a:solidFill>
                  <a:srgbClr val="92D050"/>
                </a:solidFill>
              </a:rPr>
              <a:t> (блоки, </a:t>
            </a:r>
            <a:r>
              <a:rPr lang="ru-RU" sz="2800" dirty="0" err="1">
                <a:solidFill>
                  <a:srgbClr val="92D050"/>
                </a:solidFill>
              </a:rPr>
              <a:t>модулі</a:t>
            </a:r>
            <a:r>
              <a:rPr lang="ru-RU" sz="2800" dirty="0">
                <a:solidFill>
                  <a:srgbClr val="92D050"/>
                </a:solidFill>
              </a:rPr>
              <a:t>) орнаменту, </a:t>
            </a:r>
            <a:r>
              <a:rPr lang="ru-RU" sz="2800" dirty="0" err="1">
                <a:solidFill>
                  <a:srgbClr val="92D050"/>
                </a:solidFill>
              </a:rPr>
              <a:t>які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збираються</a:t>
            </a:r>
            <a:r>
              <a:rPr lang="ru-RU" sz="2800" dirty="0">
                <a:solidFill>
                  <a:srgbClr val="92D050"/>
                </a:solidFill>
              </a:rPr>
              <a:t> в </a:t>
            </a:r>
            <a:r>
              <a:rPr lang="ru-RU" sz="2800" dirty="0" err="1">
                <a:solidFill>
                  <a:srgbClr val="92D050"/>
                </a:solidFill>
              </a:rPr>
              <a:t>загальну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композицію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геометричного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малюнка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паркетної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підлоги</a:t>
            </a:r>
            <a:r>
              <a:rPr lang="ru-RU" sz="2800" dirty="0">
                <a:solidFill>
                  <a:srgbClr val="92D050"/>
                </a:solidFill>
              </a:rPr>
              <a:t>. </a:t>
            </a:r>
            <a:r>
              <a:rPr lang="ru-RU" sz="2800" dirty="0" err="1">
                <a:solidFill>
                  <a:srgbClr val="92D050"/>
                </a:solidFill>
              </a:rPr>
              <a:t>Набірні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модулі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можуть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складатися</a:t>
            </a:r>
            <a:r>
              <a:rPr lang="ru-RU" sz="2800" dirty="0">
                <a:solidFill>
                  <a:srgbClr val="92D050"/>
                </a:solidFill>
              </a:rPr>
              <a:t> з планок </a:t>
            </a:r>
            <a:r>
              <a:rPr lang="ru-RU" sz="2800" dirty="0" err="1">
                <a:solidFill>
                  <a:srgbClr val="92D050"/>
                </a:solidFill>
              </a:rPr>
              <a:t>різних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порід</a:t>
            </a:r>
            <a:r>
              <a:rPr lang="ru-RU" sz="2800" dirty="0">
                <a:solidFill>
                  <a:srgbClr val="92D050"/>
                </a:solidFill>
              </a:rPr>
              <a:t> дерева. В такому </a:t>
            </a:r>
            <a:r>
              <a:rPr lang="ru-RU" sz="2800" dirty="0" err="1">
                <a:solidFill>
                  <a:srgbClr val="92D050"/>
                </a:solidFill>
              </a:rPr>
              <a:t>випадку</a:t>
            </a:r>
            <a:r>
              <a:rPr lang="ru-RU" sz="2800" dirty="0">
                <a:solidFill>
                  <a:srgbClr val="92D050"/>
                </a:solidFill>
              </a:rPr>
              <a:t>, деревина повинна </a:t>
            </a:r>
            <a:r>
              <a:rPr lang="ru-RU" sz="2800" dirty="0" err="1">
                <a:solidFill>
                  <a:srgbClr val="92D050"/>
                </a:solidFill>
              </a:rPr>
              <a:t>мати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схожі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властивості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щоб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виключити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деформацію</a:t>
            </a:r>
            <a:r>
              <a:rPr lang="ru-RU" sz="2800" dirty="0">
                <a:solidFill>
                  <a:srgbClr val="92D050"/>
                </a:solidFill>
              </a:rPr>
              <a:t> з-за </a:t>
            </a:r>
            <a:r>
              <a:rPr lang="ru-RU" sz="2800" dirty="0" err="1">
                <a:solidFill>
                  <a:srgbClr val="92D050"/>
                </a:solidFill>
              </a:rPr>
              <a:t>різної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вологості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або</a:t>
            </a:r>
            <a:r>
              <a:rPr lang="ru-RU" sz="2800" dirty="0">
                <a:solidFill>
                  <a:srgbClr val="92D050"/>
                </a:solidFill>
              </a:rPr>
              <a:t> усушки.</a:t>
            </a:r>
          </a:p>
        </p:txBody>
      </p:sp>
    </p:spTree>
    <p:extLst>
      <p:ext uri="{BB962C8B-B14F-4D97-AF65-F5344CB8AC3E}">
        <p14:creationId xmlns:p14="http://schemas.microsoft.com/office/powerpoint/2010/main" val="2930829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http://strourem.ru/wp-content/uploads/2015/04/%D0%9F%D0%B0%D1%80%D0%BA%D0%B5%D1%82%D0%BD%D0%B0%D1%8F-%D0%B4%D0%BE%D1%81%D0%BA%D0%B0-2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8077"/>
            <a:ext cx="10544492" cy="504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hauz.s3.amazonaws.com/ckeditor/pictures/data/627/content/parket-doska-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8076"/>
            <a:ext cx="5940425" cy="504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&amp;Tcy;&amp;rcy;&amp;iecy;&amp;khcy;&amp;scy;&amp;lcy;&amp;ocy;&amp;jcy;&amp;ncy;&amp;acy;&amp;yacy; &amp;pcy;&amp;acy;&amp;rcy;&amp;kcy;&amp;iecy;&amp;tcy;&amp;ncy;&amp;acy;&amp;yacy; &amp;dcy;&amp;ocy;&amp;scy;&amp;k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14004" cy="68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49373" y="44658"/>
            <a:ext cx="8484973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Паркетна</a:t>
            </a:r>
            <a:r>
              <a:rPr lang="ru-RU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дошка</a:t>
            </a:r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30594" y="334927"/>
            <a:ext cx="8351605" cy="6472624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паркетна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дошка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це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довгі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ламелі</a:t>
            </a:r>
            <a:r>
              <a:rPr lang="ru-RU" sz="2400" dirty="0">
                <a:solidFill>
                  <a:srgbClr val="FFFF00"/>
                </a:solidFill>
              </a:rPr>
              <a:t>. При </a:t>
            </a:r>
            <a:r>
              <a:rPr lang="ru-RU" sz="2400" dirty="0" err="1">
                <a:solidFill>
                  <a:srgbClr val="FFFF00"/>
                </a:solidFill>
              </a:rPr>
              <a:t>ширині</a:t>
            </a:r>
            <a:r>
              <a:rPr lang="ru-RU" sz="2400" dirty="0">
                <a:solidFill>
                  <a:srgbClr val="FFFF00"/>
                </a:solidFill>
              </a:rPr>
              <a:t> 140-200 мм, </a:t>
            </a:r>
            <a:r>
              <a:rPr lang="ru-RU" sz="2400" dirty="0" err="1">
                <a:solidFill>
                  <a:srgbClr val="FFFF00"/>
                </a:solidFill>
              </a:rPr>
              <a:t>їх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довжина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досягає</a:t>
            </a:r>
            <a:r>
              <a:rPr lang="ru-RU" sz="2400" dirty="0">
                <a:solidFill>
                  <a:srgbClr val="FFFF00"/>
                </a:solidFill>
              </a:rPr>
              <a:t> 2200, а </a:t>
            </a:r>
            <a:r>
              <a:rPr lang="ru-RU" sz="2400" dirty="0" err="1">
                <a:solidFill>
                  <a:srgbClr val="FFFF00"/>
                </a:solidFill>
              </a:rPr>
              <a:t>товщина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коливається</a:t>
            </a:r>
            <a:r>
              <a:rPr lang="ru-RU" sz="2400" dirty="0">
                <a:solidFill>
                  <a:srgbClr val="FFFF00"/>
                </a:solidFill>
              </a:rPr>
              <a:t> в межах </a:t>
            </a:r>
            <a:r>
              <a:rPr lang="ru-RU" sz="2400" dirty="0" err="1">
                <a:solidFill>
                  <a:srgbClr val="FFFF00"/>
                </a:solidFill>
              </a:rPr>
              <a:t>від</a:t>
            </a:r>
            <a:r>
              <a:rPr lang="ru-RU" sz="2400" dirty="0">
                <a:solidFill>
                  <a:srgbClr val="FFFF00"/>
                </a:solidFill>
              </a:rPr>
              <a:t> 7 до 25 мм</a:t>
            </a:r>
          </a:p>
          <a:p>
            <a:r>
              <a:rPr lang="ru-RU" sz="2400" b="1" dirty="0" err="1">
                <a:solidFill>
                  <a:srgbClr val="FFFF00"/>
                </a:solidFill>
              </a:rPr>
              <a:t>Особливості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паркетної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дошки</a:t>
            </a:r>
            <a:r>
              <a:rPr lang="ru-RU" sz="2400" b="1" dirty="0">
                <a:solidFill>
                  <a:srgbClr val="FFFF00"/>
                </a:solidFill>
              </a:rPr>
              <a:t>: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перпендикулярний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напрямок</a:t>
            </a:r>
            <a:r>
              <a:rPr lang="ru-RU" sz="2400" dirty="0">
                <a:solidFill>
                  <a:srgbClr val="FFFF00"/>
                </a:solidFill>
              </a:rPr>
              <a:t> волокон </a:t>
            </a:r>
            <a:r>
              <a:rPr lang="ru-RU" sz="2400" dirty="0" err="1">
                <a:solidFill>
                  <a:srgbClr val="FFFF00"/>
                </a:solidFill>
              </a:rPr>
              <a:t>деревини</a:t>
            </a:r>
            <a:r>
              <a:rPr lang="ru-RU" sz="2400" dirty="0">
                <a:solidFill>
                  <a:srgbClr val="FFFF00"/>
                </a:solidFill>
              </a:rPr>
              <a:t> в кожному </a:t>
            </a:r>
            <a:r>
              <a:rPr lang="ru-RU" sz="2400" dirty="0" err="1">
                <a:solidFill>
                  <a:srgbClr val="FFFF00"/>
                </a:solidFill>
              </a:rPr>
              <a:t>шарі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Що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надає</a:t>
            </a:r>
            <a:r>
              <a:rPr lang="ru-RU" sz="2400" dirty="0">
                <a:solidFill>
                  <a:srgbClr val="FFFF00"/>
                </a:solidFill>
              </a:rPr>
              <a:t> паркету </a:t>
            </a:r>
            <a:r>
              <a:rPr lang="ru-RU" sz="2400" dirty="0" err="1">
                <a:solidFill>
                  <a:srgbClr val="FFFF00"/>
                </a:solidFill>
              </a:rPr>
              <a:t>високу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міцність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злам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дозволяє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витримувати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великі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навантаження</a:t>
            </a:r>
            <a:r>
              <a:rPr lang="ru-RU" sz="2400" dirty="0">
                <a:solidFill>
                  <a:srgbClr val="FFFF00"/>
                </a:solidFill>
              </a:rPr>
              <a:t>;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вплив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вологості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температури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підстави</a:t>
            </a:r>
            <a:r>
              <a:rPr lang="ru-RU" sz="2400" dirty="0">
                <a:solidFill>
                  <a:srgbClr val="FFFF00"/>
                </a:solidFill>
              </a:rPr>
              <a:t> плашки </a:t>
            </a:r>
            <a:r>
              <a:rPr lang="ru-RU" sz="2400" dirty="0" err="1">
                <a:solidFill>
                  <a:srgbClr val="FFFF00"/>
                </a:solidFill>
              </a:rPr>
              <a:t>поглинається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нижніми</a:t>
            </a:r>
            <a:r>
              <a:rPr lang="ru-RU" sz="2400" dirty="0">
                <a:solidFill>
                  <a:srgbClr val="FFFF00"/>
                </a:solidFill>
              </a:rPr>
              <a:t> шарами;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технологія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виготовлення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дозволяє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знизити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вартість</a:t>
            </a:r>
            <a:r>
              <a:rPr lang="ru-RU" sz="2400" dirty="0">
                <a:solidFill>
                  <a:srgbClr val="FFFF00"/>
                </a:solidFill>
              </a:rPr>
              <a:t> паркету. </a:t>
            </a:r>
            <a:r>
              <a:rPr lang="ru-RU" sz="2400" dirty="0" err="1">
                <a:solidFill>
                  <a:srgbClr val="FFFF00"/>
                </a:solidFill>
              </a:rPr>
              <a:t>Тришарова</a:t>
            </a:r>
            <a:r>
              <a:rPr lang="ru-RU" sz="2400" dirty="0">
                <a:solidFill>
                  <a:srgbClr val="FFFF00"/>
                </a:solidFill>
              </a:rPr>
              <a:t> структура </a:t>
            </a:r>
            <a:r>
              <a:rPr lang="ru-RU" sz="2400" dirty="0" err="1">
                <a:solidFill>
                  <a:srgbClr val="FFFF00"/>
                </a:solidFill>
              </a:rPr>
              <a:t>передбачає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використання</a:t>
            </a:r>
            <a:r>
              <a:rPr lang="ru-RU" sz="2400" dirty="0">
                <a:solidFill>
                  <a:srgbClr val="FFFF00"/>
                </a:solidFill>
              </a:rPr>
              <a:t> у </a:t>
            </a:r>
            <a:r>
              <a:rPr lang="ru-RU" sz="2400" dirty="0" err="1">
                <a:solidFill>
                  <a:srgbClr val="FFFF00"/>
                </a:solidFill>
              </a:rPr>
              <a:t>виробництві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різних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видів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деревини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Наприклад</a:t>
            </a:r>
            <a:r>
              <a:rPr lang="ru-RU" sz="2400" dirty="0">
                <a:solidFill>
                  <a:srgbClr val="FFFF00"/>
                </a:solidFill>
              </a:rPr>
              <a:t>, часто для </a:t>
            </a:r>
            <a:r>
              <a:rPr lang="ru-RU" sz="2400" dirty="0" err="1">
                <a:solidFill>
                  <a:srgbClr val="FFFF00"/>
                </a:solidFill>
              </a:rPr>
              <a:t>верхнього</a:t>
            </a:r>
            <a:r>
              <a:rPr lang="ru-RU" sz="2400" dirty="0">
                <a:solidFill>
                  <a:srgbClr val="FFFF00"/>
                </a:solidFill>
              </a:rPr>
              <a:t> шару </a:t>
            </a:r>
            <a:r>
              <a:rPr lang="ru-RU" sz="2400" dirty="0" err="1">
                <a:solidFill>
                  <a:srgbClr val="FFFF00"/>
                </a:solidFill>
              </a:rPr>
              <a:t>застосовують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цінні</a:t>
            </a:r>
            <a:r>
              <a:rPr lang="ru-RU" sz="2400" dirty="0">
                <a:solidFill>
                  <a:srgbClr val="FFFF00"/>
                </a:solidFill>
              </a:rPr>
              <a:t> породи, а для </a:t>
            </a:r>
            <a:r>
              <a:rPr lang="ru-RU" sz="2400" dirty="0" err="1">
                <a:solidFill>
                  <a:srgbClr val="FFFF00"/>
                </a:solidFill>
              </a:rPr>
              <a:t>нижніх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шарів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хвойні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Термін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експлуатації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тришарової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дошки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залежно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від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якості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товщини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верхнього</a:t>
            </a:r>
            <a:r>
              <a:rPr lang="ru-RU" sz="2400" dirty="0">
                <a:solidFill>
                  <a:srgbClr val="FFFF00"/>
                </a:solidFill>
              </a:rPr>
              <a:t> шару </a:t>
            </a:r>
            <a:r>
              <a:rPr lang="ru-RU" sz="2400" dirty="0" err="1">
                <a:solidFill>
                  <a:srgbClr val="FFFF00"/>
                </a:solidFill>
              </a:rPr>
              <a:t>досягає</a:t>
            </a:r>
            <a:r>
              <a:rPr lang="ru-RU" sz="2400" dirty="0">
                <a:solidFill>
                  <a:srgbClr val="FFFF00"/>
                </a:solidFill>
              </a:rPr>
              <a:t> 50 </a:t>
            </a:r>
            <a:r>
              <a:rPr lang="ru-RU" sz="2400" dirty="0" err="1">
                <a:solidFill>
                  <a:srgbClr val="FFFF00"/>
                </a:solidFill>
              </a:rPr>
              <a:t>років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-58739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0124"/>
            <a:ext cx="10170392" cy="164687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> </a:t>
            </a:r>
            <a:r>
              <a:rPr lang="ru-RU" sz="5400" b="1" dirty="0" err="1" smtClean="0">
                <a:solidFill>
                  <a:srgbClr val="0070C0"/>
                </a:solidFill>
              </a:rPr>
              <a:t>Тришарова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</a:rPr>
              <a:t>паркетна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</a:rPr>
              <a:t>дошка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8468" y="116193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Особливості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паркетної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дошки</a:t>
            </a:r>
            <a:r>
              <a:rPr lang="ru-RU" sz="2400" b="1" dirty="0">
                <a:solidFill>
                  <a:srgbClr val="FFFF00"/>
                </a:solidFill>
              </a:rPr>
              <a:t>: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перпендикулярний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напрямок</a:t>
            </a:r>
            <a:r>
              <a:rPr lang="ru-RU" sz="2400" dirty="0">
                <a:solidFill>
                  <a:srgbClr val="FFFF00"/>
                </a:solidFill>
              </a:rPr>
              <a:t> волокон </a:t>
            </a:r>
            <a:r>
              <a:rPr lang="ru-RU" sz="2400" dirty="0" err="1">
                <a:solidFill>
                  <a:srgbClr val="FFFF00"/>
                </a:solidFill>
              </a:rPr>
              <a:t>деревини</a:t>
            </a:r>
            <a:r>
              <a:rPr lang="ru-RU" sz="2400" dirty="0">
                <a:solidFill>
                  <a:srgbClr val="FFFF00"/>
                </a:solidFill>
              </a:rPr>
              <a:t> в кожному </a:t>
            </a:r>
            <a:r>
              <a:rPr lang="ru-RU" sz="2400" dirty="0" err="1">
                <a:solidFill>
                  <a:srgbClr val="FFFF00"/>
                </a:solidFill>
              </a:rPr>
              <a:t>шарі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Що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надає</a:t>
            </a:r>
            <a:r>
              <a:rPr lang="ru-RU" sz="2400" dirty="0">
                <a:solidFill>
                  <a:srgbClr val="FFFF00"/>
                </a:solidFill>
              </a:rPr>
              <a:t> паркету </a:t>
            </a:r>
            <a:r>
              <a:rPr lang="ru-RU" sz="2400" dirty="0" err="1">
                <a:solidFill>
                  <a:srgbClr val="FFFF00"/>
                </a:solidFill>
              </a:rPr>
              <a:t>високу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міцність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злам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дозволяє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витримувати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великі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навантаження</a:t>
            </a:r>
            <a:r>
              <a:rPr lang="ru-RU" sz="2400" dirty="0">
                <a:solidFill>
                  <a:srgbClr val="FFFF00"/>
                </a:solidFill>
              </a:rPr>
              <a:t>;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вплив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вологості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температури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підстави</a:t>
            </a:r>
            <a:r>
              <a:rPr lang="ru-RU" sz="2400" dirty="0">
                <a:solidFill>
                  <a:srgbClr val="FFFF00"/>
                </a:solidFill>
              </a:rPr>
              <a:t> плашки </a:t>
            </a:r>
            <a:r>
              <a:rPr lang="ru-RU" sz="2400" dirty="0" err="1">
                <a:solidFill>
                  <a:srgbClr val="FFFF00"/>
                </a:solidFill>
              </a:rPr>
              <a:t>поглинається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нижніми</a:t>
            </a:r>
            <a:r>
              <a:rPr lang="ru-RU" sz="2400" dirty="0">
                <a:solidFill>
                  <a:srgbClr val="FFFF00"/>
                </a:solidFill>
              </a:rPr>
              <a:t> шарами;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технологія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виготовлення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дозволяє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знизити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вартість</a:t>
            </a:r>
            <a:r>
              <a:rPr lang="ru-RU" sz="2400" dirty="0">
                <a:solidFill>
                  <a:srgbClr val="FFFF00"/>
                </a:solidFill>
              </a:rPr>
              <a:t> паркету. </a:t>
            </a:r>
            <a:r>
              <a:rPr lang="ru-RU" sz="2400" dirty="0" err="1">
                <a:solidFill>
                  <a:srgbClr val="FFFF00"/>
                </a:solidFill>
              </a:rPr>
              <a:t>Тришарова</a:t>
            </a:r>
            <a:r>
              <a:rPr lang="ru-RU" sz="2400" dirty="0">
                <a:solidFill>
                  <a:srgbClr val="FFFF00"/>
                </a:solidFill>
              </a:rPr>
              <a:t> структура </a:t>
            </a:r>
            <a:r>
              <a:rPr lang="ru-RU" sz="2400" dirty="0" err="1">
                <a:solidFill>
                  <a:srgbClr val="FFFF00"/>
                </a:solidFill>
              </a:rPr>
              <a:t>передбачає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використання</a:t>
            </a:r>
            <a:r>
              <a:rPr lang="ru-RU" sz="2400" dirty="0">
                <a:solidFill>
                  <a:srgbClr val="FFFF00"/>
                </a:solidFill>
              </a:rPr>
              <a:t> у </a:t>
            </a:r>
            <a:r>
              <a:rPr lang="ru-RU" sz="2400" dirty="0" err="1">
                <a:solidFill>
                  <a:srgbClr val="FFFF00"/>
                </a:solidFill>
              </a:rPr>
              <a:t>виробництві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різних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видів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деревини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Наприклад</a:t>
            </a:r>
            <a:r>
              <a:rPr lang="ru-RU" sz="2400" dirty="0">
                <a:solidFill>
                  <a:srgbClr val="FFFF00"/>
                </a:solidFill>
              </a:rPr>
              <a:t>, часто для </a:t>
            </a:r>
            <a:r>
              <a:rPr lang="ru-RU" sz="2400" dirty="0" err="1">
                <a:solidFill>
                  <a:srgbClr val="FFFF00"/>
                </a:solidFill>
              </a:rPr>
              <a:t>верхнього</a:t>
            </a:r>
            <a:r>
              <a:rPr lang="ru-RU" sz="2400" dirty="0">
                <a:solidFill>
                  <a:srgbClr val="FFFF00"/>
                </a:solidFill>
              </a:rPr>
              <a:t> шару </a:t>
            </a:r>
            <a:r>
              <a:rPr lang="ru-RU" sz="2400" dirty="0" err="1">
                <a:solidFill>
                  <a:srgbClr val="FFFF00"/>
                </a:solidFill>
              </a:rPr>
              <a:t>застосовують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цінні</a:t>
            </a:r>
            <a:r>
              <a:rPr lang="ru-RU" sz="2400" dirty="0">
                <a:solidFill>
                  <a:srgbClr val="FFFF00"/>
                </a:solidFill>
              </a:rPr>
              <a:t> породи, а для </a:t>
            </a:r>
            <a:r>
              <a:rPr lang="ru-RU" sz="2400" dirty="0" err="1">
                <a:solidFill>
                  <a:srgbClr val="FFFF00"/>
                </a:solidFill>
              </a:rPr>
              <a:t>нижніх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шарів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хвойні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2052" name="Picture 4" descr="ÐÐ°ÑÑÐ¸Ð½ÐºÐ¸ Ð¿Ð¾ Ð·Ð°Ð¿ÑÐ¾ÑÑ ÑÑÐ¸ÑÐ°ÑÐ¾Ð²Ð° Ð¿Ð°ÑÐºÐµÑÐ½Ð° Ð´Ð¾Ñ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" y="814192"/>
            <a:ext cx="5610414" cy="57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0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scoped_dir1100_13811\160394_4d483-коп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40"/>
            <a:ext cx="121822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Ламінат</a:t>
            </a:r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2120" y="1130918"/>
            <a:ext cx="6659880" cy="548585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Ламінат</a:t>
            </a:r>
            <a:r>
              <a:rPr lang="ru-RU" sz="3600" dirty="0">
                <a:solidFill>
                  <a:schemeClr val="bg1"/>
                </a:solidFill>
              </a:rPr>
              <a:t> — </a:t>
            </a:r>
            <a:r>
              <a:rPr lang="ru-RU" sz="3600" dirty="0" err="1">
                <a:solidFill>
                  <a:schemeClr val="bg1"/>
                </a:solidFill>
              </a:rPr>
              <a:t>це</a:t>
            </a:r>
            <a:r>
              <a:rPr lang="ru-RU" sz="3600" dirty="0"/>
              <a:t> </a:t>
            </a:r>
            <a:r>
              <a:rPr lang="ru-RU" sz="3600" dirty="0" err="1">
                <a:hlinkClick r:id="rId3" tooltip="Підлога"/>
              </a:rPr>
              <a:t>підлогове</a:t>
            </a:r>
            <a:r>
              <a:rPr lang="ru-RU" sz="3600" dirty="0">
                <a:hlinkClick r:id="rId3" tooltip="Підлога"/>
              </a:rPr>
              <a:t> </a:t>
            </a:r>
            <a:r>
              <a:rPr lang="ru-RU" sz="3600" dirty="0" err="1">
                <a:hlinkClick r:id="rId3" tooltip="Підлога"/>
              </a:rPr>
              <a:t>покриття</a:t>
            </a:r>
            <a:r>
              <a:rPr lang="ru-RU" sz="3600" dirty="0"/>
              <a:t>,</a:t>
            </a:r>
            <a:r>
              <a:rPr lang="ru-RU" sz="3600" dirty="0">
                <a:solidFill>
                  <a:srgbClr val="FFFF00"/>
                </a:solidFill>
              </a:rPr>
              <a:t> яке </a:t>
            </a:r>
            <a:r>
              <a:rPr lang="ru-RU" sz="3600" dirty="0" err="1">
                <a:solidFill>
                  <a:srgbClr val="FFFF00"/>
                </a:solidFill>
              </a:rPr>
              <a:t>являє</a:t>
            </a:r>
            <a:r>
              <a:rPr lang="ru-RU" sz="3600" dirty="0">
                <a:solidFill>
                  <a:srgbClr val="FFFF00"/>
                </a:solidFill>
              </a:rPr>
              <a:t> собою </a:t>
            </a:r>
            <a:r>
              <a:rPr lang="ru-RU" sz="3600" dirty="0" err="1">
                <a:solidFill>
                  <a:srgbClr val="FFFF00"/>
                </a:solidFill>
              </a:rPr>
              <a:t>пресовану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під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високим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тиском</a:t>
            </a:r>
            <a:r>
              <a:rPr lang="ru-RU" sz="3600" dirty="0">
                <a:solidFill>
                  <a:srgbClr val="FFFF00"/>
                </a:solidFill>
              </a:rPr>
              <a:t> і температурою </a:t>
            </a:r>
            <a:r>
              <a:rPr lang="ru-RU" sz="3600" dirty="0" err="1">
                <a:solidFill>
                  <a:srgbClr val="FFFF00"/>
                </a:solidFill>
              </a:rPr>
              <a:t>деревно-волокнисту</a:t>
            </a:r>
            <a:r>
              <a:rPr lang="ru-RU" sz="3600" dirty="0">
                <a:solidFill>
                  <a:srgbClr val="FFFF00"/>
                </a:solidFill>
              </a:rPr>
              <a:t> плиту </a:t>
            </a:r>
            <a:r>
              <a:rPr lang="ru-RU" sz="3600" dirty="0" smtClean="0">
                <a:solidFill>
                  <a:srgbClr val="FFFF00"/>
                </a:solidFill>
              </a:rPr>
              <a:t>, </a:t>
            </a:r>
            <a:r>
              <a:rPr lang="ru-RU" sz="3600" dirty="0" err="1" smtClean="0">
                <a:solidFill>
                  <a:srgbClr val="FFFF00"/>
                </a:solidFill>
              </a:rPr>
              <a:t>або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штучний</a:t>
            </a:r>
            <a:r>
              <a:rPr lang="ru-RU" sz="3600" dirty="0" smtClean="0">
                <a:solidFill>
                  <a:srgbClr val="FFFF00"/>
                </a:solidFill>
              </a:rPr>
              <a:t> матер</a:t>
            </a:r>
            <a:r>
              <a:rPr lang="uk-UA" sz="3600" dirty="0" err="1" smtClean="0">
                <a:solidFill>
                  <a:srgbClr val="FFFF00"/>
                </a:solidFill>
              </a:rPr>
              <a:t>іал</a:t>
            </a:r>
            <a:r>
              <a:rPr lang="uk-UA" sz="3600" dirty="0" smtClean="0">
                <a:solidFill>
                  <a:srgbClr val="FFFF00"/>
                </a:solidFill>
              </a:rPr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з </a:t>
            </a:r>
            <a:r>
              <a:rPr lang="ru-RU" sz="3600" dirty="0" err="1">
                <a:solidFill>
                  <a:srgbClr val="FFFF00"/>
                </a:solidFill>
              </a:rPr>
              <a:t>декоративним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верхнім</a:t>
            </a:r>
            <a:r>
              <a:rPr lang="ru-RU" sz="3600" dirty="0">
                <a:solidFill>
                  <a:srgbClr val="FFFF00"/>
                </a:solidFill>
              </a:rPr>
              <a:t> шаром, </a:t>
            </a:r>
            <a:r>
              <a:rPr lang="ru-RU" sz="3600" dirty="0" err="1">
                <a:solidFill>
                  <a:srgbClr val="FFFF00"/>
                </a:solidFill>
              </a:rPr>
              <a:t>що</a:t>
            </a:r>
            <a:r>
              <a:rPr lang="ru-RU" sz="3600" dirty="0">
                <a:solidFill>
                  <a:srgbClr val="FFFF00"/>
                </a:solidFill>
              </a:rPr>
              <a:t>, як правило, </a:t>
            </a:r>
            <a:r>
              <a:rPr lang="ru-RU" sz="3600" dirty="0" err="1">
                <a:solidFill>
                  <a:srgbClr val="FFFF00"/>
                </a:solidFill>
              </a:rPr>
              <a:t>імітує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натуральне</a:t>
            </a:r>
            <a:r>
              <a:rPr lang="ru-RU" sz="3600" dirty="0">
                <a:solidFill>
                  <a:srgbClr val="FFFF00"/>
                </a:solidFill>
              </a:rPr>
              <a:t> дерево.</a:t>
            </a:r>
            <a:endParaRPr lang="ru-RU" sz="36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4" descr="ÐÐ°ÑÑÐ¸Ð½ÐºÐ¸ Ð¿Ð¾ Ð·Ð°Ð¿ÑÐ¾ÑÑ Ð»Ð°Ð¼ÑÐ½Ð°Ñ Ð±ÑÐ´Ð¾Ð²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4" y="1164487"/>
            <a:ext cx="5451886" cy="560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659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Паркет</vt:lpstr>
      <vt:lpstr>Застосування і призначення</vt:lpstr>
      <vt:lpstr>Види паркета</vt:lpstr>
      <vt:lpstr>Штучный паркет </vt:lpstr>
      <vt:lpstr>Щитовий паркет </vt:lpstr>
      <vt:lpstr>Художній паркет</vt:lpstr>
      <vt:lpstr>Паркетна дошка </vt:lpstr>
      <vt:lpstr> Тришарова паркетна дошка </vt:lpstr>
      <vt:lpstr>Ламінат </vt:lpstr>
      <vt:lpstr>Недоліки      та    переваги паркета</vt:lpstr>
      <vt:lpstr>Правила зберігання  паркету </vt:lpstr>
      <vt:lpstr>Транспортування паркету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Паркет</dc:title>
  <dc:creator>ВД</dc:creator>
  <cp:lastModifiedBy>user15</cp:lastModifiedBy>
  <cp:revision>81</cp:revision>
  <dcterms:created xsi:type="dcterms:W3CDTF">2015-03-31T16:55:41Z</dcterms:created>
  <dcterms:modified xsi:type="dcterms:W3CDTF">2018-12-14T10:52:22Z</dcterms:modified>
</cp:coreProperties>
</file>