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3" r:id="rId3"/>
    <p:sldId id="274" r:id="rId4"/>
    <p:sldId id="256" r:id="rId5"/>
    <p:sldId id="264" r:id="rId6"/>
    <p:sldId id="267" r:id="rId7"/>
    <p:sldId id="285" r:id="rId8"/>
    <p:sldId id="268" r:id="rId9"/>
    <p:sldId id="265" r:id="rId10"/>
    <p:sldId id="270" r:id="rId11"/>
    <p:sldId id="281" r:id="rId12"/>
    <p:sldId id="282" r:id="rId13"/>
    <p:sldId id="286" r:id="rId14"/>
    <p:sldId id="283" r:id="rId15"/>
    <p:sldId id="287" r:id="rId16"/>
    <p:sldId id="271" r:id="rId17"/>
    <p:sldId id="279" r:id="rId18"/>
    <p:sldId id="278" r:id="rId19"/>
    <p:sldId id="273" r:id="rId20"/>
    <p:sldId id="280"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548" t="2079" r="20401" b="30353"/>
          <a:stretch>
            <a:fillRect/>
          </a:stretch>
        </p:blipFill>
        <p:spPr bwMode="auto">
          <a:xfrm>
            <a:off x="428596" y="1214421"/>
            <a:ext cx="8358246" cy="5487737"/>
          </a:xfrm>
          <a:prstGeom prst="rect">
            <a:avLst/>
          </a:prstGeom>
          <a:noFill/>
          <a:ln w="9525">
            <a:noFill/>
            <a:miter lim="800000"/>
            <a:headEnd/>
            <a:tailEnd/>
          </a:ln>
        </p:spPr>
      </p:pic>
      <p:sp>
        <p:nvSpPr>
          <p:cNvPr id="3" name="TextBox 2"/>
          <p:cNvSpPr txBox="1"/>
          <p:nvPr/>
        </p:nvSpPr>
        <p:spPr>
          <a:xfrm>
            <a:off x="214282" y="214290"/>
            <a:ext cx="8715436" cy="954107"/>
          </a:xfrm>
          <a:prstGeom prst="rect">
            <a:avLst/>
          </a:prstGeom>
          <a:noFill/>
        </p:spPr>
        <p:txBody>
          <a:bodyPr wrap="square" rtlCol="0">
            <a:spAutoFit/>
          </a:bodyPr>
          <a:lstStyle/>
          <a:p>
            <a:pPr algn="ctr"/>
            <a:r>
              <a:rPr lang="ru-RU" sz="2800" dirty="0" err="1" smtClean="0">
                <a:solidFill>
                  <a:schemeClr val="tx2">
                    <a:lumMod val="75000"/>
                  </a:schemeClr>
                </a:solidFill>
              </a:rPr>
              <a:t>Національно</a:t>
            </a:r>
            <a:r>
              <a:rPr lang="ru-RU" sz="2800" dirty="0" smtClean="0">
                <a:solidFill>
                  <a:schemeClr val="tx2">
                    <a:lumMod val="75000"/>
                  </a:schemeClr>
                </a:solidFill>
              </a:rPr>
              <a:t> – </a:t>
            </a:r>
            <a:r>
              <a:rPr lang="ru-RU" sz="2800" dirty="0" err="1" smtClean="0">
                <a:solidFill>
                  <a:schemeClr val="tx2">
                    <a:lumMod val="75000"/>
                  </a:schemeClr>
                </a:solidFill>
              </a:rPr>
              <a:t>визвольна</a:t>
            </a:r>
            <a:r>
              <a:rPr lang="ru-RU" sz="2800" dirty="0" smtClean="0">
                <a:solidFill>
                  <a:schemeClr val="tx2">
                    <a:lumMod val="75000"/>
                  </a:schemeClr>
                </a:solidFill>
              </a:rPr>
              <a:t> </a:t>
            </a:r>
            <a:r>
              <a:rPr lang="ru-RU" sz="2800" dirty="0" err="1" smtClean="0">
                <a:solidFill>
                  <a:schemeClr val="tx2">
                    <a:lumMod val="75000"/>
                  </a:schemeClr>
                </a:solidFill>
              </a:rPr>
              <a:t>війна</a:t>
            </a:r>
            <a:r>
              <a:rPr lang="ru-RU" sz="2800" dirty="0" smtClean="0">
                <a:solidFill>
                  <a:schemeClr val="tx2">
                    <a:lumMod val="75000"/>
                  </a:schemeClr>
                </a:solidFill>
              </a:rPr>
              <a:t> </a:t>
            </a:r>
            <a:r>
              <a:rPr lang="ru-RU" sz="2800" dirty="0" err="1" smtClean="0">
                <a:solidFill>
                  <a:schemeClr val="tx2">
                    <a:lumMod val="75000"/>
                  </a:schemeClr>
                </a:solidFill>
              </a:rPr>
              <a:t>українського</a:t>
            </a:r>
            <a:r>
              <a:rPr lang="ru-RU" sz="2800" dirty="0" smtClean="0">
                <a:solidFill>
                  <a:schemeClr val="tx2">
                    <a:lumMod val="75000"/>
                  </a:schemeClr>
                </a:solidFill>
              </a:rPr>
              <a:t> народу</a:t>
            </a:r>
          </a:p>
          <a:p>
            <a:pPr algn="ctr"/>
            <a:r>
              <a:rPr lang="ru-RU" sz="2800" dirty="0" err="1" smtClean="0">
                <a:solidFill>
                  <a:schemeClr val="tx2">
                    <a:lumMod val="75000"/>
                  </a:schemeClr>
                </a:solidFill>
              </a:rPr>
              <a:t>під</a:t>
            </a:r>
            <a:r>
              <a:rPr lang="ru-RU" sz="2800" dirty="0" smtClean="0">
                <a:solidFill>
                  <a:schemeClr val="tx2">
                    <a:lumMod val="75000"/>
                  </a:schemeClr>
                </a:solidFill>
              </a:rPr>
              <a:t> проводом Богдана </a:t>
            </a:r>
            <a:r>
              <a:rPr lang="ru-RU" sz="2800" dirty="0" err="1" smtClean="0">
                <a:solidFill>
                  <a:schemeClr val="tx2">
                    <a:lumMod val="75000"/>
                  </a:schemeClr>
                </a:solidFill>
              </a:rPr>
              <a:t>Хмельницького</a:t>
            </a:r>
            <a:r>
              <a:rPr lang="ru-RU" sz="2800" dirty="0" smtClean="0">
                <a:solidFill>
                  <a:schemeClr val="tx2">
                    <a:lumMod val="75000"/>
                  </a:schemeClr>
                </a:solidFill>
              </a:rPr>
              <a:t> (1648 – 1649) </a:t>
            </a:r>
            <a:endParaRPr lang="ru-RU" sz="2800" dirty="0">
              <a:solidFill>
                <a:schemeClr val="tx2">
                  <a:lumMod val="75000"/>
                </a:schemeClr>
              </a:solidFill>
            </a:endParaRPr>
          </a:p>
        </p:txBody>
      </p:sp>
      <p:sp>
        <p:nvSpPr>
          <p:cNvPr id="4" name="Прямоугольник 3"/>
          <p:cNvSpPr/>
          <p:nvPr/>
        </p:nvSpPr>
        <p:spPr>
          <a:xfrm>
            <a:off x="571472" y="1214422"/>
            <a:ext cx="1143008" cy="121444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28596" y="6072206"/>
            <a:ext cx="2786082" cy="64294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548" t="2079" r="20401" b="30353"/>
          <a:stretch>
            <a:fillRect/>
          </a:stretch>
        </p:blipFill>
        <p:spPr bwMode="auto">
          <a:xfrm>
            <a:off x="428596" y="1214421"/>
            <a:ext cx="8358246" cy="5487737"/>
          </a:xfrm>
          <a:prstGeom prst="rect">
            <a:avLst/>
          </a:prstGeom>
          <a:noFill/>
          <a:ln w="9525">
            <a:noFill/>
            <a:miter lim="800000"/>
            <a:headEnd/>
            <a:tailEnd/>
          </a:ln>
        </p:spPr>
      </p:pic>
      <p:sp>
        <p:nvSpPr>
          <p:cNvPr id="3" name="TextBox 2"/>
          <p:cNvSpPr txBox="1"/>
          <p:nvPr/>
        </p:nvSpPr>
        <p:spPr>
          <a:xfrm>
            <a:off x="214282" y="214290"/>
            <a:ext cx="8715436" cy="954107"/>
          </a:xfrm>
          <a:prstGeom prst="rect">
            <a:avLst/>
          </a:prstGeom>
          <a:noFill/>
        </p:spPr>
        <p:txBody>
          <a:bodyPr wrap="square" rtlCol="0">
            <a:spAutoFit/>
          </a:bodyPr>
          <a:lstStyle/>
          <a:p>
            <a:pPr algn="ctr"/>
            <a:r>
              <a:rPr lang="ru-RU" sz="2800" dirty="0" err="1" smtClean="0">
                <a:solidFill>
                  <a:schemeClr val="tx2">
                    <a:lumMod val="75000"/>
                  </a:schemeClr>
                </a:solidFill>
              </a:rPr>
              <a:t>Національно</a:t>
            </a:r>
            <a:r>
              <a:rPr lang="ru-RU" sz="2800" dirty="0" smtClean="0">
                <a:solidFill>
                  <a:schemeClr val="tx2">
                    <a:lumMod val="75000"/>
                  </a:schemeClr>
                </a:solidFill>
              </a:rPr>
              <a:t> – </a:t>
            </a:r>
            <a:r>
              <a:rPr lang="ru-RU" sz="2800" dirty="0" err="1" smtClean="0">
                <a:solidFill>
                  <a:schemeClr val="tx2">
                    <a:lumMod val="75000"/>
                  </a:schemeClr>
                </a:solidFill>
              </a:rPr>
              <a:t>визвольна</a:t>
            </a:r>
            <a:r>
              <a:rPr lang="ru-RU" sz="2800" dirty="0" smtClean="0">
                <a:solidFill>
                  <a:schemeClr val="tx2">
                    <a:lumMod val="75000"/>
                  </a:schemeClr>
                </a:solidFill>
              </a:rPr>
              <a:t> </a:t>
            </a:r>
            <a:r>
              <a:rPr lang="ru-RU" sz="2800" dirty="0" err="1" smtClean="0">
                <a:solidFill>
                  <a:schemeClr val="tx2">
                    <a:lumMod val="75000"/>
                  </a:schemeClr>
                </a:solidFill>
              </a:rPr>
              <a:t>війна</a:t>
            </a:r>
            <a:r>
              <a:rPr lang="ru-RU" sz="2800" dirty="0" smtClean="0">
                <a:solidFill>
                  <a:schemeClr val="tx2">
                    <a:lumMod val="75000"/>
                  </a:schemeClr>
                </a:solidFill>
              </a:rPr>
              <a:t> </a:t>
            </a:r>
            <a:r>
              <a:rPr lang="ru-RU" sz="2800" dirty="0" err="1" smtClean="0">
                <a:solidFill>
                  <a:schemeClr val="tx2">
                    <a:lumMod val="75000"/>
                  </a:schemeClr>
                </a:solidFill>
              </a:rPr>
              <a:t>українського</a:t>
            </a:r>
            <a:r>
              <a:rPr lang="ru-RU" sz="2800" dirty="0" smtClean="0">
                <a:solidFill>
                  <a:schemeClr val="tx2">
                    <a:lumMod val="75000"/>
                  </a:schemeClr>
                </a:solidFill>
              </a:rPr>
              <a:t> народу</a:t>
            </a:r>
          </a:p>
          <a:p>
            <a:pPr algn="ctr"/>
            <a:r>
              <a:rPr lang="ru-RU" sz="2800" dirty="0" err="1" smtClean="0">
                <a:solidFill>
                  <a:schemeClr val="tx2">
                    <a:lumMod val="75000"/>
                  </a:schemeClr>
                </a:solidFill>
              </a:rPr>
              <a:t>під</a:t>
            </a:r>
            <a:r>
              <a:rPr lang="ru-RU" sz="2800" dirty="0" smtClean="0">
                <a:solidFill>
                  <a:schemeClr val="tx2">
                    <a:lumMod val="75000"/>
                  </a:schemeClr>
                </a:solidFill>
              </a:rPr>
              <a:t> проводом Богдана </a:t>
            </a:r>
            <a:r>
              <a:rPr lang="ru-RU" sz="2800" dirty="0" err="1" smtClean="0">
                <a:solidFill>
                  <a:schemeClr val="tx2">
                    <a:lumMod val="75000"/>
                  </a:schemeClr>
                </a:solidFill>
              </a:rPr>
              <a:t>Хмельницького</a:t>
            </a:r>
            <a:r>
              <a:rPr lang="ru-RU" sz="2800" dirty="0" smtClean="0">
                <a:solidFill>
                  <a:schemeClr val="tx2">
                    <a:lumMod val="75000"/>
                  </a:schemeClr>
                </a:solidFill>
              </a:rPr>
              <a:t> (1648 – 1649) </a:t>
            </a:r>
            <a:endParaRPr lang="ru-RU" sz="2800" dirty="0">
              <a:solidFill>
                <a:schemeClr val="tx2">
                  <a:lumMod val="75000"/>
                </a:schemeClr>
              </a:solidFill>
            </a:endParaRPr>
          </a:p>
        </p:txBody>
      </p:sp>
      <p:sp>
        <p:nvSpPr>
          <p:cNvPr id="4" name="Прямоугольник 3"/>
          <p:cNvSpPr/>
          <p:nvPr/>
        </p:nvSpPr>
        <p:spPr>
          <a:xfrm>
            <a:off x="571472" y="1214422"/>
            <a:ext cx="1143008" cy="121444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28596" y="6072206"/>
            <a:ext cx="2786082" cy="64294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832640"/>
          </a:xfrm>
          <a:prstGeom prst="rect">
            <a:avLst/>
          </a:prstGeom>
          <a:noFill/>
        </p:spPr>
        <p:txBody>
          <a:bodyPr wrap="square" rtlCol="0">
            <a:spAutoFit/>
          </a:bodyPr>
          <a:lstStyle/>
          <a:p>
            <a:pPr algn="ctr"/>
            <a:r>
              <a:rPr lang="uk-UA" sz="2400" b="1" dirty="0" smtClean="0">
                <a:solidFill>
                  <a:srgbClr val="002060"/>
                </a:solidFill>
              </a:rPr>
              <a:t>М.Аркас про облогу Львова</a:t>
            </a:r>
          </a:p>
          <a:p>
            <a:pPr algn="ctr"/>
            <a:endParaRPr lang="uk-UA" sz="2400" b="1" dirty="0" smtClean="0">
              <a:solidFill>
                <a:srgbClr val="002060"/>
              </a:solidFill>
            </a:endParaRPr>
          </a:p>
          <a:p>
            <a:pPr>
              <a:lnSpc>
                <a:spcPct val="150000"/>
              </a:lnSpc>
            </a:pPr>
            <a:r>
              <a:rPr lang="uk-UA" sz="2000" dirty="0" err="1" smtClean="0">
                <a:solidFill>
                  <a:srgbClr val="002060"/>
                </a:solidFill>
              </a:rPr>
              <a:t>“Хмельницький</a:t>
            </a:r>
            <a:r>
              <a:rPr lang="uk-UA" sz="2000" dirty="0" smtClean="0">
                <a:solidFill>
                  <a:srgbClr val="002060"/>
                </a:solidFill>
              </a:rPr>
              <a:t> обложив навкруги Львів і почав стріляти з гармат. З такими потугами, які були у Хмельницького, йому легко було опанувати містом, та йому зовсім не треба було – бо він із Волині прийшов сюди, аби не стояти на одному місці. Саме тоді на сеймі обирали нового короля, Хмельницький нетерпляче чекав того вибору. Два тижні простояв Хмельницький під Львовом. Поляки спалили передмістя і засіли в місті. Козаки приступали то з того, то з того боку. Бомбою з гармати запалено </a:t>
            </a:r>
            <a:r>
              <a:rPr lang="uk-UA" sz="2000" dirty="0" err="1" smtClean="0">
                <a:solidFill>
                  <a:srgbClr val="002060"/>
                </a:solidFill>
              </a:rPr>
              <a:t>жидівську</a:t>
            </a:r>
            <a:r>
              <a:rPr lang="uk-UA" sz="2000" dirty="0" smtClean="0">
                <a:solidFill>
                  <a:srgbClr val="002060"/>
                </a:solidFill>
              </a:rPr>
              <a:t> синагогу, пожежа розкинулась геть по місту. Тоді вже виставили поляки білу корогву і згодилися піддатися: послали послів до Хмельницького, просили помилувати Львів. Хмельницький сказав, що для українців львівських помилує, але нехай заплатять 200 000 червінців викупу. Просили зменшити </a:t>
            </a:r>
            <a:r>
              <a:rPr lang="uk-UA" sz="2000" dirty="0" err="1" smtClean="0">
                <a:solidFill>
                  <a:srgbClr val="002060"/>
                </a:solidFill>
              </a:rPr>
              <a:t>окуп</a:t>
            </a:r>
            <a:r>
              <a:rPr lang="uk-UA" sz="2000" dirty="0" smtClean="0">
                <a:solidFill>
                  <a:srgbClr val="002060"/>
                </a:solidFill>
              </a:rPr>
              <a:t> – не зменшив, бо обіцяв ті гроші Тугай-беєві. Заплатили така – то </a:t>
            </a:r>
            <a:r>
              <a:rPr lang="uk-UA" sz="2000" dirty="0" err="1" smtClean="0">
                <a:solidFill>
                  <a:srgbClr val="002060"/>
                </a:solidFill>
              </a:rPr>
              <a:t>грошми</a:t>
            </a:r>
            <a:r>
              <a:rPr lang="uk-UA" sz="2000" dirty="0" smtClean="0">
                <a:solidFill>
                  <a:srgbClr val="002060"/>
                </a:solidFill>
              </a:rPr>
              <a:t>, то речами коштовними, ще й обід козакам </a:t>
            </a:r>
            <a:r>
              <a:rPr lang="uk-UA" sz="2000" dirty="0" err="1" smtClean="0">
                <a:solidFill>
                  <a:srgbClr val="002060"/>
                </a:solidFill>
              </a:rPr>
              <a:t>справили”</a:t>
            </a:r>
            <a:r>
              <a:rPr lang="uk-UA" sz="2000" dirty="0" smtClean="0">
                <a:solidFill>
                  <a:srgbClr val="002060"/>
                </a:solidFill>
              </a:rPr>
              <a:t>.                                       </a:t>
            </a:r>
            <a:r>
              <a:rPr lang="uk-UA" i="1" dirty="0" smtClean="0">
                <a:solidFill>
                  <a:srgbClr val="002060"/>
                </a:solidFill>
              </a:rPr>
              <a:t>(Козацькі ватажки та гетьмани України)</a:t>
            </a:r>
            <a:endParaRPr lang="ru-RU" sz="1600" i="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0"/>
            <a:ext cx="7858180" cy="923330"/>
          </a:xfrm>
          <a:prstGeom prst="rect">
            <a:avLst/>
          </a:prstGeom>
          <a:noFill/>
        </p:spPr>
        <p:txBody>
          <a:bodyPr wrap="square" rtlCol="0">
            <a:spAutoFit/>
          </a:bodyPr>
          <a:lstStyle/>
          <a:p>
            <a:pPr algn="ctr"/>
            <a:r>
              <a:rPr lang="ru-RU" dirty="0" err="1" smtClean="0"/>
              <a:t>Висо́кий</a:t>
            </a:r>
            <a:r>
              <a:rPr lang="ru-RU" dirty="0" smtClean="0"/>
              <a:t> </a:t>
            </a:r>
            <a:r>
              <a:rPr lang="ru-RU" dirty="0" err="1" smtClean="0"/>
              <a:t>за́мок</a:t>
            </a:r>
            <a:r>
              <a:rPr lang="ru-RU" dirty="0" smtClean="0"/>
              <a:t> — один </a:t>
            </a:r>
            <a:r>
              <a:rPr lang="ru-RU" dirty="0" err="1" smtClean="0"/>
              <a:t>з</a:t>
            </a:r>
            <a:r>
              <a:rPr lang="ru-RU" dirty="0" smtClean="0"/>
              <a:t> </a:t>
            </a:r>
            <a:r>
              <a:rPr lang="ru-RU" dirty="0" err="1" smtClean="0"/>
              <a:t>пагорбів</a:t>
            </a:r>
            <a:r>
              <a:rPr lang="ru-RU" dirty="0" smtClean="0"/>
              <a:t> у м. </a:t>
            </a:r>
            <a:r>
              <a:rPr lang="ru-RU" dirty="0" err="1" smtClean="0"/>
              <a:t>Львів</a:t>
            </a:r>
            <a:r>
              <a:rPr lang="ru-RU" dirty="0" smtClean="0"/>
              <a:t>, самая </a:t>
            </a:r>
            <a:r>
              <a:rPr lang="ru-RU" dirty="0" err="1" smtClean="0"/>
              <a:t>високая</a:t>
            </a:r>
            <a:r>
              <a:rPr lang="ru-RU" dirty="0" smtClean="0"/>
              <a:t> точка — 413 м над </a:t>
            </a:r>
            <a:r>
              <a:rPr lang="ru-RU" dirty="0" err="1" smtClean="0"/>
              <a:t>рівнем</a:t>
            </a:r>
            <a:r>
              <a:rPr lang="ru-RU" dirty="0" smtClean="0"/>
              <a:t> моря. </a:t>
            </a:r>
            <a:r>
              <a:rPr lang="ru-RU" dirty="0" err="1" smtClean="0"/>
              <a:t>Знаходиться</a:t>
            </a:r>
            <a:r>
              <a:rPr lang="ru-RU" dirty="0" smtClean="0"/>
              <a:t> в </a:t>
            </a:r>
            <a:r>
              <a:rPr lang="ru-RU" dirty="0" err="1" smtClean="0"/>
              <a:t>безпосередній</a:t>
            </a:r>
            <a:r>
              <a:rPr lang="ru-RU" dirty="0" smtClean="0"/>
              <a:t> </a:t>
            </a:r>
            <a:r>
              <a:rPr lang="ru-RU" dirty="0" err="1" smtClean="0"/>
              <a:t>близькості</a:t>
            </a:r>
            <a:r>
              <a:rPr lang="ru-RU" dirty="0" smtClean="0"/>
              <a:t> </a:t>
            </a:r>
            <a:r>
              <a:rPr lang="ru-RU" dirty="0" err="1" smtClean="0"/>
              <a:t>від</a:t>
            </a:r>
            <a:r>
              <a:rPr lang="ru-RU" dirty="0" smtClean="0"/>
              <a:t> </a:t>
            </a:r>
            <a:r>
              <a:rPr lang="ru-RU" dirty="0" err="1" smtClean="0"/>
              <a:t>центральної</a:t>
            </a:r>
            <a:r>
              <a:rPr lang="ru-RU" dirty="0" smtClean="0"/>
              <a:t> </a:t>
            </a:r>
            <a:r>
              <a:rPr lang="ru-RU" dirty="0" err="1" smtClean="0"/>
              <a:t>частини</a:t>
            </a:r>
            <a:r>
              <a:rPr lang="ru-RU" dirty="0" smtClean="0"/>
              <a:t> </a:t>
            </a:r>
            <a:r>
              <a:rPr lang="ru-RU" dirty="0" err="1" smtClean="0"/>
              <a:t>міста</a:t>
            </a:r>
            <a:r>
              <a:rPr lang="ru-RU" dirty="0" smtClean="0"/>
              <a:t>, </a:t>
            </a:r>
            <a:r>
              <a:rPr lang="ru-RU" dirty="0" err="1" smtClean="0"/>
              <a:t>оточеної</a:t>
            </a:r>
            <a:r>
              <a:rPr lang="ru-RU" dirty="0" smtClean="0"/>
              <a:t>  </a:t>
            </a:r>
            <a:r>
              <a:rPr lang="ru-RU" dirty="0" err="1" smtClean="0"/>
              <a:t>фортификаційними</a:t>
            </a:r>
            <a:r>
              <a:rPr lang="ru-RU" dirty="0" smtClean="0"/>
              <a:t> </a:t>
            </a:r>
            <a:r>
              <a:rPr lang="ru-RU" dirty="0" err="1" smtClean="0"/>
              <a:t>спорудами</a:t>
            </a:r>
            <a:r>
              <a:rPr lang="ru-RU" dirty="0" smtClean="0"/>
              <a:t>.</a:t>
            </a:r>
            <a:endParaRPr lang="ru-RU" dirty="0"/>
          </a:p>
        </p:txBody>
      </p:sp>
      <p:pic>
        <p:nvPicPr>
          <p:cNvPr id="1026" name="Picture 2" descr="Фрагмент гравюры панорамы Львова XVII век."/>
          <p:cNvPicPr>
            <a:picLocks noChangeAspect="1" noChangeArrowheads="1"/>
          </p:cNvPicPr>
          <p:nvPr/>
        </p:nvPicPr>
        <p:blipFill>
          <a:blip r:embed="rId2" cstate="print"/>
          <a:srcRect/>
          <a:stretch>
            <a:fillRect/>
          </a:stretch>
        </p:blipFill>
        <p:spPr bwMode="auto">
          <a:xfrm>
            <a:off x="1500166" y="1000108"/>
            <a:ext cx="5715040" cy="5245592"/>
          </a:xfrm>
          <a:prstGeom prst="rect">
            <a:avLst/>
          </a:prstGeom>
          <a:noFill/>
        </p:spPr>
      </p:pic>
      <p:sp>
        <p:nvSpPr>
          <p:cNvPr id="4" name="TextBox 3"/>
          <p:cNvSpPr txBox="1"/>
          <p:nvPr/>
        </p:nvSpPr>
        <p:spPr>
          <a:xfrm>
            <a:off x="500034" y="6286520"/>
            <a:ext cx="8286808" cy="369332"/>
          </a:xfrm>
          <a:prstGeom prst="rect">
            <a:avLst/>
          </a:prstGeom>
          <a:noFill/>
        </p:spPr>
        <p:txBody>
          <a:bodyPr wrap="square" rtlCol="0">
            <a:spAutoFit/>
          </a:bodyPr>
          <a:lstStyle/>
          <a:p>
            <a:pPr algn="ctr"/>
            <a:r>
              <a:rPr lang="ru-RU" dirty="0" err="1" smtClean="0"/>
              <a:t>Високий</a:t>
            </a:r>
            <a:r>
              <a:rPr lang="ru-RU" dirty="0" smtClean="0"/>
              <a:t> замок. Фрагмент </a:t>
            </a:r>
            <a:r>
              <a:rPr lang="ru-RU" dirty="0" err="1" smtClean="0"/>
              <a:t>гравюри</a:t>
            </a:r>
            <a:r>
              <a:rPr lang="ru-RU" dirty="0" smtClean="0"/>
              <a:t> панорамы Львова XVII ст.</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krmap.su/program2009/uh8/8_11/2_resize.jpg"/>
          <p:cNvPicPr>
            <a:picLocks noChangeAspect="1" noChangeArrowheads="1"/>
          </p:cNvPicPr>
          <p:nvPr/>
        </p:nvPicPr>
        <p:blipFill>
          <a:blip r:embed="rId2" cstate="print"/>
          <a:srcRect/>
          <a:stretch>
            <a:fillRect/>
          </a:stretch>
        </p:blipFill>
        <p:spPr bwMode="auto">
          <a:xfrm>
            <a:off x="1000100" y="1285860"/>
            <a:ext cx="7080574" cy="4000528"/>
          </a:xfrm>
          <a:prstGeom prst="rect">
            <a:avLst/>
          </a:prstGeom>
          <a:noFill/>
        </p:spPr>
      </p:pic>
      <p:sp>
        <p:nvSpPr>
          <p:cNvPr id="3" name="TextBox 2"/>
          <p:cNvSpPr txBox="1"/>
          <p:nvPr/>
        </p:nvSpPr>
        <p:spPr>
          <a:xfrm>
            <a:off x="1214414" y="5572140"/>
            <a:ext cx="7358114" cy="369332"/>
          </a:xfrm>
          <a:prstGeom prst="rect">
            <a:avLst/>
          </a:prstGeom>
          <a:noFill/>
        </p:spPr>
        <p:txBody>
          <a:bodyPr wrap="square" rtlCol="0">
            <a:spAutoFit/>
          </a:bodyPr>
          <a:lstStyle/>
          <a:p>
            <a:pPr algn="ctr"/>
            <a:r>
              <a:rPr lang="uk-UA" dirty="0" smtClean="0"/>
              <a:t>Львівський замок</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548" t="2079" r="20401" b="30353"/>
          <a:stretch>
            <a:fillRect/>
          </a:stretch>
        </p:blipFill>
        <p:spPr bwMode="auto">
          <a:xfrm>
            <a:off x="428596" y="1214421"/>
            <a:ext cx="8358246" cy="5487737"/>
          </a:xfrm>
          <a:prstGeom prst="rect">
            <a:avLst/>
          </a:prstGeom>
          <a:noFill/>
          <a:ln w="9525">
            <a:noFill/>
            <a:miter lim="800000"/>
            <a:headEnd/>
            <a:tailEnd/>
          </a:ln>
        </p:spPr>
      </p:pic>
      <p:sp>
        <p:nvSpPr>
          <p:cNvPr id="3" name="TextBox 2"/>
          <p:cNvSpPr txBox="1"/>
          <p:nvPr/>
        </p:nvSpPr>
        <p:spPr>
          <a:xfrm>
            <a:off x="214282" y="214290"/>
            <a:ext cx="8715436" cy="954107"/>
          </a:xfrm>
          <a:prstGeom prst="rect">
            <a:avLst/>
          </a:prstGeom>
          <a:noFill/>
        </p:spPr>
        <p:txBody>
          <a:bodyPr wrap="square" rtlCol="0">
            <a:spAutoFit/>
          </a:bodyPr>
          <a:lstStyle/>
          <a:p>
            <a:pPr algn="ctr"/>
            <a:r>
              <a:rPr lang="ru-RU" sz="2800" dirty="0" err="1" smtClean="0">
                <a:solidFill>
                  <a:schemeClr val="tx2">
                    <a:lumMod val="75000"/>
                  </a:schemeClr>
                </a:solidFill>
              </a:rPr>
              <a:t>Національно</a:t>
            </a:r>
            <a:r>
              <a:rPr lang="ru-RU" sz="2800" dirty="0" smtClean="0">
                <a:solidFill>
                  <a:schemeClr val="tx2">
                    <a:lumMod val="75000"/>
                  </a:schemeClr>
                </a:solidFill>
              </a:rPr>
              <a:t> – </a:t>
            </a:r>
            <a:r>
              <a:rPr lang="ru-RU" sz="2800" dirty="0" err="1" smtClean="0">
                <a:solidFill>
                  <a:schemeClr val="tx2">
                    <a:lumMod val="75000"/>
                  </a:schemeClr>
                </a:solidFill>
              </a:rPr>
              <a:t>визвольна</a:t>
            </a:r>
            <a:r>
              <a:rPr lang="ru-RU" sz="2800" dirty="0" smtClean="0">
                <a:solidFill>
                  <a:schemeClr val="tx2">
                    <a:lumMod val="75000"/>
                  </a:schemeClr>
                </a:solidFill>
              </a:rPr>
              <a:t> </a:t>
            </a:r>
            <a:r>
              <a:rPr lang="ru-RU" sz="2800" dirty="0" err="1" smtClean="0">
                <a:solidFill>
                  <a:schemeClr val="tx2">
                    <a:lumMod val="75000"/>
                  </a:schemeClr>
                </a:solidFill>
              </a:rPr>
              <a:t>війна</a:t>
            </a:r>
            <a:r>
              <a:rPr lang="ru-RU" sz="2800" dirty="0" smtClean="0">
                <a:solidFill>
                  <a:schemeClr val="tx2">
                    <a:lumMod val="75000"/>
                  </a:schemeClr>
                </a:solidFill>
              </a:rPr>
              <a:t> </a:t>
            </a:r>
            <a:r>
              <a:rPr lang="ru-RU" sz="2800" dirty="0" err="1" smtClean="0">
                <a:solidFill>
                  <a:schemeClr val="tx2">
                    <a:lumMod val="75000"/>
                  </a:schemeClr>
                </a:solidFill>
              </a:rPr>
              <a:t>українського</a:t>
            </a:r>
            <a:r>
              <a:rPr lang="ru-RU" sz="2800" dirty="0" smtClean="0">
                <a:solidFill>
                  <a:schemeClr val="tx2">
                    <a:lumMod val="75000"/>
                  </a:schemeClr>
                </a:solidFill>
              </a:rPr>
              <a:t> народу</a:t>
            </a:r>
          </a:p>
          <a:p>
            <a:pPr algn="ctr"/>
            <a:r>
              <a:rPr lang="ru-RU" sz="2800" dirty="0" err="1" smtClean="0">
                <a:solidFill>
                  <a:schemeClr val="tx2">
                    <a:lumMod val="75000"/>
                  </a:schemeClr>
                </a:solidFill>
              </a:rPr>
              <a:t>під</a:t>
            </a:r>
            <a:r>
              <a:rPr lang="ru-RU" sz="2800" dirty="0" smtClean="0">
                <a:solidFill>
                  <a:schemeClr val="tx2">
                    <a:lumMod val="75000"/>
                  </a:schemeClr>
                </a:solidFill>
              </a:rPr>
              <a:t> проводом Богдана </a:t>
            </a:r>
            <a:r>
              <a:rPr lang="ru-RU" sz="2800" dirty="0" err="1" smtClean="0">
                <a:solidFill>
                  <a:schemeClr val="tx2">
                    <a:lumMod val="75000"/>
                  </a:schemeClr>
                </a:solidFill>
              </a:rPr>
              <a:t>Хмельницького</a:t>
            </a:r>
            <a:r>
              <a:rPr lang="ru-RU" sz="2800" dirty="0" smtClean="0">
                <a:solidFill>
                  <a:schemeClr val="tx2">
                    <a:lumMod val="75000"/>
                  </a:schemeClr>
                </a:solidFill>
              </a:rPr>
              <a:t> (1648 – 1649) </a:t>
            </a:r>
            <a:endParaRPr lang="ru-RU" sz="2800" dirty="0">
              <a:solidFill>
                <a:schemeClr val="tx2">
                  <a:lumMod val="75000"/>
                </a:schemeClr>
              </a:solidFill>
            </a:endParaRPr>
          </a:p>
        </p:txBody>
      </p:sp>
      <p:sp>
        <p:nvSpPr>
          <p:cNvPr id="4" name="Прямоугольник 3"/>
          <p:cNvSpPr/>
          <p:nvPr/>
        </p:nvSpPr>
        <p:spPr>
          <a:xfrm>
            <a:off x="571472" y="1214422"/>
            <a:ext cx="1143008" cy="121444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28596" y="6072206"/>
            <a:ext cx="2786082" cy="64294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857892"/>
            <a:ext cx="8072494" cy="369332"/>
          </a:xfrm>
          <a:prstGeom prst="rect">
            <a:avLst/>
          </a:prstGeom>
          <a:noFill/>
        </p:spPr>
        <p:txBody>
          <a:bodyPr wrap="square" rtlCol="0">
            <a:spAutoFit/>
          </a:bodyPr>
          <a:lstStyle/>
          <a:p>
            <a:pPr algn="ctr"/>
            <a:r>
              <a:rPr lang="ru-RU" i="1" dirty="0" err="1" smtClean="0"/>
              <a:t>В'їзд</a:t>
            </a:r>
            <a:r>
              <a:rPr lang="ru-RU" i="1" dirty="0" smtClean="0"/>
              <a:t> Богдана </a:t>
            </a:r>
            <a:r>
              <a:rPr lang="ru-RU" i="1" dirty="0" err="1" smtClean="0"/>
              <a:t>Хмельницького</a:t>
            </a:r>
            <a:r>
              <a:rPr lang="ru-RU" i="1" dirty="0" smtClean="0"/>
              <a:t> до </a:t>
            </a:r>
            <a:r>
              <a:rPr lang="ru-RU" i="1" dirty="0" err="1" smtClean="0"/>
              <a:t>Києва</a:t>
            </a:r>
            <a:r>
              <a:rPr lang="ru-RU" i="1" dirty="0" smtClean="0"/>
              <a:t>. Картина М. </a:t>
            </a:r>
            <a:r>
              <a:rPr lang="ru-RU" i="1" dirty="0" err="1" smtClean="0"/>
              <a:t>Івасюка</a:t>
            </a:r>
            <a:endParaRPr lang="ru-RU" dirty="0"/>
          </a:p>
        </p:txBody>
      </p:sp>
      <p:pic>
        <p:nvPicPr>
          <p:cNvPr id="39940" name="Picture 4" descr="http://buknews.com.ua/uploads/files/buknews_files/3852.jpg"/>
          <p:cNvPicPr>
            <a:picLocks noChangeAspect="1" noChangeArrowheads="1"/>
          </p:cNvPicPr>
          <p:nvPr/>
        </p:nvPicPr>
        <p:blipFill>
          <a:blip r:embed="rId2" cstate="print"/>
          <a:srcRect/>
          <a:stretch>
            <a:fillRect/>
          </a:stretch>
        </p:blipFill>
        <p:spPr bwMode="auto">
          <a:xfrm>
            <a:off x="500033" y="428604"/>
            <a:ext cx="8225511" cy="5214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180" t="24948" r="62096" b="53222"/>
          <a:stretch>
            <a:fillRect/>
          </a:stretch>
        </p:blipFill>
        <p:spPr bwMode="auto">
          <a:xfrm>
            <a:off x="362162" y="1071546"/>
            <a:ext cx="8410180" cy="4857784"/>
          </a:xfrm>
          <a:prstGeom prst="rect">
            <a:avLst/>
          </a:prstGeom>
          <a:noFill/>
          <a:ln w="9525">
            <a:noFill/>
            <a:miter lim="800000"/>
            <a:headEnd/>
            <a:tailEnd/>
          </a:ln>
        </p:spPr>
      </p:pic>
      <p:sp>
        <p:nvSpPr>
          <p:cNvPr id="3" name="TextBox 2"/>
          <p:cNvSpPr txBox="1"/>
          <p:nvPr/>
        </p:nvSpPr>
        <p:spPr>
          <a:xfrm>
            <a:off x="571472" y="214290"/>
            <a:ext cx="8143932" cy="523220"/>
          </a:xfrm>
          <a:prstGeom prst="rect">
            <a:avLst/>
          </a:prstGeom>
          <a:noFill/>
        </p:spPr>
        <p:txBody>
          <a:bodyPr wrap="square" rtlCol="0">
            <a:spAutoFit/>
          </a:bodyPr>
          <a:lstStyle/>
          <a:p>
            <a:pPr algn="ctr"/>
            <a:r>
              <a:rPr lang="uk-UA" sz="2800" b="1" dirty="0" smtClean="0">
                <a:solidFill>
                  <a:schemeClr val="tx2">
                    <a:lumMod val="75000"/>
                  </a:schemeClr>
                </a:solidFill>
              </a:rPr>
              <a:t>Битва під </a:t>
            </a:r>
            <a:r>
              <a:rPr lang="uk-UA" sz="2800" b="1" dirty="0" err="1" smtClean="0">
                <a:solidFill>
                  <a:schemeClr val="tx2">
                    <a:lumMod val="75000"/>
                  </a:schemeClr>
                </a:solidFill>
              </a:rPr>
              <a:t>Збаражом</a:t>
            </a:r>
            <a:endParaRPr lang="ru-RU" sz="2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57158" y="928670"/>
            <a:ext cx="8591550" cy="5715000"/>
          </a:xfrm>
          <a:prstGeom prst="rect">
            <a:avLst/>
          </a:prstGeom>
          <a:noFill/>
          <a:ln w="9525">
            <a:noFill/>
            <a:miter lim="800000"/>
            <a:headEnd/>
            <a:tailEnd/>
          </a:ln>
          <a:effectLst/>
        </p:spPr>
      </p:pic>
      <p:sp>
        <p:nvSpPr>
          <p:cNvPr id="4" name="TextBox 3"/>
          <p:cNvSpPr txBox="1"/>
          <p:nvPr/>
        </p:nvSpPr>
        <p:spPr>
          <a:xfrm>
            <a:off x="571472" y="142852"/>
            <a:ext cx="8215370" cy="1200329"/>
          </a:xfrm>
          <a:prstGeom prst="rect">
            <a:avLst/>
          </a:prstGeom>
          <a:noFill/>
        </p:spPr>
        <p:txBody>
          <a:bodyPr wrap="square" rtlCol="0">
            <a:spAutoFit/>
          </a:bodyPr>
          <a:lstStyle/>
          <a:p>
            <a:pPr algn="ctr"/>
            <a:r>
              <a:rPr lang="uk-UA" sz="3600" b="1" dirty="0" smtClean="0">
                <a:solidFill>
                  <a:schemeClr val="tx2">
                    <a:lumMod val="75000"/>
                  </a:schemeClr>
                </a:solidFill>
              </a:rPr>
              <a:t>Битва під </a:t>
            </a:r>
            <a:r>
              <a:rPr lang="uk-UA" sz="3600" b="1" dirty="0" err="1" smtClean="0">
                <a:solidFill>
                  <a:schemeClr val="tx2">
                    <a:lumMod val="75000"/>
                  </a:schemeClr>
                </a:solidFill>
              </a:rPr>
              <a:t>Збаражом</a:t>
            </a:r>
            <a:endParaRPr lang="ru-RU" sz="3600" b="1" dirty="0" smtClean="0">
              <a:solidFill>
                <a:schemeClr val="tx2">
                  <a:lumMod val="75000"/>
                </a:schemeClr>
              </a:solidFill>
            </a:endParaRPr>
          </a:p>
          <a:p>
            <a:pPr algn="ctr"/>
            <a:endParaRPr 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180" t="24948" r="62096" b="53222"/>
          <a:stretch>
            <a:fillRect/>
          </a:stretch>
        </p:blipFill>
        <p:spPr bwMode="auto">
          <a:xfrm>
            <a:off x="362162" y="1071546"/>
            <a:ext cx="8410180" cy="4857784"/>
          </a:xfrm>
          <a:prstGeom prst="rect">
            <a:avLst/>
          </a:prstGeom>
          <a:noFill/>
          <a:ln w="9525">
            <a:noFill/>
            <a:miter lim="800000"/>
            <a:headEnd/>
            <a:tailEnd/>
          </a:ln>
        </p:spPr>
      </p:pic>
      <p:sp>
        <p:nvSpPr>
          <p:cNvPr id="3" name="TextBox 2"/>
          <p:cNvSpPr txBox="1"/>
          <p:nvPr/>
        </p:nvSpPr>
        <p:spPr>
          <a:xfrm>
            <a:off x="571472" y="214290"/>
            <a:ext cx="8143932" cy="523220"/>
          </a:xfrm>
          <a:prstGeom prst="rect">
            <a:avLst/>
          </a:prstGeom>
          <a:noFill/>
        </p:spPr>
        <p:txBody>
          <a:bodyPr wrap="square" rtlCol="0">
            <a:spAutoFit/>
          </a:bodyPr>
          <a:lstStyle/>
          <a:p>
            <a:pPr algn="ctr"/>
            <a:r>
              <a:rPr lang="uk-UA" sz="2800" b="1" dirty="0" smtClean="0">
                <a:solidFill>
                  <a:schemeClr val="tx2">
                    <a:lumMod val="75000"/>
                  </a:schemeClr>
                </a:solidFill>
              </a:rPr>
              <a:t>Битва під </a:t>
            </a:r>
            <a:r>
              <a:rPr lang="uk-UA" sz="2800" b="1" dirty="0" err="1" smtClean="0">
                <a:solidFill>
                  <a:schemeClr val="tx2">
                    <a:lumMod val="75000"/>
                  </a:schemeClr>
                </a:solidFill>
              </a:rPr>
              <a:t>Зборовом</a:t>
            </a:r>
            <a:endParaRPr lang="ru-RU" sz="2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0103" t="65830" r="504" b="13893"/>
          <a:stretch>
            <a:fillRect/>
          </a:stretch>
        </p:blipFill>
        <p:spPr bwMode="auto">
          <a:xfrm>
            <a:off x="0" y="0"/>
            <a:ext cx="9144000" cy="6863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3211" t="44698" r="23433" b="30354"/>
          <a:stretch>
            <a:fillRect/>
          </a:stretch>
        </p:blipFill>
        <p:spPr bwMode="auto">
          <a:xfrm>
            <a:off x="285720" y="928670"/>
            <a:ext cx="8382059" cy="5286412"/>
          </a:xfrm>
          <a:prstGeom prst="rect">
            <a:avLst/>
          </a:prstGeom>
          <a:noFill/>
          <a:ln w="9525">
            <a:noFill/>
            <a:miter lim="800000"/>
            <a:headEnd/>
            <a:tailEnd/>
          </a:ln>
        </p:spPr>
      </p:pic>
      <p:sp>
        <p:nvSpPr>
          <p:cNvPr id="3" name="TextBox 2"/>
          <p:cNvSpPr txBox="1"/>
          <p:nvPr/>
        </p:nvSpPr>
        <p:spPr>
          <a:xfrm>
            <a:off x="214282" y="142852"/>
            <a:ext cx="8715436" cy="584775"/>
          </a:xfrm>
          <a:prstGeom prst="rect">
            <a:avLst/>
          </a:prstGeom>
          <a:noFill/>
        </p:spPr>
        <p:txBody>
          <a:bodyPr wrap="square" rtlCol="0">
            <a:spAutoFit/>
          </a:bodyPr>
          <a:lstStyle/>
          <a:p>
            <a:pPr algn="ctr"/>
            <a:r>
              <a:rPr lang="uk-UA" sz="3200" b="1" dirty="0" smtClean="0">
                <a:solidFill>
                  <a:schemeClr val="tx2">
                    <a:lumMod val="75000"/>
                  </a:schemeClr>
                </a:solidFill>
              </a:rPr>
              <a:t>Битва на Жовтих Водах</a:t>
            </a:r>
            <a:endParaRPr lang="ru-RU"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428604"/>
            <a:ext cx="7858180" cy="954107"/>
          </a:xfrm>
          <a:prstGeom prst="rect">
            <a:avLst/>
          </a:prstGeom>
          <a:noFill/>
        </p:spPr>
        <p:txBody>
          <a:bodyPr wrap="square" rtlCol="0">
            <a:spAutoFit/>
          </a:bodyPr>
          <a:lstStyle/>
          <a:p>
            <a:pPr algn="ctr"/>
            <a:r>
              <a:rPr lang="ru-RU" sz="2800" b="1" dirty="0" err="1" smtClean="0">
                <a:solidFill>
                  <a:srgbClr val="002060"/>
                </a:solidFill>
              </a:rPr>
              <a:t>Умови</a:t>
            </a:r>
            <a:r>
              <a:rPr lang="ru-RU" sz="2800" b="1" dirty="0" smtClean="0">
                <a:solidFill>
                  <a:srgbClr val="002060"/>
                </a:solidFill>
              </a:rPr>
              <a:t>  </a:t>
            </a:r>
            <a:r>
              <a:rPr lang="ru-RU" sz="2800" b="1" dirty="0" err="1" smtClean="0">
                <a:solidFill>
                  <a:srgbClr val="002060"/>
                </a:solidFill>
              </a:rPr>
              <a:t>Збор</a:t>
            </a:r>
            <a:r>
              <a:rPr lang="uk-UA" sz="2800" b="1" dirty="0" smtClean="0">
                <a:solidFill>
                  <a:srgbClr val="002060"/>
                </a:solidFill>
              </a:rPr>
              <a:t>і</a:t>
            </a:r>
            <a:r>
              <a:rPr lang="ru-RU" sz="2800" b="1" dirty="0" err="1" smtClean="0">
                <a:solidFill>
                  <a:srgbClr val="002060"/>
                </a:solidFill>
              </a:rPr>
              <a:t>вського</a:t>
            </a:r>
            <a:r>
              <a:rPr lang="ru-RU" sz="2800" b="1" dirty="0" smtClean="0">
                <a:solidFill>
                  <a:srgbClr val="002060"/>
                </a:solidFill>
              </a:rPr>
              <a:t> договору </a:t>
            </a:r>
          </a:p>
          <a:p>
            <a:pPr algn="ctr"/>
            <a:r>
              <a:rPr lang="ru-RU" sz="2800" b="1" dirty="0" smtClean="0">
                <a:solidFill>
                  <a:srgbClr val="002060"/>
                </a:solidFill>
              </a:rPr>
              <a:t>8 </a:t>
            </a:r>
            <a:r>
              <a:rPr lang="ru-RU" sz="2800" b="1" dirty="0" err="1" smtClean="0">
                <a:solidFill>
                  <a:srgbClr val="002060"/>
                </a:solidFill>
              </a:rPr>
              <a:t>серпня</a:t>
            </a:r>
            <a:r>
              <a:rPr lang="ru-RU" sz="2800" b="1" dirty="0" smtClean="0">
                <a:solidFill>
                  <a:srgbClr val="002060"/>
                </a:solidFill>
              </a:rPr>
              <a:t> 1949 року  </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423400" cy="687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0693" t="85470" r="1477" b="2306"/>
          <a:stretch>
            <a:fillRect/>
          </a:stretch>
        </p:blipFill>
        <p:spPr bwMode="auto">
          <a:xfrm>
            <a:off x="357158" y="1643050"/>
            <a:ext cx="8286808" cy="4143404"/>
          </a:xfrm>
          <a:prstGeom prst="rect">
            <a:avLst/>
          </a:prstGeom>
          <a:noFill/>
          <a:ln w="9525">
            <a:noFill/>
            <a:miter lim="800000"/>
            <a:headEnd/>
            <a:tailEnd/>
          </a:ln>
        </p:spPr>
      </p:pic>
      <p:sp>
        <p:nvSpPr>
          <p:cNvPr id="3" name="TextBox 2"/>
          <p:cNvSpPr txBox="1"/>
          <p:nvPr/>
        </p:nvSpPr>
        <p:spPr>
          <a:xfrm>
            <a:off x="1071538" y="500042"/>
            <a:ext cx="6500858" cy="523220"/>
          </a:xfrm>
          <a:prstGeom prst="rect">
            <a:avLst/>
          </a:prstGeom>
          <a:noFill/>
        </p:spPr>
        <p:txBody>
          <a:bodyPr wrap="square" rtlCol="0">
            <a:spAutoFit/>
          </a:bodyPr>
          <a:lstStyle/>
          <a:p>
            <a:pPr algn="ctr"/>
            <a:r>
              <a:rPr lang="uk-UA" sz="2800" b="1" dirty="0" smtClean="0">
                <a:solidFill>
                  <a:schemeClr val="tx2">
                    <a:lumMod val="75000"/>
                  </a:schemeClr>
                </a:solidFill>
              </a:rPr>
              <a:t>Умовні позначення:</a:t>
            </a:r>
            <a:endParaRPr lang="ru-RU" sz="2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0077" t="4613" b="74012"/>
          <a:stretch>
            <a:fillRect/>
          </a:stretch>
        </p:blipFill>
        <p:spPr bwMode="auto">
          <a:xfrm>
            <a:off x="0" y="0"/>
            <a:ext cx="9144000" cy="6856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4114" t="31185" r="28740" b="30353"/>
          <a:stretch>
            <a:fillRect/>
          </a:stretch>
        </p:blipFill>
        <p:spPr bwMode="auto">
          <a:xfrm>
            <a:off x="500034" y="1000108"/>
            <a:ext cx="8143932" cy="5286412"/>
          </a:xfrm>
          <a:prstGeom prst="rect">
            <a:avLst/>
          </a:prstGeom>
          <a:noFill/>
          <a:ln w="9525">
            <a:noFill/>
            <a:miter lim="800000"/>
            <a:headEnd/>
            <a:tailEnd/>
          </a:ln>
        </p:spPr>
      </p:pic>
      <p:sp>
        <p:nvSpPr>
          <p:cNvPr id="3" name="TextBox 2"/>
          <p:cNvSpPr txBox="1"/>
          <p:nvPr/>
        </p:nvSpPr>
        <p:spPr>
          <a:xfrm>
            <a:off x="357158" y="142852"/>
            <a:ext cx="8429684" cy="584775"/>
          </a:xfrm>
          <a:prstGeom prst="rect">
            <a:avLst/>
          </a:prstGeom>
          <a:noFill/>
        </p:spPr>
        <p:txBody>
          <a:bodyPr wrap="square" rtlCol="0">
            <a:spAutoFit/>
          </a:bodyPr>
          <a:lstStyle/>
          <a:p>
            <a:pPr algn="ctr"/>
            <a:r>
              <a:rPr lang="uk-UA" sz="3200" b="1" dirty="0" smtClean="0">
                <a:solidFill>
                  <a:schemeClr val="tx2">
                    <a:lumMod val="75000"/>
                  </a:schemeClr>
                </a:solidFill>
              </a:rPr>
              <a:t>Битва під Корсунем</a:t>
            </a:r>
            <a:endParaRPr lang="ru-RU"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0083" t="25156" b="54054"/>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histans.com/EHU/K/Korsunska_Bitva_1648_1.jpg"/>
          <p:cNvPicPr>
            <a:picLocks noChangeAspect="1" noChangeArrowheads="1"/>
          </p:cNvPicPr>
          <p:nvPr/>
        </p:nvPicPr>
        <p:blipFill>
          <a:blip r:embed="rId2" cstate="print"/>
          <a:srcRect/>
          <a:stretch>
            <a:fillRect/>
          </a:stretch>
        </p:blipFill>
        <p:spPr bwMode="auto">
          <a:xfrm>
            <a:off x="428596" y="142852"/>
            <a:ext cx="8286808" cy="6215107"/>
          </a:xfrm>
          <a:prstGeom prst="rect">
            <a:avLst/>
          </a:prstGeom>
          <a:noFill/>
        </p:spPr>
      </p:pic>
      <p:sp>
        <p:nvSpPr>
          <p:cNvPr id="3" name="TextBox 2"/>
          <p:cNvSpPr txBox="1"/>
          <p:nvPr/>
        </p:nvSpPr>
        <p:spPr>
          <a:xfrm>
            <a:off x="642910" y="6500834"/>
            <a:ext cx="8001056" cy="369332"/>
          </a:xfrm>
          <a:prstGeom prst="rect">
            <a:avLst/>
          </a:prstGeom>
          <a:noFill/>
        </p:spPr>
        <p:txBody>
          <a:bodyPr wrap="square" rtlCol="0">
            <a:spAutoFit/>
          </a:bodyPr>
          <a:lstStyle/>
          <a:p>
            <a:pPr algn="ctr"/>
            <a:r>
              <a:rPr lang="uk-UA" dirty="0" err="1" smtClean="0">
                <a:solidFill>
                  <a:srgbClr val="002060"/>
                </a:solidFill>
              </a:rPr>
              <a:t>Корсуньська</a:t>
            </a:r>
            <a:r>
              <a:rPr lang="uk-UA" dirty="0" smtClean="0">
                <a:solidFill>
                  <a:srgbClr val="002060"/>
                </a:solidFill>
              </a:rPr>
              <a:t> битва</a:t>
            </a:r>
            <a:endParaRPr lang="ru-RU"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258" t="24116" r="45418" b="41580"/>
          <a:stretch>
            <a:fillRect/>
          </a:stretch>
        </p:blipFill>
        <p:spPr bwMode="auto">
          <a:xfrm>
            <a:off x="428596" y="1285860"/>
            <a:ext cx="8286808" cy="5186399"/>
          </a:xfrm>
          <a:prstGeom prst="rect">
            <a:avLst/>
          </a:prstGeom>
          <a:noFill/>
          <a:ln w="9525">
            <a:noFill/>
            <a:miter lim="800000"/>
            <a:headEnd/>
            <a:tailEnd/>
          </a:ln>
        </p:spPr>
      </p:pic>
      <p:sp>
        <p:nvSpPr>
          <p:cNvPr id="3" name="TextBox 2"/>
          <p:cNvSpPr txBox="1"/>
          <p:nvPr/>
        </p:nvSpPr>
        <p:spPr>
          <a:xfrm>
            <a:off x="500034" y="214290"/>
            <a:ext cx="8215370" cy="584775"/>
          </a:xfrm>
          <a:prstGeom prst="rect">
            <a:avLst/>
          </a:prstGeom>
          <a:noFill/>
        </p:spPr>
        <p:txBody>
          <a:bodyPr wrap="square" rtlCol="0">
            <a:spAutoFit/>
          </a:bodyPr>
          <a:lstStyle/>
          <a:p>
            <a:pPr algn="ctr"/>
            <a:r>
              <a:rPr lang="uk-UA" sz="3200" b="1" dirty="0" smtClean="0">
                <a:solidFill>
                  <a:schemeClr val="tx2">
                    <a:lumMod val="75000"/>
                  </a:schemeClr>
                </a:solidFill>
              </a:rPr>
              <a:t>Битва під Пилявцями</a:t>
            </a:r>
            <a:endParaRPr lang="ru-RU"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9915" t="44698" b="34512"/>
          <a:stretch>
            <a:fillRect/>
          </a:stretch>
        </p:blipFill>
        <p:spPr bwMode="auto">
          <a:xfrm>
            <a:off x="0" y="0"/>
            <a:ext cx="922765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306</Words>
  <Application>Microsoft Office PowerPoint</Application>
  <PresentationFormat>Екран (4:3)</PresentationFormat>
  <Paragraphs>23</Paragraphs>
  <Slides>21</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21</vt:i4>
      </vt:variant>
    </vt:vector>
  </HeadingPairs>
  <TitlesOfParts>
    <vt:vector size="24" baseType="lpstr">
      <vt:lpstr>Arial</vt:lpstr>
      <vt:lpstr>Calibri</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11</cp:lastModifiedBy>
  <cp:revision>22</cp:revision>
  <dcterms:modified xsi:type="dcterms:W3CDTF">2019-02-27T09:59:09Z</dcterms:modified>
</cp:coreProperties>
</file>