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77" r:id="rId6"/>
    <p:sldId id="260" r:id="rId7"/>
    <p:sldId id="261" r:id="rId8"/>
    <p:sldId id="262" r:id="rId9"/>
    <p:sldId id="273" r:id="rId10"/>
    <p:sldId id="265" r:id="rId11"/>
    <p:sldId id="266" r:id="rId12"/>
    <p:sldId id="275" r:id="rId13"/>
    <p:sldId id="268" r:id="rId14"/>
    <p:sldId id="269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0%BE%D1%80%D0%B5" TargetMode="External"/><Relationship Id="rId13" Type="http://schemas.openxmlformats.org/officeDocument/2006/relationships/hyperlink" Target="http://uk.wikipedia.org/wiki/%D0%9E%D0%BA%D0%B5%D0%B0%D0%BD%D0%BE%D0%B3%D1%80%D0%B0%D1%84%D1%96%D1%8F" TargetMode="External"/><Relationship Id="rId3" Type="http://schemas.openxmlformats.org/officeDocument/2006/relationships/hyperlink" Target="http://uk.wikipedia.org/wiki/%D0%9A%D0%B0%D1%80%D1%84%D0%B0%D0%B3%D0%B5%D0%BD" TargetMode="External"/><Relationship Id="rId7" Type="http://schemas.openxmlformats.org/officeDocument/2006/relationships/hyperlink" Target="http://uk.wikipedia.org/wiki/%D0%A1%D1%83%D1%85%D0%BE%D0%B4%D1%96%D0%BB" TargetMode="External"/><Relationship Id="rId12" Type="http://schemas.openxmlformats.org/officeDocument/2006/relationships/hyperlink" Target="http://uk.wikipedia.org/wiki/%D0%9B%D0%B8%D1%81%D1%8F%D0%BD%D1%81%D1%8C%D0%BA%D0%B8%D0%B9_%D0%AE%D1%80%D1%96%D0%B9_%D0%A4%D0%B5%D0%B4%D0%BE%D1%80%D0%BE%D0%B2%D0%B8%D1%87" TargetMode="External"/><Relationship Id="rId2" Type="http://schemas.openxmlformats.org/officeDocument/2006/relationships/hyperlink" Target="http://uk.wikipedia.org/wiki/%D0%A4%D1%96%D0%BD%D1%96%D0%BA%D1%96%D0%B9%D1%86%D1%96" TargetMode="External"/><Relationship Id="rId1" Type="http://schemas.openxmlformats.org/officeDocument/2006/relationships/hyperlink" Target="http://uk.wikipedia.org/wiki/1749" TargetMode="External"/><Relationship Id="rId6" Type="http://schemas.openxmlformats.org/officeDocument/2006/relationships/hyperlink" Target="http://uk.wikipedia.org/wiki/%D0%A4%D0%B5%D1%80%D0%BD%D0%B0%D0%BD_%D0%9C%D0%B0%D0%B3%D0%B5%D0%BB%D0%BB%D0%B0%D0%BD" TargetMode="External"/><Relationship Id="rId11" Type="http://schemas.openxmlformats.org/officeDocument/2006/relationships/hyperlink" Target="http://uk.wikipedia.org/wiki/%D0%9A%D1%80%D1%83%D0%B7%D0%B5%D0%BD%D1%88%D1%82%D0%B5%D1%80%D0%BD_%D0%86%D0%B2%D0%B0%D0%BD_%D0%A4%D0%B5%D0%B4%D0%BE%D1%80%D0%BE%D0%B2%D0%B8%D1%87" TargetMode="External"/><Relationship Id="rId5" Type="http://schemas.openxmlformats.org/officeDocument/2006/relationships/hyperlink" Target="http://uk.wikipedia.org/wiki/%D0%94%D0%B6%D0%BE%D0%BD_%D0%9A%D0%B0%D0%B1%D0%BE%D1%82" TargetMode="External"/><Relationship Id="rId10" Type="http://schemas.openxmlformats.org/officeDocument/2006/relationships/hyperlink" Target="http://uk.wikipedia.org/wiki/%D0%94%D0%B6%D0%B5%D0%B9%D0%BC%D1%81_%D0%9A%D1%83%D0%BA" TargetMode="External"/><Relationship Id="rId4" Type="http://schemas.openxmlformats.org/officeDocument/2006/relationships/hyperlink" Target="http://uk.wikipedia.org/wiki/%D0%A5%D1%80%D0%B8%D1%81%D1%82%D0%BE%D1%84%D0%BE%D1%80_%D0%9A%D0%BE%D0%BB%D1%83%D0%BC%D0%B1" TargetMode="External"/><Relationship Id="rId9" Type="http://schemas.openxmlformats.org/officeDocument/2006/relationships/hyperlink" Target="http://uk.wikipedia.org/wiki/1873" TargetMode="External"/><Relationship Id="rId14" Type="http://schemas.openxmlformats.org/officeDocument/2006/relationships/hyperlink" Target="http://uk.wikipedia.org/wiki/19_%D1%81%D1%82%D0%BE%D0%BB%D1%96%D1%82%D1%82%D1%8F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image" Target="../media/image51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hyperlink" Target="http://uk.wikipedia.org/wiki/%D0%9C%D0%BE%D1%80%D0%B5" TargetMode="External"/><Relationship Id="rId13" Type="http://schemas.openxmlformats.org/officeDocument/2006/relationships/hyperlink" Target="http://uk.wikipedia.org/wiki/%D0%9E%D0%BA%D0%B5%D0%B0%D0%BD%D0%BE%D0%B3%D1%80%D0%B0%D1%84%D1%96%D1%8F" TargetMode="External"/><Relationship Id="rId3" Type="http://schemas.openxmlformats.org/officeDocument/2006/relationships/hyperlink" Target="http://uk.wikipedia.org/wiki/%D0%9A%D0%B0%D1%80%D1%84%D0%B0%D0%B3%D0%B5%D0%BD" TargetMode="External"/><Relationship Id="rId7" Type="http://schemas.openxmlformats.org/officeDocument/2006/relationships/hyperlink" Target="http://uk.wikipedia.org/wiki/%D0%A1%D1%83%D1%85%D0%BE%D0%B4%D1%96%D0%BB" TargetMode="External"/><Relationship Id="rId12" Type="http://schemas.openxmlformats.org/officeDocument/2006/relationships/hyperlink" Target="http://uk.wikipedia.org/wiki/%D0%9B%D0%B8%D1%81%D1%8F%D0%BD%D1%81%D1%8C%D0%BA%D0%B8%D0%B9_%D0%AE%D1%80%D1%96%D0%B9_%D0%A4%D0%B5%D0%B4%D0%BE%D1%80%D0%BE%D0%B2%D0%B8%D1%87" TargetMode="External"/><Relationship Id="rId2" Type="http://schemas.openxmlformats.org/officeDocument/2006/relationships/hyperlink" Target="http://uk.wikipedia.org/wiki/%D0%A4%D1%96%D0%BD%D1%96%D0%BA%D1%96%D0%B9%D1%86%D1%96" TargetMode="External"/><Relationship Id="rId1" Type="http://schemas.openxmlformats.org/officeDocument/2006/relationships/hyperlink" Target="http://uk.wikipedia.org/wiki/1749" TargetMode="External"/><Relationship Id="rId6" Type="http://schemas.openxmlformats.org/officeDocument/2006/relationships/hyperlink" Target="http://uk.wikipedia.org/wiki/%D0%A4%D0%B5%D1%80%D0%BD%D0%B0%D0%BD_%D0%9C%D0%B0%D0%B3%D0%B5%D0%BB%D0%BB%D0%B0%D0%BD" TargetMode="External"/><Relationship Id="rId11" Type="http://schemas.openxmlformats.org/officeDocument/2006/relationships/hyperlink" Target="http://uk.wikipedia.org/wiki/%D0%9A%D1%80%D1%83%D0%B7%D0%B5%D0%BD%D1%88%D1%82%D0%B5%D1%80%D0%BD_%D0%86%D0%B2%D0%B0%D0%BD_%D0%A4%D0%B5%D0%B4%D0%BE%D1%80%D0%BE%D0%B2%D0%B8%D1%87" TargetMode="External"/><Relationship Id="rId5" Type="http://schemas.openxmlformats.org/officeDocument/2006/relationships/hyperlink" Target="http://uk.wikipedia.org/wiki/%D0%94%D0%B6%D0%BE%D0%BD_%D0%9A%D0%B0%D0%B1%D0%BE%D1%82" TargetMode="External"/><Relationship Id="rId10" Type="http://schemas.openxmlformats.org/officeDocument/2006/relationships/hyperlink" Target="http://uk.wikipedia.org/wiki/%D0%94%D0%B6%D0%B5%D0%B9%D0%BC%D1%81_%D0%9A%D1%83%D0%BA" TargetMode="External"/><Relationship Id="rId4" Type="http://schemas.openxmlformats.org/officeDocument/2006/relationships/hyperlink" Target="http://uk.wikipedia.org/wiki/%D0%A5%D1%80%D0%B8%D1%81%D1%82%D0%BE%D1%84%D0%BE%D1%80_%D0%9A%D0%BE%D0%BB%D1%83%D0%BC%D0%B1" TargetMode="External"/><Relationship Id="rId9" Type="http://schemas.openxmlformats.org/officeDocument/2006/relationships/hyperlink" Target="http://uk.wikipedia.org/wiki/1873" TargetMode="External"/><Relationship Id="rId14" Type="http://schemas.openxmlformats.org/officeDocument/2006/relationships/hyperlink" Target="http://uk.wikipedia.org/wiki/19_%D1%81%D1%82%D0%BE%D0%BB%D1%96%D1%82%D1%82%D1%8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8BBD5F-DD4E-4364-B650-79D670B2A6F0}" type="doc">
      <dgm:prSet loTypeId="urn:microsoft.com/office/officeart/2005/8/layout/vList4#1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F88C5EC-162E-43AE-BF27-E3A2D4895332}">
      <dgm:prSet phldrT="[Текст]"/>
      <dgm:spPr/>
      <dgm:t>
        <a:bodyPr/>
        <a:lstStyle/>
        <a:p>
          <a:r>
            <a:rPr lang="uk-UA" dirty="0" smtClean="0"/>
            <a:t>Фінікійці зібрали перші відомості про Атлантичний океан ще за тисячу років до нашої ери. </a:t>
          </a:r>
          <a:endParaRPr lang="ru-RU" dirty="0"/>
        </a:p>
      </dgm:t>
    </dgm:pt>
    <dgm:pt modelId="{1C8EDEAC-00ED-42EC-AFA0-F1048DFE451A}" type="parTrans" cxnId="{2F37A0BD-838F-430C-8F01-3F963D535F0F}">
      <dgm:prSet/>
      <dgm:spPr/>
      <dgm:t>
        <a:bodyPr/>
        <a:lstStyle/>
        <a:p>
          <a:endParaRPr lang="ru-RU"/>
        </a:p>
      </dgm:t>
    </dgm:pt>
    <dgm:pt modelId="{927392C7-4EF8-47E6-BFAE-34D272919F8F}" type="sibTrans" cxnId="{2F37A0BD-838F-430C-8F01-3F963D535F0F}">
      <dgm:prSet/>
      <dgm:spPr/>
      <dgm:t>
        <a:bodyPr/>
        <a:lstStyle/>
        <a:p>
          <a:endParaRPr lang="ru-RU"/>
        </a:p>
      </dgm:t>
    </dgm:pt>
    <dgm:pt modelId="{C7E3A8E4-DE5F-4E85-B16D-4D428D30A277}">
      <dgm:prSet phldrT="[Текст]"/>
      <dgm:spPr/>
      <dgm:t>
        <a:bodyPr/>
        <a:lstStyle/>
        <a:p>
          <a:r>
            <a:rPr lang="uk-UA" dirty="0" smtClean="0"/>
            <a:t>Вікінги. Скандинавські вікінги першими і не раз перепливали океан, досягнувши берегів Американського континенту (вони називали його </a:t>
          </a:r>
          <a:r>
            <a:rPr lang="uk-UA" dirty="0" err="1" smtClean="0"/>
            <a:t>Вінландом</a:t>
          </a:r>
          <a:r>
            <a:rPr lang="uk-UA" dirty="0" smtClean="0"/>
            <a:t>) і відкрили Гренландію і Лабрадор. </a:t>
          </a:r>
          <a:endParaRPr lang="ru-RU" dirty="0"/>
        </a:p>
      </dgm:t>
    </dgm:pt>
    <dgm:pt modelId="{B59D5F0D-1FE6-4CF0-A506-23101CCD4882}" type="parTrans" cxnId="{C7879249-F726-46AA-99FD-51C4F08B5452}">
      <dgm:prSet/>
      <dgm:spPr/>
      <dgm:t>
        <a:bodyPr/>
        <a:lstStyle/>
        <a:p>
          <a:endParaRPr lang="ru-RU"/>
        </a:p>
      </dgm:t>
    </dgm:pt>
    <dgm:pt modelId="{C050AFFE-46FD-4F66-87AC-FA6FD11D8B10}" type="sibTrans" cxnId="{C7879249-F726-46AA-99FD-51C4F08B5452}">
      <dgm:prSet/>
      <dgm:spPr/>
      <dgm:t>
        <a:bodyPr/>
        <a:lstStyle/>
        <a:p>
          <a:endParaRPr lang="ru-RU"/>
        </a:p>
      </dgm:t>
    </dgm:pt>
    <dgm:pt modelId="{93A92203-5734-46D3-840F-286CD22F1544}">
      <dgm:prSet phldrT="[Текст]"/>
      <dgm:spPr/>
      <dgm:t>
        <a:bodyPr/>
        <a:lstStyle/>
        <a:p>
          <a:r>
            <a:rPr lang="uk-UA" dirty="0" smtClean="0"/>
            <a:t>Христофор Колумб. Експедиції Христофора Колумба нанесли на карту багато островів Карибського басейну і величезний материк, пізніше названий Америкою. Слідом за ним здійснили плавання португальці, іспанці, англійці</a:t>
          </a:r>
          <a:endParaRPr lang="ru-RU" dirty="0"/>
        </a:p>
      </dgm:t>
    </dgm:pt>
    <dgm:pt modelId="{F7B649E8-E745-4E06-B3D6-CBE49CA9AFDE}" type="parTrans" cxnId="{365C167D-5779-4483-B72E-64C93AE69515}">
      <dgm:prSet/>
      <dgm:spPr/>
      <dgm:t>
        <a:bodyPr/>
        <a:lstStyle/>
        <a:p>
          <a:endParaRPr lang="ru-RU"/>
        </a:p>
      </dgm:t>
    </dgm:pt>
    <dgm:pt modelId="{F3942558-1A09-48A7-A334-D8C36A507D93}" type="sibTrans" cxnId="{365C167D-5779-4483-B72E-64C93AE69515}">
      <dgm:prSet/>
      <dgm:spPr/>
      <dgm:t>
        <a:bodyPr/>
        <a:lstStyle/>
        <a:p>
          <a:endParaRPr lang="ru-RU"/>
        </a:p>
      </dgm:t>
    </dgm:pt>
    <dgm:pt modelId="{DB5BBB20-A8CE-410B-9CCC-5277FCDEEFA9}" type="pres">
      <dgm:prSet presAssocID="{9B8BBD5F-DD4E-4364-B650-79D670B2A6F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BDF0457-4AFD-4170-BC0E-C518CCF4162D}" type="pres">
      <dgm:prSet presAssocID="{7F88C5EC-162E-43AE-BF27-E3A2D4895332}" presName="comp" presStyleCnt="0"/>
      <dgm:spPr/>
      <dgm:t>
        <a:bodyPr/>
        <a:lstStyle/>
        <a:p>
          <a:endParaRPr lang="ru-RU"/>
        </a:p>
      </dgm:t>
    </dgm:pt>
    <dgm:pt modelId="{7A78E179-B9C9-49FA-A601-28EBF0E5D8A8}" type="pres">
      <dgm:prSet presAssocID="{7F88C5EC-162E-43AE-BF27-E3A2D4895332}" presName="box" presStyleLbl="node1" presStyleIdx="0" presStyleCnt="3"/>
      <dgm:spPr/>
      <dgm:t>
        <a:bodyPr/>
        <a:lstStyle/>
        <a:p>
          <a:endParaRPr lang="ru-RU"/>
        </a:p>
      </dgm:t>
    </dgm:pt>
    <dgm:pt modelId="{99EADAB8-6626-4F74-8E59-86F05849EB9B}" type="pres">
      <dgm:prSet presAssocID="{7F88C5EC-162E-43AE-BF27-E3A2D4895332}" presName="img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5035B59-EC19-4563-B1F9-C58F77F01C7C}" type="pres">
      <dgm:prSet presAssocID="{7F88C5EC-162E-43AE-BF27-E3A2D4895332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3412DC-5F3F-46FC-8E2D-DE4F2BE983A2}" type="pres">
      <dgm:prSet presAssocID="{927392C7-4EF8-47E6-BFAE-34D272919F8F}" presName="spacer" presStyleCnt="0"/>
      <dgm:spPr/>
      <dgm:t>
        <a:bodyPr/>
        <a:lstStyle/>
        <a:p>
          <a:endParaRPr lang="ru-RU"/>
        </a:p>
      </dgm:t>
    </dgm:pt>
    <dgm:pt modelId="{AF237D18-8CD2-4B7A-A615-DFC2477AA230}" type="pres">
      <dgm:prSet presAssocID="{C7E3A8E4-DE5F-4E85-B16D-4D428D30A277}" presName="comp" presStyleCnt="0"/>
      <dgm:spPr/>
      <dgm:t>
        <a:bodyPr/>
        <a:lstStyle/>
        <a:p>
          <a:endParaRPr lang="ru-RU"/>
        </a:p>
      </dgm:t>
    </dgm:pt>
    <dgm:pt modelId="{F20ECA2A-6BF2-4FE2-BDB5-71E61B6785FF}" type="pres">
      <dgm:prSet presAssocID="{C7E3A8E4-DE5F-4E85-B16D-4D428D30A277}" presName="box" presStyleLbl="node1" presStyleIdx="1" presStyleCnt="3"/>
      <dgm:spPr/>
      <dgm:t>
        <a:bodyPr/>
        <a:lstStyle/>
        <a:p>
          <a:endParaRPr lang="ru-RU"/>
        </a:p>
      </dgm:t>
    </dgm:pt>
    <dgm:pt modelId="{9ECFC1F2-2B85-43CC-BAB6-2E934FC63710}" type="pres">
      <dgm:prSet presAssocID="{C7E3A8E4-DE5F-4E85-B16D-4D428D30A277}" presName="img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ED50030-6DC8-415F-B397-82B08B1F042E}" type="pres">
      <dgm:prSet presAssocID="{C7E3A8E4-DE5F-4E85-B16D-4D428D30A277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077CF-5692-40B3-A50F-6E3D28648753}" type="pres">
      <dgm:prSet presAssocID="{C050AFFE-46FD-4F66-87AC-FA6FD11D8B10}" presName="spacer" presStyleCnt="0"/>
      <dgm:spPr/>
      <dgm:t>
        <a:bodyPr/>
        <a:lstStyle/>
        <a:p>
          <a:endParaRPr lang="ru-RU"/>
        </a:p>
      </dgm:t>
    </dgm:pt>
    <dgm:pt modelId="{CF763965-8B86-4077-AB4C-0C21E8927414}" type="pres">
      <dgm:prSet presAssocID="{93A92203-5734-46D3-840F-286CD22F1544}" presName="comp" presStyleCnt="0"/>
      <dgm:spPr/>
      <dgm:t>
        <a:bodyPr/>
        <a:lstStyle/>
        <a:p>
          <a:endParaRPr lang="ru-RU"/>
        </a:p>
      </dgm:t>
    </dgm:pt>
    <dgm:pt modelId="{DA5771DE-6770-451F-B5B7-A086709071C8}" type="pres">
      <dgm:prSet presAssocID="{93A92203-5734-46D3-840F-286CD22F1544}" presName="box" presStyleLbl="node1" presStyleIdx="2" presStyleCnt="3"/>
      <dgm:spPr/>
      <dgm:t>
        <a:bodyPr/>
        <a:lstStyle/>
        <a:p>
          <a:endParaRPr lang="ru-RU"/>
        </a:p>
      </dgm:t>
    </dgm:pt>
    <dgm:pt modelId="{8092F330-261D-4666-9094-FC9F38218C3C}" type="pres">
      <dgm:prSet presAssocID="{93A92203-5734-46D3-840F-286CD22F1544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B33F322-7BF0-4445-92EF-4238D5421036}" type="pres">
      <dgm:prSet presAssocID="{93A92203-5734-46D3-840F-286CD22F1544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1C71C3-3E7D-481C-8EA4-69A17FB04D3E}" type="presOf" srcId="{9B8BBD5F-DD4E-4364-B650-79D670B2A6F0}" destId="{DB5BBB20-A8CE-410B-9CCC-5277FCDEEFA9}" srcOrd="0" destOrd="0" presId="urn:microsoft.com/office/officeart/2005/8/layout/vList4#1"/>
    <dgm:cxn modelId="{10D3C7CD-235F-4AAB-8C74-CD6C1E2CB2B3}" type="presOf" srcId="{C7E3A8E4-DE5F-4E85-B16D-4D428D30A277}" destId="{F20ECA2A-6BF2-4FE2-BDB5-71E61B6785FF}" srcOrd="0" destOrd="0" presId="urn:microsoft.com/office/officeart/2005/8/layout/vList4#1"/>
    <dgm:cxn modelId="{C3AC0566-7E6C-45C7-9C28-4ED3E9C44D2F}" type="presOf" srcId="{C7E3A8E4-DE5F-4E85-B16D-4D428D30A277}" destId="{6ED50030-6DC8-415F-B397-82B08B1F042E}" srcOrd="1" destOrd="0" presId="urn:microsoft.com/office/officeart/2005/8/layout/vList4#1"/>
    <dgm:cxn modelId="{8BB644A6-7E17-4937-B9A2-8C87BE47A7AE}" type="presOf" srcId="{93A92203-5734-46D3-840F-286CD22F1544}" destId="{8B33F322-7BF0-4445-92EF-4238D5421036}" srcOrd="1" destOrd="0" presId="urn:microsoft.com/office/officeart/2005/8/layout/vList4#1"/>
    <dgm:cxn modelId="{0CBF8CDC-637D-4E03-93FA-7C001036E98D}" type="presOf" srcId="{7F88C5EC-162E-43AE-BF27-E3A2D4895332}" destId="{7A78E179-B9C9-49FA-A601-28EBF0E5D8A8}" srcOrd="0" destOrd="0" presId="urn:microsoft.com/office/officeart/2005/8/layout/vList4#1"/>
    <dgm:cxn modelId="{C7879249-F726-46AA-99FD-51C4F08B5452}" srcId="{9B8BBD5F-DD4E-4364-B650-79D670B2A6F0}" destId="{C7E3A8E4-DE5F-4E85-B16D-4D428D30A277}" srcOrd="1" destOrd="0" parTransId="{B59D5F0D-1FE6-4CF0-A506-23101CCD4882}" sibTransId="{C050AFFE-46FD-4F66-87AC-FA6FD11D8B10}"/>
    <dgm:cxn modelId="{365C167D-5779-4483-B72E-64C93AE69515}" srcId="{9B8BBD5F-DD4E-4364-B650-79D670B2A6F0}" destId="{93A92203-5734-46D3-840F-286CD22F1544}" srcOrd="2" destOrd="0" parTransId="{F7B649E8-E745-4E06-B3D6-CBE49CA9AFDE}" sibTransId="{F3942558-1A09-48A7-A334-D8C36A507D93}"/>
    <dgm:cxn modelId="{2F37A0BD-838F-430C-8F01-3F963D535F0F}" srcId="{9B8BBD5F-DD4E-4364-B650-79D670B2A6F0}" destId="{7F88C5EC-162E-43AE-BF27-E3A2D4895332}" srcOrd="0" destOrd="0" parTransId="{1C8EDEAC-00ED-42EC-AFA0-F1048DFE451A}" sibTransId="{927392C7-4EF8-47E6-BFAE-34D272919F8F}"/>
    <dgm:cxn modelId="{3A094B7E-187A-4875-98EF-EEF58038A2FA}" type="presOf" srcId="{7F88C5EC-162E-43AE-BF27-E3A2D4895332}" destId="{05035B59-EC19-4563-B1F9-C58F77F01C7C}" srcOrd="1" destOrd="0" presId="urn:microsoft.com/office/officeart/2005/8/layout/vList4#1"/>
    <dgm:cxn modelId="{F6CCCC28-A902-420A-A5A6-8C87EE1CCDBA}" type="presOf" srcId="{93A92203-5734-46D3-840F-286CD22F1544}" destId="{DA5771DE-6770-451F-B5B7-A086709071C8}" srcOrd="0" destOrd="0" presId="urn:microsoft.com/office/officeart/2005/8/layout/vList4#1"/>
    <dgm:cxn modelId="{310EF6E5-1330-4EF7-B8AD-96743629506B}" type="presParOf" srcId="{DB5BBB20-A8CE-410B-9CCC-5277FCDEEFA9}" destId="{4BDF0457-4AFD-4170-BC0E-C518CCF4162D}" srcOrd="0" destOrd="0" presId="urn:microsoft.com/office/officeart/2005/8/layout/vList4#1"/>
    <dgm:cxn modelId="{44171351-D075-447D-A836-87077F0328F5}" type="presParOf" srcId="{4BDF0457-4AFD-4170-BC0E-C518CCF4162D}" destId="{7A78E179-B9C9-49FA-A601-28EBF0E5D8A8}" srcOrd="0" destOrd="0" presId="urn:microsoft.com/office/officeart/2005/8/layout/vList4#1"/>
    <dgm:cxn modelId="{55718932-CCFA-4F6C-90DA-80199B536195}" type="presParOf" srcId="{4BDF0457-4AFD-4170-BC0E-C518CCF4162D}" destId="{99EADAB8-6626-4F74-8E59-86F05849EB9B}" srcOrd="1" destOrd="0" presId="urn:microsoft.com/office/officeart/2005/8/layout/vList4#1"/>
    <dgm:cxn modelId="{3F124A76-104B-4857-B0F3-539A63F4214F}" type="presParOf" srcId="{4BDF0457-4AFD-4170-BC0E-C518CCF4162D}" destId="{05035B59-EC19-4563-B1F9-C58F77F01C7C}" srcOrd="2" destOrd="0" presId="urn:microsoft.com/office/officeart/2005/8/layout/vList4#1"/>
    <dgm:cxn modelId="{4A6D596A-DC54-4189-AC85-237B0CBA2C14}" type="presParOf" srcId="{DB5BBB20-A8CE-410B-9CCC-5277FCDEEFA9}" destId="{E53412DC-5F3F-46FC-8E2D-DE4F2BE983A2}" srcOrd="1" destOrd="0" presId="urn:microsoft.com/office/officeart/2005/8/layout/vList4#1"/>
    <dgm:cxn modelId="{3DBCD401-7593-431B-9E8D-B2EA615577FA}" type="presParOf" srcId="{DB5BBB20-A8CE-410B-9CCC-5277FCDEEFA9}" destId="{AF237D18-8CD2-4B7A-A615-DFC2477AA230}" srcOrd="2" destOrd="0" presId="urn:microsoft.com/office/officeart/2005/8/layout/vList4#1"/>
    <dgm:cxn modelId="{75D40520-C7EC-4132-83AC-08B6A55C106B}" type="presParOf" srcId="{AF237D18-8CD2-4B7A-A615-DFC2477AA230}" destId="{F20ECA2A-6BF2-4FE2-BDB5-71E61B6785FF}" srcOrd="0" destOrd="0" presId="urn:microsoft.com/office/officeart/2005/8/layout/vList4#1"/>
    <dgm:cxn modelId="{97A73D25-894B-40A1-8783-B49779B1983F}" type="presParOf" srcId="{AF237D18-8CD2-4B7A-A615-DFC2477AA230}" destId="{9ECFC1F2-2B85-43CC-BAB6-2E934FC63710}" srcOrd="1" destOrd="0" presId="urn:microsoft.com/office/officeart/2005/8/layout/vList4#1"/>
    <dgm:cxn modelId="{797455E6-00CF-48D1-B059-E8CB8B0F0378}" type="presParOf" srcId="{AF237D18-8CD2-4B7A-A615-DFC2477AA230}" destId="{6ED50030-6DC8-415F-B397-82B08B1F042E}" srcOrd="2" destOrd="0" presId="urn:microsoft.com/office/officeart/2005/8/layout/vList4#1"/>
    <dgm:cxn modelId="{BD3E0A28-DB81-4807-B7F5-BC39EFC3F5CC}" type="presParOf" srcId="{DB5BBB20-A8CE-410B-9CCC-5277FCDEEFA9}" destId="{C04077CF-5692-40B3-A50F-6E3D28648753}" srcOrd="3" destOrd="0" presId="urn:microsoft.com/office/officeart/2005/8/layout/vList4#1"/>
    <dgm:cxn modelId="{39F7DF4C-1B0F-4057-9DFF-BD038D40E98C}" type="presParOf" srcId="{DB5BBB20-A8CE-410B-9CCC-5277FCDEEFA9}" destId="{CF763965-8B86-4077-AB4C-0C21E8927414}" srcOrd="4" destOrd="0" presId="urn:microsoft.com/office/officeart/2005/8/layout/vList4#1"/>
    <dgm:cxn modelId="{13B19CB5-6D6B-4C27-8BEF-82E8524C990D}" type="presParOf" srcId="{CF763965-8B86-4077-AB4C-0C21E8927414}" destId="{DA5771DE-6770-451F-B5B7-A086709071C8}" srcOrd="0" destOrd="0" presId="urn:microsoft.com/office/officeart/2005/8/layout/vList4#1"/>
    <dgm:cxn modelId="{3321D650-DD87-478C-848C-CA4715733C60}" type="presParOf" srcId="{CF763965-8B86-4077-AB4C-0C21E8927414}" destId="{8092F330-261D-4666-9094-FC9F38218C3C}" srcOrd="1" destOrd="0" presId="urn:microsoft.com/office/officeart/2005/8/layout/vList4#1"/>
    <dgm:cxn modelId="{FD63BCE9-AC57-4C1F-8F84-1F73F58DAFC3}" type="presParOf" srcId="{CF763965-8B86-4077-AB4C-0C21E8927414}" destId="{8B33F322-7BF0-4445-92EF-4238D5421036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616922-6DA1-4ADD-8024-BF3EF0A89C7B}" type="doc">
      <dgm:prSet loTypeId="urn:microsoft.com/office/officeart/2008/layout/RadialCluster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154A84E0-335C-4CDD-8100-599B890D3F26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 періоди дослідження Атлантичного океану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28012E-5AFD-477D-9D1B-0E21A30959B5}" type="parTrans" cxnId="{FF464196-66F6-4250-95CB-8320651BEC9D}">
      <dgm:prSet/>
      <dgm:spPr/>
      <dgm:t>
        <a:bodyPr/>
        <a:lstStyle/>
        <a:p>
          <a:endParaRPr lang="ru-RU"/>
        </a:p>
      </dgm:t>
    </dgm:pt>
    <dgm:pt modelId="{2B779AEE-44BC-4912-87A5-5BCF6D056E22}" type="sibTrans" cxnId="{FF464196-66F6-4250-95CB-8320651BEC9D}">
      <dgm:prSet/>
      <dgm:spPr/>
      <dgm:t>
        <a:bodyPr/>
        <a:lstStyle/>
        <a:p>
          <a:endParaRPr lang="ru-RU"/>
        </a:p>
      </dgm:t>
    </dgm:pt>
    <dgm:pt modelId="{30D12F07-C06B-454A-BFF3-55A326051F7A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tooltip="1749"/>
            </a:rPr>
            <a:t>1749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року (плавання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2" tooltip="Фінікійці"/>
            </a:rPr>
            <a:t>фінікійців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3" tooltip="Карфаген"/>
            </a:rPr>
            <a:t>карфагенян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4" tooltip="Христофор Колумб"/>
            </a:rPr>
            <a:t>X. Колумба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5" tooltip="Джон Кабот"/>
            </a:rPr>
            <a:t>Дж. 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5" tooltip="Джон Кабот"/>
            </a:rPr>
            <a:t>Кабота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6" tooltip="Фернан Магеллан"/>
            </a:rPr>
            <a:t>Ф. Магеллана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та ін.), коли зібрані відомості лише про 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розподіл 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7" tooltip="Суходіл"/>
            </a:rPr>
            <a:t>суходо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7" tooltip="Суходіл"/>
            </a:rPr>
            <a:t>лу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і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8" tooltip="Море"/>
            </a:rPr>
            <a:t>моря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DBAF739-BA9A-440A-9B5F-FF1F93405EF4}" type="parTrans" cxnId="{3DAE8543-49D4-45DE-9578-A0394433406A}">
      <dgm:prSet/>
      <dgm:spPr/>
      <dgm:t>
        <a:bodyPr/>
        <a:lstStyle/>
        <a:p>
          <a:endParaRPr lang="ru-RU"/>
        </a:p>
      </dgm:t>
    </dgm:pt>
    <dgm:pt modelId="{FB81425C-A510-4062-B74C-04B04B93018D}" type="sibTrans" cxnId="{3DAE8543-49D4-45DE-9578-A0394433406A}">
      <dgm:prSet/>
      <dgm:spPr/>
      <dgm:t>
        <a:bodyPr/>
        <a:lstStyle/>
        <a:p>
          <a:endParaRPr lang="ru-RU"/>
        </a:p>
      </dgm:t>
    </dgm:pt>
    <dgm:pt modelId="{E6455AB5-4153-4A8F-9519-AC3D6A0C56D0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" tooltip="1749"/>
            </a:rPr>
            <a:t>1749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—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9" tooltip="1873"/>
            </a:rPr>
            <a:t>1873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— одержані перші дані про температури води на різних глибинах (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0" tooltip="Джеймс Кук"/>
            </a:rPr>
            <a:t>Дж. 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0" tooltip="Джеймс Кук"/>
            </a:rPr>
            <a:t>Кук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1" tooltip="Крузенштерн Іван Федорович"/>
            </a:rPr>
            <a:t>І. Ф. 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1" tooltip="Крузенштерн Іван Федорович"/>
            </a:rPr>
            <a:t>Крузенштерн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2" tooltip="Лисянський Юрій Федорович"/>
            </a:rPr>
            <a:t>Ю. Ф. Лисянський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та ін.). 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EE7205A-7C7A-482B-ADA4-115F5963668D}" type="parTrans" cxnId="{CBC70E89-68EF-4FA5-BB46-70E903CC4982}">
      <dgm:prSet/>
      <dgm:spPr/>
      <dgm:t>
        <a:bodyPr/>
        <a:lstStyle/>
        <a:p>
          <a:endParaRPr lang="ru-RU"/>
        </a:p>
      </dgm:t>
    </dgm:pt>
    <dgm:pt modelId="{C0BA67DA-6CB1-4F05-A826-A75FEA240B8D}" type="sibTrans" cxnId="{CBC70E89-68EF-4FA5-BB46-70E903CC4982}">
      <dgm:prSet/>
      <dgm:spPr/>
      <dgm:t>
        <a:bodyPr/>
        <a:lstStyle/>
        <a:p>
          <a:endParaRPr lang="ru-RU"/>
        </a:p>
      </dgm:t>
    </dgm:pt>
    <dgm:pt modelId="{72CE4879-C519-4140-8A48-640D15C1C912}">
      <dgm:prSet phldrT="[Текст]" custT="1"/>
      <dgm:spPr/>
      <dgm:t>
        <a:bodyPr/>
        <a:lstStyle/>
        <a:p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період 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комплексних </a:t>
          </a:r>
          <a:r>
            <a:rPr lang="uk-UA" sz="18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3" tooltip="Океанографія"/>
            </a:rPr>
            <a:t>океанографічни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3" tooltip="Океанографія"/>
            </a:rPr>
            <a:t>х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досліджень з кінця 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14" tooltip="19 століття"/>
            </a:rPr>
            <a:t>19 століття</a:t>
          </a:r>
          <a:r>
            <a:rPr lang="uk-UA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 триває й тепер. 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433C75F-D81C-42EF-9D04-4C71B99EBA23}" type="parTrans" cxnId="{380D3C92-600B-4CA3-A2A8-B3EE515C43D6}">
      <dgm:prSet/>
      <dgm:spPr/>
      <dgm:t>
        <a:bodyPr/>
        <a:lstStyle/>
        <a:p>
          <a:endParaRPr lang="ru-RU"/>
        </a:p>
      </dgm:t>
    </dgm:pt>
    <dgm:pt modelId="{6BC08BBF-889E-42FC-9B35-84A8770A8E1F}" type="sibTrans" cxnId="{380D3C92-600B-4CA3-A2A8-B3EE515C43D6}">
      <dgm:prSet/>
      <dgm:spPr/>
      <dgm:t>
        <a:bodyPr/>
        <a:lstStyle/>
        <a:p>
          <a:endParaRPr lang="ru-RU"/>
        </a:p>
      </dgm:t>
    </dgm:pt>
    <dgm:pt modelId="{32F1D221-51B7-466B-986C-C1D831A916AE}" type="pres">
      <dgm:prSet presAssocID="{37616922-6DA1-4ADD-8024-BF3EF0A89C7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232BA82-05AA-425D-8C0D-90E334628323}" type="pres">
      <dgm:prSet presAssocID="{154A84E0-335C-4CDD-8100-599B890D3F26}" presName="singleCycle" presStyleCnt="0"/>
      <dgm:spPr/>
    </dgm:pt>
    <dgm:pt modelId="{CFEC6367-4BC0-4DF4-AC88-D1787BC3E8B0}" type="pres">
      <dgm:prSet presAssocID="{154A84E0-335C-4CDD-8100-599B890D3F26}" presName="singleCenter" presStyleLbl="node1" presStyleIdx="0" presStyleCnt="4" custScaleX="124763" custScaleY="124932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DDC3F556-754D-49DE-9EA8-63A6AA5F0F66}" type="pres">
      <dgm:prSet presAssocID="{BDBAF739-BA9A-440A-9B5F-FF1F93405EF4}" presName="Name56" presStyleLbl="parChTrans1D2" presStyleIdx="0" presStyleCnt="3"/>
      <dgm:spPr/>
      <dgm:t>
        <a:bodyPr/>
        <a:lstStyle/>
        <a:p>
          <a:endParaRPr lang="ru-RU"/>
        </a:p>
      </dgm:t>
    </dgm:pt>
    <dgm:pt modelId="{12E4BB54-6057-4C6F-874B-2B1A939506EF}" type="pres">
      <dgm:prSet presAssocID="{30D12F07-C06B-454A-BFF3-55A326051F7A}" presName="text0" presStyleLbl="node1" presStyleIdx="1" presStyleCnt="4" custScaleX="291811" custScaleY="201126" custRadScaleRad="114538" custRadScaleInc="-1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A5863C-5CF3-451B-9EA4-AF0C20B7F095}" type="pres">
      <dgm:prSet presAssocID="{9EE7205A-7C7A-482B-ADA4-115F5963668D}" presName="Name56" presStyleLbl="parChTrans1D2" presStyleIdx="1" presStyleCnt="3"/>
      <dgm:spPr/>
      <dgm:t>
        <a:bodyPr/>
        <a:lstStyle/>
        <a:p>
          <a:endParaRPr lang="ru-RU"/>
        </a:p>
      </dgm:t>
    </dgm:pt>
    <dgm:pt modelId="{66BB656E-AC59-434A-8A0C-5143D5A649C0}" type="pres">
      <dgm:prSet presAssocID="{E6455AB5-4153-4A8F-9519-AC3D6A0C56D0}" presName="text0" presStyleLbl="node1" presStyleIdx="2" presStyleCnt="4" custScaleX="220055" custScaleY="188034" custRadScaleRad="112704" custRadScaleInc="-12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F818F-43DC-441F-BC0B-100BB7CD7169}" type="pres">
      <dgm:prSet presAssocID="{6433C75F-D81C-42EF-9D04-4C71B99EBA23}" presName="Name56" presStyleLbl="parChTrans1D2" presStyleIdx="2" presStyleCnt="3"/>
      <dgm:spPr/>
      <dgm:t>
        <a:bodyPr/>
        <a:lstStyle/>
        <a:p>
          <a:endParaRPr lang="ru-RU"/>
        </a:p>
      </dgm:t>
    </dgm:pt>
    <dgm:pt modelId="{51206FEB-A3FB-4E42-9BE2-018095B284F5}" type="pres">
      <dgm:prSet presAssocID="{72CE4879-C519-4140-8A48-640D15C1C912}" presName="text0" presStyleLbl="node1" presStyleIdx="3" presStyleCnt="4" custScaleX="191646" custScaleY="166587" custRadScaleRad="110831" custRadScaleInc="13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0D3C92-600B-4CA3-A2A8-B3EE515C43D6}" srcId="{154A84E0-335C-4CDD-8100-599B890D3F26}" destId="{72CE4879-C519-4140-8A48-640D15C1C912}" srcOrd="2" destOrd="0" parTransId="{6433C75F-D81C-42EF-9D04-4C71B99EBA23}" sibTransId="{6BC08BBF-889E-42FC-9B35-84A8770A8E1F}"/>
    <dgm:cxn modelId="{04577F28-571D-4FD8-8C7E-48CC62312FDD}" type="presOf" srcId="{30D12F07-C06B-454A-BFF3-55A326051F7A}" destId="{12E4BB54-6057-4C6F-874B-2B1A939506EF}" srcOrd="0" destOrd="0" presId="urn:microsoft.com/office/officeart/2008/layout/RadialCluster"/>
    <dgm:cxn modelId="{E645E7CE-D8A8-48EB-B3E8-5B9FC43C9438}" type="presOf" srcId="{9EE7205A-7C7A-482B-ADA4-115F5963668D}" destId="{51A5863C-5CF3-451B-9EA4-AF0C20B7F095}" srcOrd="0" destOrd="0" presId="urn:microsoft.com/office/officeart/2008/layout/RadialCluster"/>
    <dgm:cxn modelId="{F47DF24C-31FF-46B7-B26D-B99B1B3D25F9}" type="presOf" srcId="{BDBAF739-BA9A-440A-9B5F-FF1F93405EF4}" destId="{DDC3F556-754D-49DE-9EA8-63A6AA5F0F66}" srcOrd="0" destOrd="0" presId="urn:microsoft.com/office/officeart/2008/layout/RadialCluster"/>
    <dgm:cxn modelId="{07DA4F0A-ED16-4A3D-97F3-E3B11E6F7A56}" type="presOf" srcId="{6433C75F-D81C-42EF-9D04-4C71B99EBA23}" destId="{C07F818F-43DC-441F-BC0B-100BB7CD7169}" srcOrd="0" destOrd="0" presId="urn:microsoft.com/office/officeart/2008/layout/RadialCluster"/>
    <dgm:cxn modelId="{2395DEB9-6654-45C8-AB80-F0D73F18C650}" type="presOf" srcId="{E6455AB5-4153-4A8F-9519-AC3D6A0C56D0}" destId="{66BB656E-AC59-434A-8A0C-5143D5A649C0}" srcOrd="0" destOrd="0" presId="urn:microsoft.com/office/officeart/2008/layout/RadialCluster"/>
    <dgm:cxn modelId="{E0BD4802-5D7F-456A-AA80-61644A08601E}" type="presOf" srcId="{37616922-6DA1-4ADD-8024-BF3EF0A89C7B}" destId="{32F1D221-51B7-466B-986C-C1D831A916AE}" srcOrd="0" destOrd="0" presId="urn:microsoft.com/office/officeart/2008/layout/RadialCluster"/>
    <dgm:cxn modelId="{D5FA7BDB-7A07-40D7-9CE3-7AD234A7DE38}" type="presOf" srcId="{72CE4879-C519-4140-8A48-640D15C1C912}" destId="{51206FEB-A3FB-4E42-9BE2-018095B284F5}" srcOrd="0" destOrd="0" presId="urn:microsoft.com/office/officeart/2008/layout/RadialCluster"/>
    <dgm:cxn modelId="{D1CF8F55-BACB-41FB-A71C-F9941B193F17}" type="presOf" srcId="{154A84E0-335C-4CDD-8100-599B890D3F26}" destId="{CFEC6367-4BC0-4DF4-AC88-D1787BC3E8B0}" srcOrd="0" destOrd="0" presId="urn:microsoft.com/office/officeart/2008/layout/RadialCluster"/>
    <dgm:cxn modelId="{FF464196-66F6-4250-95CB-8320651BEC9D}" srcId="{37616922-6DA1-4ADD-8024-BF3EF0A89C7B}" destId="{154A84E0-335C-4CDD-8100-599B890D3F26}" srcOrd="0" destOrd="0" parTransId="{8428012E-5AFD-477D-9D1B-0E21A30959B5}" sibTransId="{2B779AEE-44BC-4912-87A5-5BCF6D056E22}"/>
    <dgm:cxn modelId="{3DAE8543-49D4-45DE-9578-A0394433406A}" srcId="{154A84E0-335C-4CDD-8100-599B890D3F26}" destId="{30D12F07-C06B-454A-BFF3-55A326051F7A}" srcOrd="0" destOrd="0" parTransId="{BDBAF739-BA9A-440A-9B5F-FF1F93405EF4}" sibTransId="{FB81425C-A510-4062-B74C-04B04B93018D}"/>
    <dgm:cxn modelId="{CBC70E89-68EF-4FA5-BB46-70E903CC4982}" srcId="{154A84E0-335C-4CDD-8100-599B890D3F26}" destId="{E6455AB5-4153-4A8F-9519-AC3D6A0C56D0}" srcOrd="1" destOrd="0" parTransId="{9EE7205A-7C7A-482B-ADA4-115F5963668D}" sibTransId="{C0BA67DA-6CB1-4F05-A826-A75FEA240B8D}"/>
    <dgm:cxn modelId="{6BFC21FB-AC93-48E2-A038-B208F62D40D6}" type="presParOf" srcId="{32F1D221-51B7-466B-986C-C1D831A916AE}" destId="{8232BA82-05AA-425D-8C0D-90E334628323}" srcOrd="0" destOrd="0" presId="urn:microsoft.com/office/officeart/2008/layout/RadialCluster"/>
    <dgm:cxn modelId="{DC8002AC-B136-4F64-9BE1-95D2CBEF1DDA}" type="presParOf" srcId="{8232BA82-05AA-425D-8C0D-90E334628323}" destId="{CFEC6367-4BC0-4DF4-AC88-D1787BC3E8B0}" srcOrd="0" destOrd="0" presId="urn:microsoft.com/office/officeart/2008/layout/RadialCluster"/>
    <dgm:cxn modelId="{52F2751F-922F-4ECE-AC5F-FE8CEBA1C7F8}" type="presParOf" srcId="{8232BA82-05AA-425D-8C0D-90E334628323}" destId="{DDC3F556-754D-49DE-9EA8-63A6AA5F0F66}" srcOrd="1" destOrd="0" presId="urn:microsoft.com/office/officeart/2008/layout/RadialCluster"/>
    <dgm:cxn modelId="{0ADF0403-04BC-4542-91DC-856E5110185F}" type="presParOf" srcId="{8232BA82-05AA-425D-8C0D-90E334628323}" destId="{12E4BB54-6057-4C6F-874B-2B1A939506EF}" srcOrd="2" destOrd="0" presId="urn:microsoft.com/office/officeart/2008/layout/RadialCluster"/>
    <dgm:cxn modelId="{A0ECC151-8C02-4ED1-AC4C-59AAE4DF4B69}" type="presParOf" srcId="{8232BA82-05AA-425D-8C0D-90E334628323}" destId="{51A5863C-5CF3-451B-9EA4-AF0C20B7F095}" srcOrd="3" destOrd="0" presId="urn:microsoft.com/office/officeart/2008/layout/RadialCluster"/>
    <dgm:cxn modelId="{0787FC56-F231-4728-BB2B-A65559BB6D3F}" type="presParOf" srcId="{8232BA82-05AA-425D-8C0D-90E334628323}" destId="{66BB656E-AC59-434A-8A0C-5143D5A649C0}" srcOrd="4" destOrd="0" presId="urn:microsoft.com/office/officeart/2008/layout/RadialCluster"/>
    <dgm:cxn modelId="{7BA6D4F2-44B2-4929-A531-2C72F84A26B5}" type="presParOf" srcId="{8232BA82-05AA-425D-8C0D-90E334628323}" destId="{C07F818F-43DC-441F-BC0B-100BB7CD7169}" srcOrd="5" destOrd="0" presId="urn:microsoft.com/office/officeart/2008/layout/RadialCluster"/>
    <dgm:cxn modelId="{386678DA-BA11-45BA-8084-E84D9081D4A0}" type="presParOf" srcId="{8232BA82-05AA-425D-8C0D-90E334628323}" destId="{51206FEB-A3FB-4E42-9BE2-018095B284F5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78E179-B9C9-49FA-A601-28EBF0E5D8A8}">
      <dsp:nvSpPr>
        <dsp:cNvPr id="0" name=""/>
        <dsp:cNvSpPr/>
      </dsp:nvSpPr>
      <dsp:spPr>
        <a:xfrm>
          <a:off x="0" y="0"/>
          <a:ext cx="7521575" cy="111869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Фінікійці зібрали перші відомості про Атлантичний океан ще за тисячу років до нашої ери. </a:t>
          </a:r>
          <a:endParaRPr lang="ru-RU" sz="1700" kern="1200" dirty="0"/>
        </a:p>
      </dsp:txBody>
      <dsp:txXfrm>
        <a:off x="1616184" y="0"/>
        <a:ext cx="5905390" cy="1118691"/>
      </dsp:txXfrm>
    </dsp:sp>
    <dsp:sp modelId="{99EADAB8-6626-4F74-8E59-86F05849EB9B}">
      <dsp:nvSpPr>
        <dsp:cNvPr id="0" name=""/>
        <dsp:cNvSpPr/>
      </dsp:nvSpPr>
      <dsp:spPr>
        <a:xfrm>
          <a:off x="111869" y="111869"/>
          <a:ext cx="1504315" cy="8949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0ECA2A-6BF2-4FE2-BDB5-71E61B6785FF}">
      <dsp:nvSpPr>
        <dsp:cNvPr id="0" name=""/>
        <dsp:cNvSpPr/>
      </dsp:nvSpPr>
      <dsp:spPr>
        <a:xfrm>
          <a:off x="0" y="1230560"/>
          <a:ext cx="7521575" cy="111869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Вікінги. Скандинавські вікінги першими і не раз перепливали океан, досягнувши берегів Американського континенту (вони називали його </a:t>
          </a:r>
          <a:r>
            <a:rPr lang="uk-UA" sz="1700" kern="1200" dirty="0" err="1" smtClean="0"/>
            <a:t>Вінландом</a:t>
          </a:r>
          <a:r>
            <a:rPr lang="uk-UA" sz="1700" kern="1200" dirty="0" smtClean="0"/>
            <a:t>) і відкрили Гренландію і Лабрадор. </a:t>
          </a:r>
          <a:endParaRPr lang="ru-RU" sz="1700" kern="1200" dirty="0"/>
        </a:p>
      </dsp:txBody>
      <dsp:txXfrm>
        <a:off x="1616184" y="1230560"/>
        <a:ext cx="5905390" cy="1118691"/>
      </dsp:txXfrm>
    </dsp:sp>
    <dsp:sp modelId="{9ECFC1F2-2B85-43CC-BAB6-2E934FC63710}">
      <dsp:nvSpPr>
        <dsp:cNvPr id="0" name=""/>
        <dsp:cNvSpPr/>
      </dsp:nvSpPr>
      <dsp:spPr>
        <a:xfrm>
          <a:off x="111869" y="1342429"/>
          <a:ext cx="1504315" cy="8949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5771DE-6770-451F-B5B7-A086709071C8}">
      <dsp:nvSpPr>
        <dsp:cNvPr id="0" name=""/>
        <dsp:cNvSpPr/>
      </dsp:nvSpPr>
      <dsp:spPr>
        <a:xfrm>
          <a:off x="0" y="2461120"/>
          <a:ext cx="7521575" cy="11186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kern="1200" dirty="0" smtClean="0"/>
            <a:t>Христофор Колумб. Експедиції Христофора Колумба нанесли на карту багато островів Карибського басейну і величезний материк, пізніше названий Америкою. Слідом за ним здійснили плавання португальці, іспанці, англійці</a:t>
          </a:r>
          <a:endParaRPr lang="ru-RU" sz="1700" kern="1200" dirty="0"/>
        </a:p>
      </dsp:txBody>
      <dsp:txXfrm>
        <a:off x="1616184" y="2461120"/>
        <a:ext cx="5905390" cy="1118691"/>
      </dsp:txXfrm>
    </dsp:sp>
    <dsp:sp modelId="{8092F330-261D-4666-9094-FC9F38218C3C}">
      <dsp:nvSpPr>
        <dsp:cNvPr id="0" name=""/>
        <dsp:cNvSpPr/>
      </dsp:nvSpPr>
      <dsp:spPr>
        <a:xfrm>
          <a:off x="111869" y="2572989"/>
          <a:ext cx="1504315" cy="89495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EC6367-4BC0-4DF4-AC88-D1787BC3E8B0}">
      <dsp:nvSpPr>
        <dsp:cNvPr id="0" name=""/>
        <dsp:cNvSpPr/>
      </dsp:nvSpPr>
      <dsp:spPr>
        <a:xfrm>
          <a:off x="2658177" y="2377383"/>
          <a:ext cx="2048336" cy="205111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3 періоди дослідження Атлантичного океану</a:t>
          </a:r>
          <a:endParaRPr lang="ru-RU" sz="2400" kern="1200" dirty="0"/>
        </a:p>
      </dsp:txBody>
      <dsp:txXfrm>
        <a:off x="2758169" y="2477375"/>
        <a:ext cx="1848352" cy="1851127"/>
      </dsp:txXfrm>
    </dsp:sp>
    <dsp:sp modelId="{DDC3F556-754D-49DE-9EA8-63A6AA5F0F66}">
      <dsp:nvSpPr>
        <dsp:cNvPr id="0" name=""/>
        <dsp:cNvSpPr/>
      </dsp:nvSpPr>
      <dsp:spPr>
        <a:xfrm rot="16142610">
          <a:off x="3466540" y="2181989"/>
          <a:ext cx="3908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0841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E4BB54-6057-4C6F-874B-2B1A939506EF}">
      <dsp:nvSpPr>
        <dsp:cNvPr id="0" name=""/>
        <dsp:cNvSpPr/>
      </dsp:nvSpPr>
      <dsp:spPr>
        <a:xfrm>
          <a:off x="2376265" y="-225778"/>
          <a:ext cx="2527929" cy="22123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solidFill>
                <a:schemeClr val="bg1"/>
              </a:solidFill>
            </a:rPr>
            <a:t>до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1" tooltip="1749"/>
            </a:rPr>
            <a:t>1749</a:t>
          </a:r>
          <a:r>
            <a:rPr lang="uk-UA" sz="1800" kern="1200" dirty="0" smtClean="0">
              <a:solidFill>
                <a:schemeClr val="bg1"/>
              </a:solidFill>
            </a:rPr>
            <a:t> року (плавання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2" tooltip="Фінікійці"/>
            </a:rPr>
            <a:t>фінікійців</a:t>
          </a:r>
          <a:r>
            <a:rPr lang="uk-UA" sz="1800" kern="1200" dirty="0" smtClean="0">
              <a:solidFill>
                <a:schemeClr val="bg1"/>
              </a:solidFill>
            </a:rPr>
            <a:t>,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3" tooltip="Карфаген"/>
            </a:rPr>
            <a:t>карфагенян</a:t>
          </a:r>
          <a:r>
            <a:rPr lang="uk-UA" sz="1800" kern="1200" dirty="0" smtClean="0">
              <a:solidFill>
                <a:schemeClr val="bg1"/>
              </a:solidFill>
            </a:rPr>
            <a:t>,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4" tooltip="Христофор Колумб"/>
            </a:rPr>
            <a:t>X. Колумба</a:t>
          </a:r>
          <a:r>
            <a:rPr lang="uk-UA" sz="1800" kern="1200" dirty="0" smtClean="0">
              <a:solidFill>
                <a:schemeClr val="bg1"/>
              </a:solidFill>
            </a:rPr>
            <a:t>,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5" tooltip="Джон Кабот"/>
            </a:rPr>
            <a:t>Дж. </a:t>
          </a:r>
          <a:r>
            <a:rPr lang="uk-UA" sz="1800" kern="1200" dirty="0" err="1" smtClean="0">
              <a:solidFill>
                <a:schemeClr val="bg1"/>
              </a:solidFill>
              <a:hlinkClick xmlns:r="http://schemas.openxmlformats.org/officeDocument/2006/relationships" r:id="rId5" tooltip="Джон Кабот"/>
            </a:rPr>
            <a:t>Кабота</a:t>
          </a:r>
          <a:r>
            <a:rPr lang="uk-UA" sz="1800" kern="1200" dirty="0" smtClean="0">
              <a:solidFill>
                <a:schemeClr val="bg1"/>
              </a:solidFill>
            </a:rPr>
            <a:t>,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6" tooltip="Фернан Магеллан"/>
            </a:rPr>
            <a:t>Ф. Магеллана</a:t>
          </a:r>
          <a:r>
            <a:rPr lang="uk-UA" sz="1800" kern="1200" dirty="0" smtClean="0">
              <a:solidFill>
                <a:schemeClr val="bg1"/>
              </a:solidFill>
            </a:rPr>
            <a:t> та ін.), коли зібрані відомості лише про </a:t>
          </a:r>
          <a:r>
            <a:rPr lang="uk-UA" sz="1800" kern="1200" dirty="0" err="1" smtClean="0">
              <a:solidFill>
                <a:schemeClr val="bg1"/>
              </a:solidFill>
            </a:rPr>
            <a:t>розподіл </a:t>
          </a:r>
          <a:r>
            <a:rPr lang="uk-UA" sz="1800" kern="1200" dirty="0" err="1" smtClean="0">
              <a:solidFill>
                <a:schemeClr val="bg1"/>
              </a:solidFill>
              <a:hlinkClick xmlns:r="http://schemas.openxmlformats.org/officeDocument/2006/relationships" r:id="rId7" tooltip="Суходіл"/>
            </a:rPr>
            <a:t>суходо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7" tooltip="Суходіл"/>
            </a:rPr>
            <a:t>лу</a:t>
          </a:r>
          <a:r>
            <a:rPr lang="uk-UA" sz="1800" kern="1200" dirty="0" smtClean="0">
              <a:solidFill>
                <a:schemeClr val="bg1"/>
              </a:solidFill>
            </a:rPr>
            <a:t> і </a:t>
          </a:r>
          <a:r>
            <a:rPr lang="uk-UA" sz="1800" kern="1200" dirty="0" smtClean="0">
              <a:solidFill>
                <a:schemeClr val="bg1"/>
              </a:solidFill>
              <a:hlinkClick xmlns:r="http://schemas.openxmlformats.org/officeDocument/2006/relationships" r:id="rId8" tooltip="Море"/>
            </a:rPr>
            <a:t>моря</a:t>
          </a:r>
          <a:endParaRPr lang="ru-RU" sz="1800" kern="1200" dirty="0">
            <a:solidFill>
              <a:schemeClr val="bg1"/>
            </a:solidFill>
          </a:endParaRPr>
        </a:p>
      </dsp:txBody>
      <dsp:txXfrm>
        <a:off x="2484264" y="-117779"/>
        <a:ext cx="2311931" cy="1996376"/>
      </dsp:txXfrm>
    </dsp:sp>
    <dsp:sp modelId="{51A5863C-5CF3-451B-9EA4-AF0C20B7F095}">
      <dsp:nvSpPr>
        <dsp:cNvPr id="0" name=""/>
        <dsp:cNvSpPr/>
      </dsp:nvSpPr>
      <dsp:spPr>
        <a:xfrm rot="594906">
          <a:off x="4703528" y="3616384"/>
          <a:ext cx="39980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9805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BB656E-AC59-434A-8A0C-5143D5A649C0}">
      <dsp:nvSpPr>
        <dsp:cNvPr id="0" name=""/>
        <dsp:cNvSpPr/>
      </dsp:nvSpPr>
      <dsp:spPr>
        <a:xfrm>
          <a:off x="5100347" y="2828182"/>
          <a:ext cx="2420592" cy="206836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>
              <a:hlinkClick xmlns:r="http://schemas.openxmlformats.org/officeDocument/2006/relationships" r:id="rId1" tooltip="1749"/>
            </a:rPr>
            <a:t>1749</a:t>
          </a:r>
          <a:r>
            <a:rPr lang="uk-UA" sz="1800" kern="1200" dirty="0" smtClean="0"/>
            <a:t>—</a:t>
          </a:r>
          <a:r>
            <a:rPr lang="uk-UA" sz="1800" kern="1200" dirty="0" smtClean="0">
              <a:hlinkClick xmlns:r="http://schemas.openxmlformats.org/officeDocument/2006/relationships" r:id="rId9" tooltip="1873"/>
            </a:rPr>
            <a:t>1873</a:t>
          </a:r>
          <a:r>
            <a:rPr lang="uk-UA" sz="1800" kern="1200" dirty="0" smtClean="0"/>
            <a:t>, — одержані перші дані про температури води на різних глибинах (</a:t>
          </a:r>
          <a:r>
            <a:rPr lang="uk-UA" sz="1800" kern="1200" dirty="0" smtClean="0">
              <a:hlinkClick xmlns:r="http://schemas.openxmlformats.org/officeDocument/2006/relationships" r:id="rId10" tooltip="Джеймс Кук"/>
            </a:rPr>
            <a:t>Дж. </a:t>
          </a:r>
          <a:r>
            <a:rPr lang="uk-UA" sz="1800" kern="1200" dirty="0" err="1" smtClean="0">
              <a:hlinkClick xmlns:r="http://schemas.openxmlformats.org/officeDocument/2006/relationships" r:id="rId10" tooltip="Джеймс Кук"/>
            </a:rPr>
            <a:t>Кук</a:t>
          </a:r>
          <a:r>
            <a:rPr lang="uk-UA" sz="1800" kern="1200" dirty="0" smtClean="0"/>
            <a:t>, </a:t>
          </a:r>
          <a:r>
            <a:rPr lang="uk-UA" sz="1800" kern="1200" dirty="0" smtClean="0">
              <a:hlinkClick xmlns:r="http://schemas.openxmlformats.org/officeDocument/2006/relationships" r:id="rId11" tooltip="Крузенштерн Іван Федорович"/>
            </a:rPr>
            <a:t>І. Ф. </a:t>
          </a:r>
          <a:r>
            <a:rPr lang="uk-UA" sz="1800" kern="1200" dirty="0" err="1" smtClean="0">
              <a:hlinkClick xmlns:r="http://schemas.openxmlformats.org/officeDocument/2006/relationships" r:id="rId11" tooltip="Крузенштерн Іван Федорович"/>
            </a:rPr>
            <a:t>Крузенштерн</a:t>
          </a:r>
          <a:r>
            <a:rPr lang="uk-UA" sz="1800" kern="1200" dirty="0" smtClean="0"/>
            <a:t>,</a:t>
          </a:r>
          <a:r>
            <a:rPr lang="uk-UA" sz="1800" kern="1200" dirty="0" smtClean="0">
              <a:hlinkClick xmlns:r="http://schemas.openxmlformats.org/officeDocument/2006/relationships" r:id="rId12" tooltip="Лисянський Юрій Федорович"/>
            </a:rPr>
            <a:t>Ю. Ф. Лисянський</a:t>
          </a:r>
          <a:r>
            <a:rPr lang="uk-UA" sz="1800" kern="1200" dirty="0" smtClean="0"/>
            <a:t> та ін.). </a:t>
          </a:r>
          <a:endParaRPr lang="ru-RU" sz="1800" kern="1200" dirty="0"/>
        </a:p>
      </dsp:txBody>
      <dsp:txXfrm>
        <a:off x="5201316" y="2929151"/>
        <a:ext cx="2218654" cy="1866425"/>
      </dsp:txXfrm>
    </dsp:sp>
    <dsp:sp modelId="{C07F818F-43DC-441F-BC0B-100BB7CD7169}">
      <dsp:nvSpPr>
        <dsp:cNvPr id="0" name=""/>
        <dsp:cNvSpPr/>
      </dsp:nvSpPr>
      <dsp:spPr>
        <a:xfrm rot="9261878">
          <a:off x="2078065" y="4026402"/>
          <a:ext cx="61014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0141" y="0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206FEB-A3FB-4E42-9BE2-018095B284F5}">
      <dsp:nvSpPr>
        <dsp:cNvPr id="0" name=""/>
        <dsp:cNvSpPr/>
      </dsp:nvSpPr>
      <dsp:spPr>
        <a:xfrm>
          <a:off x="0" y="3747980"/>
          <a:ext cx="2108094" cy="183244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період </a:t>
          </a:r>
          <a:r>
            <a:rPr lang="uk-UA" sz="1800" kern="1200" dirty="0" err="1" smtClean="0"/>
            <a:t>комплексних </a:t>
          </a:r>
          <a:r>
            <a:rPr lang="uk-UA" sz="1800" kern="1200" dirty="0" err="1" smtClean="0">
              <a:hlinkClick xmlns:r="http://schemas.openxmlformats.org/officeDocument/2006/relationships" r:id="rId13" tooltip="Океанографія"/>
            </a:rPr>
            <a:t>океанографічни</a:t>
          </a:r>
          <a:r>
            <a:rPr lang="uk-UA" sz="1800" kern="1200" dirty="0" smtClean="0">
              <a:hlinkClick xmlns:r="http://schemas.openxmlformats.org/officeDocument/2006/relationships" r:id="rId13" tooltip="Океанографія"/>
            </a:rPr>
            <a:t>х</a:t>
          </a:r>
          <a:r>
            <a:rPr lang="uk-UA" sz="1800" kern="1200" dirty="0" smtClean="0"/>
            <a:t> досліджень з кінця </a:t>
          </a:r>
          <a:r>
            <a:rPr lang="uk-UA" sz="1800" kern="1200" dirty="0" smtClean="0">
              <a:hlinkClick xmlns:r="http://schemas.openxmlformats.org/officeDocument/2006/relationships" r:id="rId14" tooltip="19 століття"/>
            </a:rPr>
            <a:t>19 століття</a:t>
          </a:r>
          <a:r>
            <a:rPr lang="uk-UA" sz="1800" kern="1200" dirty="0" smtClean="0"/>
            <a:t> триває й тепер. </a:t>
          </a:r>
          <a:endParaRPr lang="ru-RU" sz="1800" kern="1200" dirty="0"/>
        </a:p>
      </dsp:txBody>
      <dsp:txXfrm>
        <a:off x="89453" y="3837433"/>
        <a:ext cx="1929188" cy="16535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7917284-F9DA-4699-9E3D-A587CD88CD7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B164868-79F2-429D-9289-A09432BE73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hyperlink" Target="http://uk.wikipedia.org/wiki/%D0%A2%D1%80%D1%96%D1%81%D0%BA%D0%BE%D0%B2%D1%96" TargetMode="External"/><Relationship Id="rId7" Type="http://schemas.openxmlformats.org/officeDocument/2006/relationships/image" Target="../media/image25.png"/><Relationship Id="rId2" Type="http://schemas.openxmlformats.org/officeDocument/2006/relationships/hyperlink" Target="http://uk.wikipedia.org/wiki/%D0%9E%D1%81%D0%B5%D0%BB%D0%B5%D0%B4%D1%86%D0%B5%D0%BF%D0%BE%D0%B4%D1%96%D0%B1%D0%BD%D1%96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hyperlink" Target="http://uk.wikipedia.org/wiki/1970-%D1%96" TargetMode="External"/><Relationship Id="rId4" Type="http://schemas.openxmlformats.org/officeDocument/2006/relationships/hyperlink" Target="http://uk.wikipedia.org/wiki/%D0%9B%D0%BE%D1%81%D0%BE%D1%81%D0%B5%D0%B2%D1%96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sz="4400" b="1" dirty="0" smtClean="0"/>
              <a:t>АТЛАНТИЧНИЙ ОКЕАН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9573674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14348" y="1361276"/>
            <a:ext cx="4181088" cy="5496724"/>
          </a:xfrm>
        </p:spPr>
        <p:txBody>
          <a:bodyPr>
            <a:normAutofit/>
          </a:bodyPr>
          <a:lstStyle/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Рослинний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тваринний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тропічній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зоні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відзначається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різноманітністю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Донна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рослинність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представлена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різними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водоростями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Фітопланктон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помірних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холодних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широтах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поширюється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глибини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50 м,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тропіках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до 50—80 м.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товщі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домінує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фітопланктон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динофлагелят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діатомових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водоростей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розпал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сезонного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цвітіння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море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берегів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Флориди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забарвлюється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яскраво-червоний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літрі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морської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містяться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десятки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мільйонів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одноклітинних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рослин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664"/>
            <a:ext cx="260985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9522" y="4221088"/>
            <a:ext cx="2727173" cy="181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76872"/>
            <a:ext cx="2719759" cy="180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40565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860032" y="1100628"/>
            <a:ext cx="3483868" cy="5352708"/>
          </a:xfrm>
        </p:spPr>
        <p:txBody>
          <a:bodyPr>
            <a:normAutofit/>
          </a:bodyPr>
          <a:lstStyle/>
          <a:p>
            <a:r>
              <a:rPr lang="ru-RU" sz="2000" dirty="0"/>
              <a:t>Донна флора представлена </a:t>
            </a:r>
            <a:r>
              <a:rPr lang="ru-RU" sz="2000" dirty="0" err="1"/>
              <a:t>бурими</a:t>
            </a:r>
            <a:r>
              <a:rPr lang="ru-RU" sz="2000" dirty="0"/>
              <a:t> (</a:t>
            </a:r>
            <a:r>
              <a:rPr lang="ru-RU" sz="2000" dirty="0" err="1"/>
              <a:t>фукуси</a:t>
            </a:r>
            <a:r>
              <a:rPr lang="ru-RU" sz="2000" dirty="0"/>
              <a:t>, </a:t>
            </a:r>
            <a:r>
              <a:rPr lang="ru-RU" sz="2000" dirty="0" err="1"/>
              <a:t>ламінарії</a:t>
            </a:r>
            <a:r>
              <a:rPr lang="ru-RU" sz="2000" dirty="0"/>
              <a:t>), </a:t>
            </a:r>
            <a:r>
              <a:rPr lang="ru-RU" sz="2000" dirty="0" err="1"/>
              <a:t>зеленими</a:t>
            </a:r>
            <a:r>
              <a:rPr lang="ru-RU" sz="2000" dirty="0"/>
              <a:t>, </a:t>
            </a:r>
            <a:r>
              <a:rPr lang="ru-RU" sz="2000" dirty="0" err="1"/>
              <a:t>червоними</a:t>
            </a:r>
            <a:r>
              <a:rPr lang="ru-RU" sz="2000" dirty="0"/>
              <a:t> </a:t>
            </a:r>
            <a:r>
              <a:rPr lang="ru-RU" sz="2000" dirty="0" err="1"/>
              <a:t>водоростями</a:t>
            </a:r>
            <a:r>
              <a:rPr lang="ru-RU" sz="2000" dirty="0"/>
              <a:t> і </a:t>
            </a:r>
            <a:r>
              <a:rPr lang="ru-RU" sz="2000" dirty="0" err="1"/>
              <a:t>деякими</a:t>
            </a:r>
            <a:r>
              <a:rPr lang="ru-RU" sz="2000" dirty="0"/>
              <a:t> </a:t>
            </a:r>
            <a:r>
              <a:rPr lang="ru-RU" sz="2000" dirty="0" err="1"/>
              <a:t>судинними</a:t>
            </a:r>
            <a:r>
              <a:rPr lang="ru-RU" sz="2000" dirty="0"/>
              <a:t> </a:t>
            </a:r>
            <a:r>
              <a:rPr lang="ru-RU" sz="2000" dirty="0" err="1"/>
              <a:t>рослинами</a:t>
            </a:r>
            <a:r>
              <a:rPr lang="ru-RU" sz="2000" dirty="0"/>
              <a:t>. У гирлах </a:t>
            </a:r>
            <a:r>
              <a:rPr lang="ru-RU" sz="2000" dirty="0" err="1"/>
              <a:t>річок</a:t>
            </a:r>
            <a:r>
              <a:rPr lang="ru-RU" sz="2000" dirty="0"/>
              <a:t> росте </a:t>
            </a:r>
            <a:r>
              <a:rPr lang="ru-RU" sz="2000" dirty="0" err="1"/>
              <a:t>зостера</a:t>
            </a:r>
            <a:r>
              <a:rPr lang="ru-RU" sz="2000" dirty="0"/>
              <a:t> </a:t>
            </a:r>
            <a:r>
              <a:rPr lang="ru-RU" sz="2000" dirty="0" err="1"/>
              <a:t>морська</a:t>
            </a:r>
            <a:r>
              <a:rPr lang="ru-RU" sz="2000" dirty="0"/>
              <a:t>, а в </a:t>
            </a:r>
            <a:r>
              <a:rPr lang="ru-RU" sz="2000" dirty="0" err="1"/>
              <a:t>тропіках</a:t>
            </a:r>
            <a:r>
              <a:rPr lang="ru-RU" sz="2000" dirty="0"/>
              <a:t> </a:t>
            </a:r>
            <a:r>
              <a:rPr lang="ru-RU" sz="2000" dirty="0" err="1"/>
              <a:t>переважають</a:t>
            </a:r>
            <a:r>
              <a:rPr lang="ru-RU" sz="2000" dirty="0"/>
              <a:t> </a:t>
            </a:r>
            <a:r>
              <a:rPr lang="ru-RU" sz="2000" dirty="0" err="1"/>
              <a:t>зелені</a:t>
            </a:r>
            <a:r>
              <a:rPr lang="ru-RU" sz="2000" dirty="0"/>
              <a:t> (</a:t>
            </a:r>
            <a:r>
              <a:rPr lang="ru-RU" sz="2000" dirty="0" err="1"/>
              <a:t>каулерпи</a:t>
            </a:r>
            <a:r>
              <a:rPr lang="ru-RU" sz="2000" dirty="0"/>
              <a:t>, </a:t>
            </a:r>
            <a:r>
              <a:rPr lang="ru-RU" sz="2000" dirty="0" err="1"/>
              <a:t>валонія</a:t>
            </a:r>
            <a:r>
              <a:rPr lang="ru-RU" sz="2000" dirty="0"/>
              <a:t>) і </a:t>
            </a:r>
            <a:r>
              <a:rPr lang="ru-RU" sz="2000" dirty="0" err="1"/>
              <a:t>бурі</a:t>
            </a:r>
            <a:r>
              <a:rPr lang="ru-RU" sz="2000" dirty="0"/>
              <a:t> (</a:t>
            </a:r>
            <a:r>
              <a:rPr lang="ru-RU" sz="2000" dirty="0" err="1"/>
              <a:t>саргасум</a:t>
            </a:r>
            <a:r>
              <a:rPr lang="ru-RU" sz="2000" dirty="0"/>
              <a:t>) </a:t>
            </a:r>
            <a:r>
              <a:rPr lang="ru-RU" sz="2000" dirty="0" err="1"/>
              <a:t>водорості</a:t>
            </a:r>
            <a:r>
              <a:rPr lang="ru-RU" sz="2000" dirty="0"/>
              <a:t>. Для </a:t>
            </a:r>
            <a:r>
              <a:rPr lang="ru-RU" sz="2000" dirty="0" err="1"/>
              <a:t>південної</a:t>
            </a:r>
            <a:r>
              <a:rPr lang="ru-RU" sz="2000" dirty="0"/>
              <a:t> </a:t>
            </a:r>
            <a:r>
              <a:rPr lang="ru-RU" sz="2000" dirty="0" err="1"/>
              <a:t>частини</a:t>
            </a:r>
            <a:r>
              <a:rPr lang="ru-RU" sz="2000" dirty="0"/>
              <a:t> океану </a:t>
            </a:r>
            <a:r>
              <a:rPr lang="ru-RU" sz="2000" dirty="0" err="1"/>
              <a:t>характерні</a:t>
            </a:r>
            <a:r>
              <a:rPr lang="ru-RU" sz="2000" dirty="0"/>
              <a:t> </a:t>
            </a:r>
            <a:r>
              <a:rPr lang="ru-RU" sz="2000" dirty="0" err="1"/>
              <a:t>бурі</a:t>
            </a:r>
            <a:r>
              <a:rPr lang="ru-RU" sz="2000" dirty="0"/>
              <a:t> </a:t>
            </a:r>
            <a:r>
              <a:rPr lang="ru-RU" sz="2000" dirty="0" err="1"/>
              <a:t>водорості</a:t>
            </a:r>
            <a:r>
              <a:rPr lang="ru-RU" sz="2000" dirty="0"/>
              <a:t> (фукус, </a:t>
            </a:r>
            <a:r>
              <a:rPr lang="ru-RU" sz="2000" dirty="0" err="1"/>
              <a:t>лесонія</a:t>
            </a:r>
            <a:r>
              <a:rPr lang="ru-RU" sz="2000" dirty="0"/>
              <a:t>, </a:t>
            </a:r>
            <a:r>
              <a:rPr lang="ru-RU" sz="2000" dirty="0" err="1"/>
              <a:t>електус</a:t>
            </a:r>
            <a:r>
              <a:rPr lang="ru-RU" sz="2000" dirty="0"/>
              <a:t>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95350"/>
            <a:ext cx="2727173" cy="181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08312"/>
            <a:ext cx="2801888" cy="1749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656" y="3357767"/>
            <a:ext cx="2707067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941168"/>
            <a:ext cx="280188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91995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643306" y="1643050"/>
            <a:ext cx="4635996" cy="5352708"/>
          </a:xfrm>
        </p:spPr>
        <p:txBody>
          <a:bodyPr>
            <a:normAutofit/>
          </a:bodyPr>
          <a:lstStyle/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Найбільшим розвитком життя відзначаються смуги стику холодної і помірної зон. Вони і є основними рибопромисловими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районами.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Найбільше промислове значення мають </a:t>
            </a:r>
            <a:r>
              <a:rPr lang="uk-UA" sz="2000" u="sng" dirty="0">
                <a:latin typeface="Times New Roman" pitchFamily="18" charset="0"/>
                <a:cs typeface="Times New Roman" pitchFamily="18" charset="0"/>
                <a:hlinkClick r:id="rId2" tooltip="Оселедцеподібні"/>
              </a:rPr>
              <a:t>оселедцеві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uk-UA" sz="2000" u="sng" dirty="0">
                <a:latin typeface="Times New Roman" pitchFamily="18" charset="0"/>
                <a:cs typeface="Times New Roman" pitchFamily="18" charset="0"/>
                <a:hlinkClick r:id="rId3" tooltip="Тріскові"/>
              </a:rPr>
              <a:t>тріскові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і </a:t>
            </a:r>
            <a:r>
              <a:rPr lang="uk-UA" sz="2000" u="sng" dirty="0">
                <a:latin typeface="Times New Roman" pitchFamily="18" charset="0"/>
                <a:cs typeface="Times New Roman" pitchFamily="18" charset="0"/>
                <a:hlinkClick r:id="rId4" tooltip="Лососеві"/>
              </a:rPr>
              <a:t>лососеві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риби.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У </a:t>
            </a:r>
            <a:r>
              <a:rPr lang="uk-UA" sz="2000" u="sng" dirty="0">
                <a:latin typeface="Times New Roman" pitchFamily="18" charset="0"/>
                <a:cs typeface="Times New Roman" pitchFamily="18" charset="0"/>
                <a:hlinkClick r:id="rId5" tooltip="1970-і"/>
              </a:rPr>
              <a:t>1970-х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 рр. внаслідок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вилову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деяких видів риб обсяги промислу різко скоротилися, але після введення суворих лімітів рибні запаси потроху відновлюються.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267652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2852936"/>
            <a:ext cx="267652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4797152"/>
            <a:ext cx="2720139" cy="1706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83136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3856129" cy="2337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39" y="4371889"/>
            <a:ext cx="3856129" cy="2081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04024"/>
            <a:ext cx="3456384" cy="2049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80728"/>
            <a:ext cx="3456384" cy="220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636912"/>
            <a:ext cx="3249711" cy="243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01846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139952" y="1145116"/>
            <a:ext cx="4563988" cy="5400600"/>
          </a:xfrm>
        </p:spPr>
        <p:txBody>
          <a:bodyPr>
            <a:normAutofit/>
          </a:bodyPr>
          <a:lstStyle/>
          <a:p>
            <a:r>
              <a:rPr lang="uk-UA" sz="2800" dirty="0" smtClean="0"/>
              <a:t>       Забруднення</a:t>
            </a:r>
            <a:r>
              <a:rPr lang="uk-UA" sz="2800" dirty="0" smtClean="0"/>
              <a:t>:</a:t>
            </a:r>
          </a:p>
          <a:p>
            <a:pPr>
              <a:buFont typeface="Arial" pitchFamily="34" charset="0"/>
              <a:buChar char="•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Річкові та побутові стоки прибережних міст.</a:t>
            </a:r>
          </a:p>
          <a:p>
            <a:pPr>
              <a:buFont typeface="Arial" pitchFamily="34" charset="0"/>
              <a:buChar char="•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Морські шляхи, якими транспортують нафту. </a:t>
            </a:r>
          </a:p>
          <a:p>
            <a:pPr>
              <a:buFont typeface="Arial" pitchFamily="34" charset="0"/>
              <a:buChar char="•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Забруднення призводить до скорочення чисельності риби.</a:t>
            </a:r>
          </a:p>
          <a:p>
            <a:pPr>
              <a:buFont typeface="Arial" pitchFamily="34" charset="0"/>
              <a:buChar char="•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У прибережних водах поблизу великих портів розвиваються віруси небезпечних хвороб, тому численні пляжі небезпечні для купання.</a:t>
            </a:r>
          </a:p>
          <a:p>
            <a:pPr marL="0" indent="0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Боротьба з забрудненням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У багатьох країнах заборонено скидати в океан неочищені води промислових підприємств та із суден</a:t>
            </a:r>
          </a:p>
          <a:p>
            <a:pPr marL="0" indent="0"/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197" y="2834809"/>
            <a:ext cx="1777471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988" y="985838"/>
            <a:ext cx="3087891" cy="165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085" y="4941168"/>
            <a:ext cx="3167794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85701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висновки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85786" y="1361276"/>
            <a:ext cx="7520940" cy="5496724"/>
          </a:xfrm>
        </p:spPr>
        <p:txBody>
          <a:bodyPr>
            <a:normAutofit/>
          </a:bodyPr>
          <a:lstStyle/>
          <a:p>
            <a:r>
              <a:rPr lang="uk-UA" sz="2000" dirty="0" smtClean="0"/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Атлантичний океан має велике міжнародне значення. Це вузол важливих економічних і стратегічних морських шляхів сполучення. Найбільше значення мають лінії: </a:t>
            </a:r>
            <a:r>
              <a:rPr lang="uk-UA" sz="2800" dirty="0" err="1">
                <a:latin typeface="Times New Roman" pitchFamily="18" charset="0"/>
                <a:cs typeface="Times New Roman" pitchFamily="18" charset="0"/>
              </a:rPr>
              <a:t>північно-атлантична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(між Європою, США і Канадою), далекосхідна (між Європою і Азією та Австралією, через Суец), середньо-атлантична (між Європою, Вест-Індією і Південною Америкою). Природними ресурсами Атлантичного океану користується переважна більшість країн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світу.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1012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 smtClean="0"/>
              <a:t>Географічне положення і розміри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23928" y="1100628"/>
            <a:ext cx="4824536" cy="5280700"/>
          </a:xfrm>
        </p:spPr>
        <p:txBody>
          <a:bodyPr>
            <a:normAutofit fontScale="55000" lnSpcReduction="20000"/>
          </a:bodyPr>
          <a:lstStyle/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Другий за площею океан на планеті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Простягається від субарктичних широт до   Антарктиди на 16 000 км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Витягнута форма океану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Широке сполучення з холодними полярними водами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Межує з Індійським і Тихим океаном : від мисів на південних краях Африки  і Південної Америки по меридіанах до Антарктиди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За глибиною є другим після Тихого. Максимальна глибина в глибоководному  жолобі Пуерто-Ріко – 8742 м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Внутрішні моря: Балтійське, Середземне, Чорне, Азовське</a:t>
            </a: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       Зовнішні моря: Північне, Карибське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Острови материкового походження: Великобританія, Великі Антильські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Острови вулканічного походження:Канарські, Ісландія</a:t>
            </a:r>
          </a:p>
          <a:p>
            <a:pPr>
              <a:buFont typeface="Arial" charset="0"/>
              <a:buChar char="•"/>
            </a:pP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Коралові острови: Бермудські</a:t>
            </a:r>
          </a:p>
          <a:p>
            <a:pPr>
              <a:buFont typeface="Arial" charset="0"/>
              <a:buChar char="•"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904" y="980728"/>
            <a:ext cx="352839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78660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 smtClean="0"/>
              <a:t>Подорож у слово</a:t>
            </a: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14282" y="2214554"/>
            <a:ext cx="2952328" cy="3579849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Назву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Атлантичному океану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дали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стародавні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греки за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ім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міфічного титана АТЛАСА (АТЛАНТА) , який нібито стояв на краю землі і тримав на плечах небозвід. У різний час Атлантичний океан називали Морем за Геракловими стовпами, Західним океаном, Морем мороку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68" y="1928802"/>
            <a:ext cx="5000660" cy="3944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889359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 smtClean="0"/>
              <a:t>Історія дослідження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299429884"/>
              </p:ext>
            </p:extLst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817689" y="4953515"/>
            <a:ext cx="7521575" cy="1118691"/>
            <a:chOff x="0" y="2461120"/>
            <a:chExt cx="7521575" cy="1118691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2461120"/>
              <a:ext cx="7521575" cy="11186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1616184" y="2461120"/>
              <a:ext cx="5905390" cy="11186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7630" tIns="87630" rIns="87630" bIns="87630" numCol="1" spcCol="1270" anchor="t" anchorCtr="0">
              <a:noAutofit/>
            </a:bodyPr>
            <a:lstStyle/>
            <a:p>
              <a:pPr lvl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800" kern="1200"/>
            </a:p>
            <a:p>
              <a:pPr marL="171450" lvl="1" indent="-171450" algn="l" defTabSz="8001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800" kern="1200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4513" y="4941165"/>
            <a:ext cx="1539360" cy="89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39270" y="4842275"/>
            <a:ext cx="56331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200" dirty="0" smtClean="0">
                <a:solidFill>
                  <a:schemeClr val="bg1"/>
                </a:solidFill>
              </a:rPr>
              <a:t>Іван </a:t>
            </a:r>
            <a:r>
              <a:rPr lang="uk-UA" sz="1200" dirty="0" err="1" smtClean="0">
                <a:solidFill>
                  <a:schemeClr val="bg1"/>
                </a:solidFill>
              </a:rPr>
              <a:t>Крузенштерн</a:t>
            </a:r>
            <a:r>
              <a:rPr lang="uk-UA" sz="1200" dirty="0" smtClean="0">
                <a:solidFill>
                  <a:schemeClr val="bg1"/>
                </a:solidFill>
              </a:rPr>
              <a:t> та Юрій </a:t>
            </a:r>
            <a:r>
              <a:rPr lang="uk-UA" sz="1200" dirty="0" err="1" smtClean="0">
                <a:solidFill>
                  <a:schemeClr val="bg1"/>
                </a:solidFill>
              </a:rPr>
              <a:t>Лисянський</a:t>
            </a:r>
            <a:r>
              <a:rPr lang="uk-UA" sz="1200" dirty="0" smtClean="0">
                <a:solidFill>
                  <a:schemeClr val="bg1"/>
                </a:solidFill>
              </a:rPr>
              <a:t>. </a:t>
            </a:r>
            <a:r>
              <a:rPr lang="uk-UA" sz="1200" dirty="0">
                <a:solidFill>
                  <a:schemeClr val="bg1"/>
                </a:solidFill>
              </a:rPr>
              <a:t>П</a:t>
            </a:r>
            <a:r>
              <a:rPr lang="uk-UA" sz="1200" dirty="0" smtClean="0">
                <a:solidFill>
                  <a:schemeClr val="bg1"/>
                </a:solidFill>
              </a:rPr>
              <a:t>очаток  серйозним науковим дослідженням  поклала </a:t>
            </a:r>
            <a:r>
              <a:rPr lang="uk-UA" sz="1200" dirty="0">
                <a:solidFill>
                  <a:schemeClr val="bg1"/>
                </a:solidFill>
              </a:rPr>
              <a:t>в </a:t>
            </a:r>
            <a:r>
              <a:rPr lang="uk-UA" sz="1200" dirty="0" smtClean="0">
                <a:solidFill>
                  <a:schemeClr val="bg1"/>
                </a:solidFill>
              </a:rPr>
              <a:t>1803-06 роках </a:t>
            </a:r>
            <a:r>
              <a:rPr lang="uk-UA" sz="1200" dirty="0">
                <a:solidFill>
                  <a:schemeClr val="bg1"/>
                </a:solidFill>
              </a:rPr>
              <a:t>перша російська навколосвітня експедиція під  </a:t>
            </a:r>
            <a:r>
              <a:rPr lang="uk-UA" sz="1200" dirty="0" smtClean="0">
                <a:solidFill>
                  <a:schemeClr val="bg1"/>
                </a:solidFill>
              </a:rPr>
              <a:t>керівництвом </a:t>
            </a:r>
            <a:r>
              <a:rPr lang="uk-UA" sz="1200" dirty="0">
                <a:solidFill>
                  <a:schemeClr val="bg1"/>
                </a:solidFill>
              </a:rPr>
              <a:t>морського офіцера Івана </a:t>
            </a:r>
            <a:r>
              <a:rPr lang="uk-UA" sz="1200" dirty="0" err="1" smtClean="0">
                <a:solidFill>
                  <a:schemeClr val="bg1"/>
                </a:solidFill>
              </a:rPr>
              <a:t>Крузенштерна</a:t>
            </a:r>
            <a:r>
              <a:rPr lang="uk-UA" sz="1200" dirty="0" smtClean="0">
                <a:solidFill>
                  <a:schemeClr val="bg1"/>
                </a:solidFill>
              </a:rPr>
              <a:t>.</a:t>
            </a:r>
          </a:p>
          <a:p>
            <a:r>
              <a:rPr lang="uk-UA" sz="1200" dirty="0" smtClean="0">
                <a:solidFill>
                  <a:schemeClr val="bg1"/>
                </a:solidFill>
              </a:rPr>
              <a:t> </a:t>
            </a:r>
            <a:r>
              <a:rPr lang="uk-UA" sz="1200" dirty="0">
                <a:solidFill>
                  <a:schemeClr val="bg1"/>
                </a:solidFill>
              </a:rPr>
              <a:t>Учасники подальших походів провели </a:t>
            </a:r>
            <a:r>
              <a:rPr lang="uk-UA" sz="1200" dirty="0" smtClean="0">
                <a:solidFill>
                  <a:schemeClr val="bg1"/>
                </a:solidFill>
              </a:rPr>
              <a:t>заміри температури </a:t>
            </a:r>
            <a:r>
              <a:rPr lang="uk-UA" sz="1200" dirty="0">
                <a:solidFill>
                  <a:schemeClr val="bg1"/>
                </a:solidFill>
              </a:rPr>
              <a:t>та питомої ваги води на різних </a:t>
            </a:r>
            <a:r>
              <a:rPr lang="uk-UA" sz="1200" dirty="0" smtClean="0">
                <a:solidFill>
                  <a:schemeClr val="bg1"/>
                </a:solidFill>
              </a:rPr>
              <a:t>глибинах, взяли </a:t>
            </a:r>
            <a:r>
              <a:rPr lang="uk-UA" sz="1200" dirty="0">
                <a:solidFill>
                  <a:schemeClr val="bg1"/>
                </a:solidFill>
              </a:rPr>
              <a:t>проби прозорості води і встановили </a:t>
            </a:r>
            <a:r>
              <a:rPr lang="uk-UA" sz="1200" dirty="0" smtClean="0">
                <a:solidFill>
                  <a:schemeClr val="bg1"/>
                </a:solidFill>
              </a:rPr>
              <a:t>наявність     підводних </a:t>
            </a:r>
            <a:r>
              <a:rPr lang="uk-UA" sz="1200" dirty="0">
                <a:solidFill>
                  <a:schemeClr val="bg1"/>
                </a:solidFill>
              </a:rPr>
              <a:t>течій.</a:t>
            </a:r>
            <a:endParaRPr lang="ru-RU" sz="12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1409" y="4941165"/>
            <a:ext cx="1532464" cy="91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236419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 dirty="0" smtClean="0"/>
              <a:t>Історія досліджень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8352927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29177" y="5805264"/>
            <a:ext cx="4541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/>
              <a:t>Маршрути</a:t>
            </a:r>
            <a:r>
              <a:rPr lang="ru-RU" b="1" dirty="0"/>
              <a:t> </a:t>
            </a:r>
            <a:r>
              <a:rPr lang="ru-RU" b="1" dirty="0" err="1"/>
              <a:t>подорожей</a:t>
            </a:r>
            <a:r>
              <a:rPr lang="ru-RU" b="1" dirty="0"/>
              <a:t> Христофора Колумба</a:t>
            </a:r>
          </a:p>
        </p:txBody>
      </p:sp>
    </p:spTree>
    <p:extLst>
      <p:ext uri="{BB962C8B-B14F-4D97-AF65-F5344CB8AC3E}">
        <p14:creationId xmlns:p14="http://schemas.microsoft.com/office/powerpoint/2010/main" xmlns="" val="1481082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857393054"/>
              </p:ext>
            </p:extLst>
          </p:nvPr>
        </p:nvGraphicFramePr>
        <p:xfrm>
          <a:off x="755576" y="1052736"/>
          <a:ext cx="752094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246856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672"/>
            <a:ext cx="273630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703051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dirty="0" smtClean="0"/>
              <a:t>клімат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785786" y="1428736"/>
            <a:ext cx="5405224" cy="5208692"/>
          </a:xfrm>
        </p:spPr>
        <p:txBody>
          <a:bodyPr>
            <a:normAutofit/>
          </a:bodyPr>
          <a:lstStyle/>
          <a:p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Найбільший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вплив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температурний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режим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Атлантичного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океану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надає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велика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меридіональна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протяжність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, але і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водообмін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Північним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Льодовитим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океаном, морями Антарктики і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Середземним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морем. Для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поверхневих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вод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характерне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поступове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охолодження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міру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віддалення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екватора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високих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широт,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наявність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потужних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течій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обумовлює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значні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відхилення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зональних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температурних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>
                <a:latin typeface="Times New Roman" pitchFamily="18" charset="0"/>
                <a:cs typeface="Times New Roman" pitchFamily="18" charset="0"/>
              </a:rPr>
              <a:t>режимів</a:t>
            </a:r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484784"/>
            <a:ext cx="254507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41324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/>
              <a:t>клімат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428992" y="1100629"/>
            <a:ext cx="5429288" cy="3042751"/>
          </a:xfrm>
        </p:spPr>
        <p:txBody>
          <a:bodyPr>
            <a:noAutofit/>
          </a:bodyPr>
          <a:lstStyle/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Потужними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носіями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теплової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енергії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виступають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кругові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поверхневі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течії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розташувалися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обидві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сторони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екватора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Північна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Південна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пасатні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течії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Холодні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несе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Канарська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течія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Атлантичному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океані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існує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кілька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ярусів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глибоководних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течій.Температура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поверхневих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вод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екваторі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влітку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серпні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півночі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 лютому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півдні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— 26 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взимку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лютий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півночі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серпень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півдні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— 27 °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солоність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поверхневих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вод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відкритому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океані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спостерігається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екваторі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38‰ (максимум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Середземному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морі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— 39‰), у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решті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кліматичних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зонах вона на 1-3‰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нижча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Середній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показник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солоності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становить 35,4‰.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295232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5023"/>
            <a:ext cx="2952328" cy="198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57111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929190" y="1428736"/>
            <a:ext cx="4032448" cy="247238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Атлантичного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океану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впадають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 Амазонка,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Дніпро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Дон, Дунай,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Конґо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Св.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Лаврентія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Маккензі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Міссісіпі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Ніґер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Оріноко,Парана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Рейн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віддаючи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60%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маси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материкових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вод,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стікають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світового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океану.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402674"/>
            <a:ext cx="4612306" cy="457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06905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284</TotalTime>
  <Words>787</Words>
  <Application>Microsoft Office PowerPoint</Application>
  <PresentationFormat>Экран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АТЛАНТИЧНИЙ ОКЕАН</vt:lpstr>
      <vt:lpstr>Географічне положення і розміри</vt:lpstr>
      <vt:lpstr>Подорож у слово</vt:lpstr>
      <vt:lpstr>Історія дослідження</vt:lpstr>
      <vt:lpstr>Історія досліджень</vt:lpstr>
      <vt:lpstr>Слайд 6</vt:lpstr>
      <vt:lpstr>клімат</vt:lpstr>
      <vt:lpstr>клімат</vt:lpstr>
      <vt:lpstr>Слайд 9</vt:lpstr>
      <vt:lpstr>Слайд 10</vt:lpstr>
      <vt:lpstr>Слайд 11</vt:lpstr>
      <vt:lpstr>Слайд 12</vt:lpstr>
      <vt:lpstr>Слайд 13</vt:lpstr>
      <vt:lpstr>Слайд 14</vt:lpstr>
      <vt:lpstr>висновки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АТЛАНТИЧНИЙ ОКЕАН</dc:title>
  <dc:creator>User</dc:creator>
  <cp:lastModifiedBy>ACER</cp:lastModifiedBy>
  <cp:revision>28</cp:revision>
  <dcterms:created xsi:type="dcterms:W3CDTF">2012-10-07T16:42:43Z</dcterms:created>
  <dcterms:modified xsi:type="dcterms:W3CDTF">2018-01-31T19:05:39Z</dcterms:modified>
</cp:coreProperties>
</file>