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18" autoAdjust="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12/26/2018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648200"/>
            <a:ext cx="8305800" cy="1143000"/>
          </a:xfrm>
          <a:solidFill>
            <a:srgbClr val="0070C0"/>
          </a:solidFill>
        </p:spPr>
        <p:txBody>
          <a:bodyPr/>
          <a:lstStyle/>
          <a:p>
            <a:r>
              <a:rPr lang="uk-UA" sz="4000" dirty="0" smtClean="0">
                <a:solidFill>
                  <a:srgbClr val="FFFF00"/>
                </a:solidFill>
              </a:rPr>
              <a:t>100 років надії і боротьби </a:t>
            </a:r>
            <a:endParaRPr lang="uk-UA" sz="4000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305800" cy="1052732"/>
          </a:xfrm>
          <a:solidFill>
            <a:srgbClr val="0070C0"/>
          </a:solidFill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Укра</a:t>
            </a:r>
            <a:r>
              <a:rPr lang="uk-UA" dirty="0" err="1" smtClean="0">
                <a:solidFill>
                  <a:srgbClr val="FFFF00"/>
                </a:solidFill>
              </a:rPr>
              <a:t>їнська</a:t>
            </a:r>
            <a:r>
              <a:rPr lang="uk-UA" dirty="0" smtClean="0">
                <a:solidFill>
                  <a:srgbClr val="FFFF00"/>
                </a:solidFill>
              </a:rPr>
              <a:t> революція 1917-1921</a:t>
            </a:r>
            <a:endParaRPr lang="uk-UA" dirty="0">
              <a:solidFill>
                <a:srgbClr val="FFFF00"/>
              </a:solidFill>
            </a:endParaRPr>
          </a:p>
        </p:txBody>
      </p:sp>
      <p:pic>
        <p:nvPicPr>
          <p:cNvPr id="14338" name="Picture 2" descr="ÐÐ°ÑÑÐ¸Ð½ÐºÐ¸ Ð¿Ð¾ Ð·Ð°Ð¿ÑÐ¾ÑÑ ÑÐºÑÐ°ÑÐ½ÑÑÐºÐ° ÑÐµÐ²Ð¾Ð»ÑÑÑÑ 100 ÑÐ¾ÐºÑÐ² Ð²ÑÐºÑÐ¿ÐµÐ´Ñ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14055"/>
            <a:ext cx="5029200" cy="2962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smtClean="0">
                <a:solidFill>
                  <a:srgbClr val="FFFF00"/>
                </a:solidFill>
              </a:rPr>
              <a:t> </a:t>
            </a:r>
            <a:r>
              <a:rPr lang="uk-UA" sz="4000" b="1" smtClean="0">
                <a:solidFill>
                  <a:srgbClr val="FFFF00"/>
                </a:solidFill>
              </a:rPr>
              <a:t>Олександр Іванович </a:t>
            </a:r>
            <a:r>
              <a:rPr lang="uk-UA" sz="4000" b="1" dirty="0" smtClean="0">
                <a:solidFill>
                  <a:srgbClr val="FFFF00"/>
                </a:solidFill>
              </a:rPr>
              <a:t>Удовиченко </a:t>
            </a:r>
            <a:r>
              <a:rPr lang="uk-UA" sz="4000" b="1" dirty="0" smtClean="0">
                <a:solidFill>
                  <a:schemeClr val="bg1"/>
                </a:solidFill>
              </a:rPr>
              <a:t>(</a:t>
            </a:r>
            <a:r>
              <a:rPr lang="uk-UA" sz="4000" dirty="0" smtClean="0">
                <a:solidFill>
                  <a:schemeClr val="bg1"/>
                </a:solidFill>
                <a:effectLst/>
              </a:rPr>
              <a:t>1887-1975</a:t>
            </a:r>
            <a:r>
              <a:rPr lang="uk-UA" sz="4000" dirty="0">
                <a:effectLst/>
              </a:rPr>
              <a:t>)</a:t>
            </a:r>
            <a:r>
              <a:rPr lang="uk-UA" sz="4000" b="1" dirty="0" smtClean="0">
                <a:solidFill>
                  <a:srgbClr val="FFFF00"/>
                </a:solidFill>
              </a:rPr>
              <a:t>– генерал армії УНР – командувач Залізної дивізії </a:t>
            </a:r>
            <a:endParaRPr lang="uk-UA" sz="4000" b="1" dirty="0">
              <a:solidFill>
                <a:srgbClr val="FFFF00"/>
              </a:solidFill>
            </a:endParaRPr>
          </a:p>
        </p:txBody>
      </p:sp>
      <p:pic>
        <p:nvPicPr>
          <p:cNvPr id="20482" name="Picture 2" descr="C:\Users\andy\Desktop\images (1)удо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600200"/>
            <a:ext cx="4684560" cy="4876800"/>
          </a:xfrm>
          <a:prstGeom prst="rect">
            <a:avLst/>
          </a:prstGeom>
          <a:noFill/>
        </p:spPr>
      </p:pic>
      <p:pic>
        <p:nvPicPr>
          <p:cNvPr id="20483" name="Picture 3" descr="C:\Users\andy\Desktop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00200"/>
            <a:ext cx="38100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</a:rPr>
              <a:t>Аверкій Матвійович Гончаренко </a:t>
            </a:r>
            <a:r>
              <a:rPr lang="uk-UA" sz="3200" dirty="0" smtClean="0">
                <a:solidFill>
                  <a:schemeClr val="bg1"/>
                </a:solidFill>
                <a:effectLst/>
              </a:rPr>
              <a:t>(</a:t>
            </a:r>
            <a:r>
              <a:rPr lang="uk-UA" sz="3200" dirty="0">
                <a:solidFill>
                  <a:schemeClr val="bg1"/>
                </a:solidFill>
                <a:effectLst/>
              </a:rPr>
              <a:t>1890-1980) </a:t>
            </a:r>
            <a:r>
              <a:rPr lang="uk-UA" sz="3200" b="1" dirty="0" smtClean="0">
                <a:solidFill>
                  <a:schemeClr val="bg1"/>
                </a:solidFill>
              </a:rPr>
              <a:t> </a:t>
            </a:r>
            <a:r>
              <a:rPr lang="uk-UA" sz="3200" b="1" dirty="0" smtClean="0">
                <a:solidFill>
                  <a:srgbClr val="FFFF00"/>
                </a:solidFill>
              </a:rPr>
              <a:t>– сотник армії УНР, полковник </a:t>
            </a:r>
            <a:endParaRPr lang="uk-UA" sz="3200" b="1" dirty="0">
              <a:solidFill>
                <a:srgbClr val="FFFF00"/>
              </a:solidFill>
            </a:endParaRPr>
          </a:p>
        </p:txBody>
      </p:sp>
      <p:pic>
        <p:nvPicPr>
          <p:cNvPr id="21506" name="Picture 2" descr="C:\Users\andy\Desktop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4038600" cy="5067117"/>
          </a:xfrm>
          <a:prstGeom prst="rect">
            <a:avLst/>
          </a:prstGeom>
          <a:noFill/>
        </p:spPr>
      </p:pic>
      <p:pic>
        <p:nvPicPr>
          <p:cNvPr id="21507" name="Picture 3" descr="C:\Users\andy\Desktop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524000"/>
            <a:ext cx="4114800" cy="2671762"/>
          </a:xfrm>
          <a:prstGeom prst="rect">
            <a:avLst/>
          </a:prstGeom>
          <a:noFill/>
        </p:spPr>
      </p:pic>
      <p:pic>
        <p:nvPicPr>
          <p:cNvPr id="21508" name="Picture 4" descr="C:\Users\andy\Desktop\Без названия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191000"/>
            <a:ext cx="4114800" cy="2420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29 січня 1918 року – бій під </a:t>
            </a:r>
            <a:r>
              <a:rPr lang="uk-UA" b="1" dirty="0" err="1" smtClean="0">
                <a:solidFill>
                  <a:srgbClr val="FFFF00"/>
                </a:solidFill>
              </a:rPr>
              <a:t>Крутами</a:t>
            </a:r>
            <a:r>
              <a:rPr lang="uk-UA" b="1" dirty="0" smtClean="0">
                <a:solidFill>
                  <a:srgbClr val="FFFF00"/>
                </a:solidFill>
              </a:rPr>
              <a:t> </a:t>
            </a:r>
            <a:endParaRPr lang="uk-UA" b="1" dirty="0">
              <a:solidFill>
                <a:srgbClr val="FFFF00"/>
              </a:solidFill>
            </a:endParaRPr>
          </a:p>
        </p:txBody>
      </p:sp>
      <p:pic>
        <p:nvPicPr>
          <p:cNvPr id="22531" name="Picture 3" descr="C:\Users\andy\Desktop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1" y="1066801"/>
            <a:ext cx="1066800" cy="1482336"/>
          </a:xfrm>
          <a:prstGeom prst="rect">
            <a:avLst/>
          </a:prstGeom>
          <a:noFill/>
        </p:spPr>
      </p:pic>
      <p:pic>
        <p:nvPicPr>
          <p:cNvPr id="22532" name="Picture 4" descr="C:\Users\andy\Desktop\крути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031631"/>
            <a:ext cx="80010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90600" y="914400"/>
            <a:ext cx="7543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4000" b="1" spc="-7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Україна – моя Б</a:t>
            </a:r>
            <a:r>
              <a:rPr lang="uk-UA" sz="4000" b="1" spc="-7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атьківщина.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4000" b="1" spc="-7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uk-UA" sz="4000" b="1" spc="-7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їй слугував, та їй хочу служити. </a:t>
            </a:r>
            <a:endParaRPr lang="uk-UA" sz="4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4000" b="1" spc="-7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  <a:r>
              <a:rPr lang="uk-UA" sz="4000" b="1" spc="-7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				П.Болбочан </a:t>
            </a:r>
            <a:endParaRPr lang="uk-UA" sz="4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72200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Українська революція 1917–1921 років розпочалася в умовах революційних потрясінь, які охопили Російську імперію у березні 1917-го. Революція носила </a:t>
            </a:r>
            <a:r>
              <a:rPr lang="uk-UA" sz="3200" b="1" dirty="0" smtClean="0">
                <a:solidFill>
                  <a:srgbClr val="FFFF00"/>
                </a:solidFill>
              </a:rPr>
              <a:t>характер національно - </a:t>
            </a:r>
            <a:r>
              <a:rPr lang="uk-UA" sz="3200" b="1" dirty="0" smtClean="0">
                <a:solidFill>
                  <a:schemeClr val="bg1"/>
                </a:solidFill>
              </a:rPr>
              <a:t>та</a:t>
            </a:r>
            <a:r>
              <a:rPr lang="uk-UA" sz="3200" b="1" dirty="0" smtClean="0">
                <a:solidFill>
                  <a:srgbClr val="FFFF00"/>
                </a:solidFill>
              </a:rPr>
              <a:t> соціально-визвольний</a:t>
            </a:r>
            <a:r>
              <a:rPr lang="uk-UA" sz="3200" b="1" dirty="0" smtClean="0">
                <a:solidFill>
                  <a:schemeClr val="bg1"/>
                </a:solidFill>
              </a:rPr>
              <a:t>. Ключовим її рушієм був </a:t>
            </a:r>
            <a:r>
              <a:rPr lang="uk-UA" sz="3200" b="1" dirty="0" smtClean="0">
                <a:solidFill>
                  <a:srgbClr val="FFFF00"/>
                </a:solidFill>
              </a:rPr>
              <a:t>український народ і </a:t>
            </a:r>
            <a:r>
              <a:rPr lang="uk-UA" sz="3200" b="1" dirty="0" smtClean="0">
                <a:solidFill>
                  <a:schemeClr val="bg1"/>
                </a:solidFill>
              </a:rPr>
              <a:t>його </a:t>
            </a:r>
            <a:r>
              <a:rPr lang="uk-UA" sz="3200" b="1" dirty="0" smtClean="0">
                <a:solidFill>
                  <a:srgbClr val="FFFF00"/>
                </a:solidFill>
              </a:rPr>
              <a:t>політична еліта</a:t>
            </a:r>
            <a:r>
              <a:rPr lang="uk-UA" sz="3200" b="1" dirty="0" smtClean="0">
                <a:solidFill>
                  <a:schemeClr val="bg1"/>
                </a:solidFill>
              </a:rPr>
              <a:t>, що зазнала еволюції від ідей політичної </a:t>
            </a:r>
            <a:r>
              <a:rPr lang="uk-UA" sz="3200" b="1" dirty="0" smtClean="0">
                <a:solidFill>
                  <a:srgbClr val="FFFF00"/>
                </a:solidFill>
              </a:rPr>
              <a:t>автономії</a:t>
            </a:r>
            <a:r>
              <a:rPr lang="uk-UA" sz="3200" b="1" dirty="0" smtClean="0">
                <a:solidFill>
                  <a:schemeClr val="bg1"/>
                </a:solidFill>
              </a:rPr>
              <a:t> та </a:t>
            </a:r>
            <a:r>
              <a:rPr lang="uk-UA" sz="3200" b="1" dirty="0" smtClean="0">
                <a:solidFill>
                  <a:srgbClr val="FFFF00"/>
                </a:solidFill>
              </a:rPr>
              <a:t>федерації</a:t>
            </a:r>
            <a:r>
              <a:rPr lang="uk-UA" sz="3200" b="1" dirty="0" smtClean="0">
                <a:solidFill>
                  <a:schemeClr val="bg1"/>
                </a:solidFill>
              </a:rPr>
              <a:t> до усвідомлення необхідності утвердження </a:t>
            </a:r>
            <a:r>
              <a:rPr lang="uk-UA" sz="3200" b="1" dirty="0" smtClean="0">
                <a:solidFill>
                  <a:srgbClr val="FFFF00"/>
                </a:solidFill>
              </a:rPr>
              <a:t>власної державної незалежності.</a:t>
            </a:r>
            <a:r>
              <a:rPr lang="uk-UA" sz="2800" dirty="0" smtClean="0">
                <a:solidFill>
                  <a:srgbClr val="FFFF00"/>
                </a:solidFill>
              </a:rPr>
              <a:t/>
            </a:r>
            <a:br>
              <a:rPr lang="uk-UA" sz="2800" dirty="0" smtClean="0">
                <a:solidFill>
                  <a:srgbClr val="FFFF00"/>
                </a:solidFill>
              </a:rPr>
            </a:br>
            <a:endParaRPr lang="uk-UA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305800" cy="838200"/>
          </a:xfrm>
          <a:solidFill>
            <a:srgbClr val="0070C0"/>
          </a:solidFill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Етапи революції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524000"/>
            <a:ext cx="8305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err="1" smtClean="0">
                <a:solidFill>
                  <a:srgbClr val="FFFF00"/>
                </a:solidFill>
              </a:rPr>
              <a:t>березень</a:t>
            </a:r>
            <a:r>
              <a:rPr lang="ru-RU" sz="2800" b="1" dirty="0" smtClean="0">
                <a:solidFill>
                  <a:srgbClr val="FFFF00"/>
                </a:solidFill>
              </a:rPr>
              <a:t> 1917 – </a:t>
            </a:r>
            <a:r>
              <a:rPr lang="ru-RU" sz="2800" b="1" dirty="0" err="1" smtClean="0">
                <a:solidFill>
                  <a:srgbClr val="FFFF00"/>
                </a:solidFill>
              </a:rPr>
              <a:t>квітень</a:t>
            </a:r>
            <a:r>
              <a:rPr lang="ru-RU" sz="2800" b="1" dirty="0" smtClean="0">
                <a:solidFill>
                  <a:srgbClr val="FFFF00"/>
                </a:solidFill>
              </a:rPr>
              <a:t> 1918 </a:t>
            </a:r>
            <a:r>
              <a:rPr lang="ru-RU" sz="2800" dirty="0" smtClean="0"/>
              <a:t>– </a:t>
            </a:r>
            <a:r>
              <a:rPr lang="ru-RU" sz="2800" dirty="0" err="1" smtClean="0"/>
              <a:t>утворення</a:t>
            </a:r>
            <a:r>
              <a:rPr lang="ru-RU" sz="2800" dirty="0" smtClean="0"/>
              <a:t> та </a:t>
            </a:r>
            <a:r>
              <a:rPr lang="ru-RU" sz="2800" dirty="0" err="1" smtClean="0"/>
              <a:t>діяльність</a:t>
            </a:r>
            <a:r>
              <a:rPr lang="ru-RU" sz="2800" dirty="0" smtClean="0"/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Української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Центральної</a:t>
            </a:r>
            <a:r>
              <a:rPr lang="ru-RU" sz="2800" b="1" dirty="0" smtClean="0">
                <a:solidFill>
                  <a:schemeClr val="bg1"/>
                </a:solidFill>
              </a:rPr>
              <a:t> Ради</a:t>
            </a:r>
            <a:r>
              <a:rPr lang="ru-RU" sz="2800" b="1" dirty="0" smtClean="0">
                <a:solidFill>
                  <a:srgbClr val="0070C0"/>
                </a:solidFill>
              </a:rPr>
              <a:t>,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проголошення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її</a:t>
            </a:r>
            <a:r>
              <a:rPr lang="ru-RU" sz="2800" dirty="0" smtClean="0"/>
              <a:t> </a:t>
            </a:r>
            <a:r>
              <a:rPr lang="ru-RU" sz="2800" dirty="0" err="1" smtClean="0"/>
              <a:t>Універсалів</a:t>
            </a:r>
            <a:r>
              <a:rPr lang="ru-RU" sz="2800" dirty="0" smtClean="0"/>
              <a:t>;</a:t>
            </a:r>
          </a:p>
          <a:p>
            <a:pPr marL="514350" indent="-514350"/>
            <a:endParaRPr lang="ru-RU" sz="2800" dirty="0" smtClean="0"/>
          </a:p>
          <a:p>
            <a:r>
              <a:rPr lang="ru-RU" sz="2800" dirty="0" smtClean="0">
                <a:solidFill>
                  <a:srgbClr val="FFFF00"/>
                </a:solidFill>
              </a:rPr>
              <a:t>2.   </a:t>
            </a:r>
            <a:r>
              <a:rPr lang="ru-RU" sz="2800" b="1" dirty="0" smtClean="0">
                <a:solidFill>
                  <a:srgbClr val="FFFF00"/>
                </a:solidFill>
              </a:rPr>
              <a:t>29 </a:t>
            </a:r>
            <a:r>
              <a:rPr lang="ru-RU" sz="2800" b="1" dirty="0" err="1" smtClean="0">
                <a:solidFill>
                  <a:srgbClr val="FFFF00"/>
                </a:solidFill>
              </a:rPr>
              <a:t>квітня</a:t>
            </a:r>
            <a:r>
              <a:rPr lang="ru-RU" sz="2800" b="1" dirty="0" smtClean="0">
                <a:solidFill>
                  <a:srgbClr val="FFFF00"/>
                </a:solidFill>
              </a:rPr>
              <a:t> – 14 </a:t>
            </a:r>
            <a:r>
              <a:rPr lang="ru-RU" sz="2800" b="1" dirty="0" err="1" smtClean="0">
                <a:solidFill>
                  <a:srgbClr val="FFFF00"/>
                </a:solidFill>
              </a:rPr>
              <a:t>грудня</a:t>
            </a:r>
            <a:r>
              <a:rPr lang="ru-RU" sz="2800" b="1" dirty="0" smtClean="0">
                <a:solidFill>
                  <a:srgbClr val="FFFF00"/>
                </a:solidFill>
              </a:rPr>
              <a:t> 1918 </a:t>
            </a:r>
            <a:r>
              <a:rPr lang="ru-RU" sz="2800" dirty="0" smtClean="0"/>
              <a:t>– </a:t>
            </a:r>
            <a:r>
              <a:rPr lang="ru-RU" sz="2800" dirty="0" err="1" smtClean="0"/>
              <a:t>правління</a:t>
            </a:r>
            <a:r>
              <a:rPr lang="ru-RU" sz="2800" dirty="0" smtClean="0"/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гетьмана</a:t>
            </a:r>
            <a:r>
              <a:rPr lang="ru-RU" sz="2800" b="1" dirty="0" smtClean="0">
                <a:solidFill>
                  <a:schemeClr val="bg1"/>
                </a:solidFill>
              </a:rPr>
              <a:t> Павла </a:t>
            </a:r>
            <a:r>
              <a:rPr lang="ru-RU" sz="2800" b="1" dirty="0" err="1" smtClean="0">
                <a:solidFill>
                  <a:schemeClr val="bg1"/>
                </a:solidFill>
              </a:rPr>
              <a:t>Скоропадського</a:t>
            </a:r>
            <a:r>
              <a:rPr lang="ru-RU" sz="2800" dirty="0" smtClean="0"/>
              <a:t>;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FFFF00"/>
                </a:solidFill>
              </a:rPr>
              <a:t>3.   </a:t>
            </a:r>
            <a:r>
              <a:rPr lang="ru-RU" sz="2800" b="1" dirty="0" smtClean="0">
                <a:solidFill>
                  <a:srgbClr val="FFFF00"/>
                </a:solidFill>
              </a:rPr>
              <a:t>грудень 1918 – листопад 1921 </a:t>
            </a:r>
            <a:r>
              <a:rPr lang="ru-RU" sz="2800" dirty="0" smtClean="0"/>
              <a:t>– </a:t>
            </a:r>
            <a:r>
              <a:rPr lang="ru-RU" sz="2800" dirty="0" err="1" smtClean="0"/>
              <a:t>встановлення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влади</a:t>
            </a:r>
            <a:r>
              <a:rPr lang="ru-RU" sz="2800" dirty="0" smtClean="0"/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Директорії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Української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Народної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Ресубліки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/>
              <a:t>, </a:t>
            </a:r>
            <a:r>
              <a:rPr lang="ru-RU" sz="2800" dirty="0" err="1" smtClean="0"/>
              <a:t>розгортання</a:t>
            </a:r>
            <a:r>
              <a:rPr lang="ru-RU" sz="2800" dirty="0" smtClean="0"/>
              <a:t> та </a:t>
            </a:r>
            <a:r>
              <a:rPr lang="ru-RU" sz="2800" dirty="0" err="1" smtClean="0"/>
              <a:t>придушення</a:t>
            </a:r>
            <a:r>
              <a:rPr lang="ru-RU" sz="2800" dirty="0" smtClean="0"/>
              <a:t> масштабного </a:t>
            </a:r>
            <a:r>
              <a:rPr lang="ru-RU" sz="2800" dirty="0" err="1" smtClean="0"/>
              <a:t>повстанського</a:t>
            </a:r>
            <a:r>
              <a:rPr lang="ru-RU" sz="2800" dirty="0" smtClean="0"/>
              <a:t> </a:t>
            </a:r>
            <a:r>
              <a:rPr lang="ru-RU" sz="2800" dirty="0" err="1" smtClean="0"/>
              <a:t>руху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572000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5362" name="Picture 2" descr="ÐÐ°ÑÑÐ¸Ð½ÐºÐ¸ Ð¿Ð¾ Ð·Ð°Ð¿ÑÐ¾ÑÑ ÑÐºÑÐ°ÑÐ½ÑÑÐºÐ° ÑÐµÐ²Ð¾Ð»ÑÑÑÑ 100 ÑÐ¾ÐºÑÐ² Ð²ÑÐºÑÐ¿ÐµÐ´Ñ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3276600" cy="2667000"/>
          </a:xfrm>
          <a:prstGeom prst="rect">
            <a:avLst/>
          </a:prstGeom>
          <a:noFill/>
        </p:spPr>
      </p:pic>
      <p:pic>
        <p:nvPicPr>
          <p:cNvPr id="15364" name="Picture 4" descr="ÐÐ°ÑÑÐ¸Ð½ÐºÐ¸ Ð¿Ð¾ Ð·Ð°Ð¿ÑÐ¾ÑÑ ÑÐºÑÐ°ÑÐ½ÑÑÐºÐ° ÑÐµÐ²Ð¾Ð»ÑÑÑÑ 100 ÑÐ¾ÐºÑÐ² Ð²ÑÐºÑÐ¿ÐµÐ´Ñ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0"/>
            <a:ext cx="5791200" cy="42672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28600" y="4419600"/>
            <a:ext cx="8610600" cy="2438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УЦР- </a:t>
            </a:r>
            <a:r>
              <a:rPr lang="ru-RU" sz="2400" b="1" dirty="0" err="1" smtClean="0">
                <a:solidFill>
                  <a:schemeClr val="bg1"/>
                </a:solidFill>
              </a:rPr>
              <a:t>Український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національний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конгрес</a:t>
            </a:r>
            <a:r>
              <a:rPr lang="ru-RU" sz="2400" b="1" dirty="0" smtClean="0">
                <a:solidFill>
                  <a:schemeClr val="bg1"/>
                </a:solidFill>
              </a:rPr>
              <a:t> – І </a:t>
            </a:r>
            <a:r>
              <a:rPr lang="ru-RU" sz="2400" b="1" dirty="0" err="1" smtClean="0">
                <a:solidFill>
                  <a:schemeClr val="bg1"/>
                </a:solidFill>
              </a:rPr>
              <a:t>і</a:t>
            </a:r>
            <a:r>
              <a:rPr lang="ru-RU" sz="2400" b="1" dirty="0" smtClean="0">
                <a:solidFill>
                  <a:schemeClr val="bg1"/>
                </a:solidFill>
              </a:rPr>
              <a:t> ІІ </a:t>
            </a:r>
            <a:r>
              <a:rPr lang="ru-RU" sz="2400" b="1" dirty="0" err="1" smtClean="0">
                <a:solidFill>
                  <a:schemeClr val="bg1"/>
                </a:solidFill>
              </a:rPr>
              <a:t>військові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зїзди</a:t>
            </a:r>
            <a:r>
              <a:rPr lang="ru-RU" sz="2400" b="1" dirty="0" smtClean="0">
                <a:solidFill>
                  <a:schemeClr val="bg1"/>
                </a:solidFill>
              </a:rPr>
              <a:t> – І </a:t>
            </a:r>
            <a:r>
              <a:rPr lang="ru-RU" sz="2400" b="1" dirty="0" err="1" smtClean="0">
                <a:solidFill>
                  <a:schemeClr val="bg1"/>
                </a:solidFill>
              </a:rPr>
              <a:t>Універсал</a:t>
            </a:r>
            <a:r>
              <a:rPr lang="ru-RU" sz="2400" b="1" dirty="0" smtClean="0">
                <a:solidFill>
                  <a:schemeClr val="bg1"/>
                </a:solidFill>
              </a:rPr>
              <a:t>- </a:t>
            </a:r>
            <a:r>
              <a:rPr lang="ru-RU" sz="2400" b="1" dirty="0" err="1" smtClean="0">
                <a:solidFill>
                  <a:schemeClr val="bg1"/>
                </a:solidFill>
              </a:rPr>
              <a:t>автономія</a:t>
            </a:r>
            <a:r>
              <a:rPr lang="ru-RU" sz="2400" b="1" dirty="0" smtClean="0">
                <a:solidFill>
                  <a:schemeClr val="bg1"/>
                </a:solidFill>
              </a:rPr>
              <a:t> – ІІ </a:t>
            </a:r>
            <a:r>
              <a:rPr lang="ru-RU" sz="2400" b="1" dirty="0" err="1" smtClean="0">
                <a:solidFill>
                  <a:schemeClr val="bg1"/>
                </a:solidFill>
              </a:rPr>
              <a:t>Універсал</a:t>
            </a:r>
            <a:r>
              <a:rPr lang="ru-RU" sz="2400" b="1" dirty="0" smtClean="0">
                <a:solidFill>
                  <a:schemeClr val="bg1"/>
                </a:solidFill>
              </a:rPr>
              <a:t> – </a:t>
            </a:r>
            <a:r>
              <a:rPr lang="ru-RU" sz="2400" b="1" dirty="0" err="1" smtClean="0">
                <a:solidFill>
                  <a:schemeClr val="bg1"/>
                </a:solidFill>
              </a:rPr>
              <a:t>Генеральний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секретаріат</a:t>
            </a:r>
            <a:r>
              <a:rPr lang="ru-RU" sz="2400" b="1" dirty="0" smtClean="0">
                <a:solidFill>
                  <a:schemeClr val="bg1"/>
                </a:solidFill>
              </a:rPr>
              <a:t> – </a:t>
            </a:r>
            <a:r>
              <a:rPr lang="ru-RU" sz="2400" b="1" dirty="0" err="1" smtClean="0">
                <a:solidFill>
                  <a:schemeClr val="bg1"/>
                </a:solidFill>
              </a:rPr>
              <a:t>повстання</a:t>
            </a:r>
            <a:r>
              <a:rPr lang="ru-RU" sz="2400" b="1" dirty="0" smtClean="0">
                <a:solidFill>
                  <a:schemeClr val="bg1"/>
                </a:solidFill>
              </a:rPr>
              <a:t> полку </a:t>
            </a:r>
            <a:r>
              <a:rPr lang="ru-RU" sz="2400" b="1" dirty="0" err="1" smtClean="0">
                <a:solidFill>
                  <a:schemeClr val="bg1"/>
                </a:solidFill>
              </a:rPr>
              <a:t>П.Полуботка</a:t>
            </a:r>
            <a:r>
              <a:rPr lang="ru-RU" sz="2400" b="1" dirty="0" smtClean="0">
                <a:solidFill>
                  <a:schemeClr val="bg1"/>
                </a:solidFill>
              </a:rPr>
              <a:t> – ІІІ </a:t>
            </a:r>
            <a:r>
              <a:rPr lang="ru-RU" sz="2400" b="1" dirty="0" err="1" smtClean="0">
                <a:solidFill>
                  <a:schemeClr val="bg1"/>
                </a:solidFill>
              </a:rPr>
              <a:t>Універсал</a:t>
            </a:r>
            <a:r>
              <a:rPr lang="ru-RU" sz="2400" b="1" dirty="0" smtClean="0">
                <a:solidFill>
                  <a:schemeClr val="bg1"/>
                </a:solidFill>
              </a:rPr>
              <a:t> – </a:t>
            </a:r>
            <a:r>
              <a:rPr lang="ru-RU" sz="2400" b="1" dirty="0" err="1" smtClean="0">
                <a:solidFill>
                  <a:schemeClr val="bg1"/>
                </a:solidFill>
              </a:rPr>
              <a:t>Українська</a:t>
            </a:r>
            <a:r>
              <a:rPr lang="ru-RU" sz="2400" b="1" dirty="0" smtClean="0">
                <a:solidFill>
                  <a:schemeClr val="bg1"/>
                </a:solidFill>
              </a:rPr>
              <a:t> Народна </a:t>
            </a:r>
            <a:r>
              <a:rPr lang="ru-RU" sz="2400" b="1" dirty="0" err="1" smtClean="0">
                <a:solidFill>
                  <a:schemeClr val="bg1"/>
                </a:solidFill>
              </a:rPr>
              <a:t>Республіка</a:t>
            </a:r>
            <a:r>
              <a:rPr lang="ru-RU" sz="2400" b="1" dirty="0" smtClean="0">
                <a:solidFill>
                  <a:schemeClr val="bg1"/>
                </a:solidFill>
              </a:rPr>
              <a:t> – </a:t>
            </a:r>
            <a:r>
              <a:rPr lang="ru-RU" sz="2400" b="1" dirty="0" err="1" smtClean="0">
                <a:solidFill>
                  <a:schemeClr val="bg1"/>
                </a:solidFill>
              </a:rPr>
              <a:t>війна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радянської</a:t>
            </a:r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ru-RU" sz="2400" b="1" dirty="0" err="1" smtClean="0">
                <a:solidFill>
                  <a:schemeClr val="bg1"/>
                </a:solidFill>
              </a:rPr>
              <a:t>Росії</a:t>
            </a:r>
            <a:r>
              <a:rPr lang="ru-RU" sz="2400" b="1" dirty="0" smtClean="0">
                <a:solidFill>
                  <a:schemeClr val="bg1"/>
                </a:solidFill>
              </a:rPr>
              <a:t> з УНР – І</a:t>
            </a:r>
            <a:r>
              <a:rPr lang="en-US" sz="2400" b="1" dirty="0" smtClean="0">
                <a:solidFill>
                  <a:schemeClr val="bg1"/>
                </a:solidFill>
              </a:rPr>
              <a:t>V </a:t>
            </a:r>
            <a:r>
              <a:rPr lang="uk-UA" sz="2400" b="1" dirty="0" smtClean="0">
                <a:solidFill>
                  <a:schemeClr val="bg1"/>
                </a:solidFill>
              </a:rPr>
              <a:t>Універсал – проголошення незалежності – </a:t>
            </a:r>
            <a:r>
              <a:rPr lang="uk-UA" sz="2400" b="1" dirty="0" err="1" smtClean="0">
                <a:solidFill>
                  <a:schemeClr val="bg1"/>
                </a:solidFill>
              </a:rPr>
              <a:t>Брест-</a:t>
            </a:r>
            <a:r>
              <a:rPr lang="uk-UA" sz="2400" b="1" dirty="0" smtClean="0">
                <a:solidFill>
                  <a:schemeClr val="bg1"/>
                </a:solidFill>
              </a:rPr>
              <a:t> Литовський мирний договір  </a:t>
            </a:r>
            <a:endParaRPr lang="uk-UA" sz="24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600" y="0"/>
            <a:ext cx="30480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І етап - 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березень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1917 – 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квітень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1918 </a:t>
            </a:r>
            <a:endParaRPr lang="uk-UA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ndy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371600"/>
            <a:ext cx="4536591" cy="3276600"/>
          </a:xfrm>
          <a:prstGeom prst="rect">
            <a:avLst/>
          </a:prstGeom>
          <a:noFill/>
        </p:spPr>
      </p:pic>
      <p:pic>
        <p:nvPicPr>
          <p:cNvPr id="17411" name="Picture 3" descr="C:\Users\andy\Desktop\Без названия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453874"/>
            <a:ext cx="2895600" cy="342856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04800" y="4800600"/>
            <a:ext cx="853440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FF00"/>
                </a:solidFill>
              </a:rPr>
              <a:t> </a:t>
            </a:r>
            <a:r>
              <a:rPr lang="uk-UA" sz="2400" dirty="0" smtClean="0">
                <a:solidFill>
                  <a:schemeClr val="bg1"/>
                </a:solidFill>
              </a:rPr>
              <a:t>Хліборобський конгрес – Гетьманат – Українська Держава - дієва регіональна адміністрація -  військова реформа – входження до Української Держави – Криму, Кубані - визнання 30 країнами -  утворення українських шкіл, університетів, Академії Наук, Української автокефальної церкви   – </a:t>
            </a:r>
            <a:r>
              <a:rPr lang="uk-UA" sz="2400" dirty="0" err="1" smtClean="0">
                <a:solidFill>
                  <a:schemeClr val="bg1"/>
                </a:solidFill>
              </a:rPr>
              <a:t>заговір</a:t>
            </a:r>
            <a:r>
              <a:rPr lang="uk-UA" sz="2400" dirty="0" smtClean="0">
                <a:solidFill>
                  <a:schemeClr val="bg1"/>
                </a:solidFill>
              </a:rPr>
              <a:t> Директорії - бій під </a:t>
            </a:r>
            <a:r>
              <a:rPr lang="uk-UA" sz="2400" dirty="0" err="1" smtClean="0">
                <a:solidFill>
                  <a:schemeClr val="bg1"/>
                </a:solidFill>
              </a:rPr>
              <a:t>Мотовилівкою</a:t>
            </a:r>
            <a:r>
              <a:rPr lang="uk-UA" sz="2400" dirty="0" smtClean="0">
                <a:solidFill>
                  <a:schemeClr val="bg1"/>
                </a:solidFill>
              </a:rPr>
              <a:t> </a:t>
            </a:r>
            <a:endParaRPr lang="uk-UA" sz="24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600" y="228600"/>
            <a:ext cx="40386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FF00"/>
                </a:solidFill>
              </a:rPr>
              <a:t>ІІ</a:t>
            </a:r>
            <a:r>
              <a:rPr lang="ru-RU" sz="2400" b="1" dirty="0" smtClean="0">
                <a:solidFill>
                  <a:srgbClr val="FFFF00"/>
                </a:solidFill>
              </a:rPr>
              <a:t> етап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29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квітня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– 14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грудня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1918</a:t>
            </a:r>
            <a:endParaRPr lang="uk-UA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619500" y="187569"/>
            <a:ext cx="2819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ІІІ етап </a:t>
            </a:r>
            <a:r>
              <a:rPr lang="uk-UA" dirty="0" smtClean="0"/>
              <a:t>–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грудень 1918 – листопад 1921</a:t>
            </a:r>
            <a:r>
              <a:rPr lang="uk-UA" dirty="0" smtClean="0">
                <a:solidFill>
                  <a:schemeClr val="bg1"/>
                </a:solidFill>
              </a:rPr>
              <a:t> </a:t>
            </a:r>
            <a:endParaRPr lang="uk-UA" dirty="0">
              <a:solidFill>
                <a:schemeClr val="bg1"/>
              </a:solidFill>
            </a:endParaRPr>
          </a:p>
        </p:txBody>
      </p:sp>
      <p:pic>
        <p:nvPicPr>
          <p:cNvPr id="18434" name="Picture 2" descr="C:\Users\andy\Desktop\ди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093" r="13618"/>
          <a:stretch>
            <a:fillRect/>
          </a:stretch>
        </p:blipFill>
        <p:spPr bwMode="auto">
          <a:xfrm>
            <a:off x="5410200" y="1217067"/>
            <a:ext cx="3276600" cy="3581400"/>
          </a:xfrm>
          <a:prstGeom prst="rect">
            <a:avLst/>
          </a:prstGeom>
          <a:noFill/>
        </p:spPr>
      </p:pic>
      <p:sp>
        <p:nvSpPr>
          <p:cNvPr id="18436" name="AutoShape 4" descr="ÐÐ°ÑÑÐ¸Ð½ÐºÐ¸ Ð¿Ð¾ Ð·Ð°Ð¿ÑÐ¾ÑÑ Ð´Ð¸ÑÐµÐºÑÐ¾ÑÑÑ ÑÐ½Ñ ÑÐ¾Ñ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8437" name="Picture 5" descr="C:\Users\andy\Desktop\Без названия (1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1184829"/>
            <a:ext cx="4572000" cy="3823855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5105400"/>
            <a:ext cx="8686800" cy="1676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Відновлення УНР - Трудовий Конгрес – Паризька мирна конференція – 2 війна радянської Росії з УНР – акт Злуки УНР  ЗУНР – Контрнаступ березня 1919 – </a:t>
            </a:r>
            <a:r>
              <a:rPr lang="uk-UA" sz="2400" b="1" dirty="0" err="1" smtClean="0">
                <a:solidFill>
                  <a:schemeClr val="bg1"/>
                </a:solidFill>
              </a:rPr>
              <a:t>Офензива</a:t>
            </a:r>
            <a:r>
              <a:rPr lang="uk-UA" sz="2400" b="1" dirty="0" smtClean="0">
                <a:solidFill>
                  <a:schemeClr val="bg1"/>
                </a:solidFill>
              </a:rPr>
              <a:t> на Київ – Одесу - Перший Зимовий похід – Другий Зимовий похід  - Варшавська угода </a:t>
            </a:r>
            <a:endParaRPr lang="uk-UA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Петро Федорович  Болбочан </a:t>
            </a:r>
            <a:r>
              <a:rPr lang="uk-UA" dirty="0">
                <a:solidFill>
                  <a:schemeClr val="bg1"/>
                </a:solidFill>
                <a:effectLst/>
              </a:rPr>
              <a:t>(1883-1919)</a:t>
            </a:r>
            <a:r>
              <a:rPr lang="uk-UA" b="1" dirty="0" smtClean="0">
                <a:solidFill>
                  <a:srgbClr val="FFFF00"/>
                </a:solidFill>
              </a:rPr>
              <a:t>– полковник армії УНР - “ український  Бонапарт “</a:t>
            </a:r>
            <a:endParaRPr lang="uk-UA" b="1" dirty="0">
              <a:solidFill>
                <a:srgbClr val="FFFF00"/>
              </a:solidFill>
            </a:endParaRPr>
          </a:p>
        </p:txBody>
      </p:sp>
      <p:pic>
        <p:nvPicPr>
          <p:cNvPr id="19458" name="Picture 2" descr="C:\Users\andy\Desktop\,jk,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4191000" cy="5029200"/>
          </a:xfrm>
          <a:prstGeom prst="rect">
            <a:avLst/>
          </a:prstGeom>
          <a:noFill/>
        </p:spPr>
      </p:pic>
      <p:pic>
        <p:nvPicPr>
          <p:cNvPr id="19468" name="Picture 12" descr="C:\Users\andy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05000"/>
            <a:ext cx="3733800" cy="2451507"/>
          </a:xfrm>
          <a:prstGeom prst="rect">
            <a:avLst/>
          </a:prstGeom>
          <a:noFill/>
        </p:spPr>
      </p:pic>
      <p:pic>
        <p:nvPicPr>
          <p:cNvPr id="19469" name="Picture 13" descr="C:\Users\andy\Desktop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4385806"/>
            <a:ext cx="4401321" cy="2472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11" descr="C:\Users\andy\Desktop\3465C586-C031-408E-9694-D0B01E455588_cx0_cy3_cw0_w1023_r1_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140</TotalTime>
  <Words>344</Words>
  <Application>Microsoft Office PowerPoint</Application>
  <PresentationFormat>Екран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7" baseType="lpstr">
      <vt:lpstr>Calibri</vt:lpstr>
      <vt:lpstr>Constantia</vt:lpstr>
      <vt:lpstr>Times New Roman</vt:lpstr>
      <vt:lpstr>Wingdings 2</vt:lpstr>
      <vt:lpstr>Бумажная</vt:lpstr>
      <vt:lpstr>Українська революція 1917-1921</vt:lpstr>
      <vt:lpstr>Презентація PowerPoint</vt:lpstr>
      <vt:lpstr>Українська революція 1917–1921 років розпочалася в умовах революційних потрясінь, які охопили Російську імперію у березні 1917-го. Революція носила характер національно - та соціально-визвольний. Ключовим її рушієм був український народ і його політична еліта, що зазнала еволюції від ідей політичної автономії та федерації до усвідомлення необхідності утвердження власної державної незалежності. </vt:lpstr>
      <vt:lpstr>Етапи революції</vt:lpstr>
      <vt:lpstr>Презентація PowerPoint</vt:lpstr>
      <vt:lpstr>Презентація PowerPoint</vt:lpstr>
      <vt:lpstr>Презентація PowerPoint</vt:lpstr>
      <vt:lpstr>Петро Федорович  Болбочан (1883-1919)– полковник армії УНР - “ український  Бонапарт “</vt:lpstr>
      <vt:lpstr>Презентація PowerPoint</vt:lpstr>
      <vt:lpstr> Олександр Іванович Удовиченко (1887-1975)– генерал армії УНР – командувач Залізної дивізії </vt:lpstr>
      <vt:lpstr>Аверкій Матвійович Гончаренко (1890-1980)  – сотник армії УНР, полковник </vt:lpstr>
      <vt:lpstr>29 січня 1918 року – бій під Крутами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Українська революція 1917-1921</dc:title>
  <dc:creator>andy</dc:creator>
  <cp:lastModifiedBy>rozumniki</cp:lastModifiedBy>
  <cp:revision>17</cp:revision>
  <dcterms:created xsi:type="dcterms:W3CDTF">2018-12-19T02:38:51Z</dcterms:created>
  <dcterms:modified xsi:type="dcterms:W3CDTF">2018-12-26T12:24:12Z</dcterms:modified>
</cp:coreProperties>
</file>