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33CC"/>
    <a:srgbClr val="FFCC00"/>
    <a:srgbClr val="0000FF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Segoe Print" panose="02000600000000000000" pitchFamily="2" charset="0"/>
                <a:cs typeface="ItalicT" panose="00000400000000000000" pitchFamily="2" charset="0"/>
              </a:rPr>
              <a:t>Читаємо</a:t>
            </a:r>
            <a:r>
              <a:rPr lang="ru-RU" b="1" dirty="0" smtClean="0">
                <a:solidFill>
                  <a:srgbClr val="0070C0"/>
                </a:solidFill>
                <a:latin typeface="Segoe Print" panose="02000600000000000000" pitchFamily="2" charset="0"/>
                <a:cs typeface="ItalicT" panose="00000400000000000000" pitchFamily="2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Segoe Print" panose="02000600000000000000" pitchFamily="2" charset="0"/>
                <a:cs typeface="ItalicT" panose="00000400000000000000" pitchFamily="2" charset="0"/>
              </a:rPr>
              <a:t>англійською</a:t>
            </a:r>
            <a:endParaRPr lang="ru-RU" b="1" dirty="0">
              <a:solidFill>
                <a:srgbClr val="0070C0"/>
              </a:solidFill>
              <a:latin typeface="Segoe Print" panose="02000600000000000000" pitchFamily="2" charset="0"/>
              <a:cs typeface="ItalicT" panose="00000400000000000000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7" y="1582825"/>
            <a:ext cx="9114803" cy="513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41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481" y="476672"/>
            <a:ext cx="88710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5400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:] 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 ударний склад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1700808"/>
            <a:ext cx="50481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[e]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закритий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328498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[</a:t>
            </a:r>
            <a:r>
              <a:rPr lang="en-US" sz="8000" dirty="0" err="1" smtClean="0">
                <a:solidFill>
                  <a:srgbClr val="FF0000"/>
                </a:solidFill>
              </a:rPr>
              <a:t>i</a:t>
            </a:r>
            <a:r>
              <a:rPr lang="en-US" sz="8000" dirty="0" smtClean="0">
                <a:solidFill>
                  <a:srgbClr val="FF0000"/>
                </a:solidFill>
              </a:rPr>
              <a:t>:] </a:t>
            </a:r>
            <a:r>
              <a:rPr lang="en-US" sz="8000" dirty="0" smtClean="0">
                <a:solidFill>
                  <a:srgbClr val="00FF00"/>
                </a:solidFill>
              </a:rPr>
              <a:t>be we he </a:t>
            </a:r>
            <a:endParaRPr lang="ru-RU" sz="8000" dirty="0">
              <a:solidFill>
                <a:srgbClr val="00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5616" y="4581126"/>
            <a:ext cx="73522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[e] </a:t>
            </a:r>
            <a:r>
              <a:rPr lang="en-US" sz="7200" dirty="0" smtClean="0">
                <a:solidFill>
                  <a:srgbClr val="0000FF"/>
                </a:solidFill>
              </a:rPr>
              <a:t>egg pen leg end</a:t>
            </a:r>
            <a:endParaRPr lang="ru-RU" sz="7200" dirty="0">
              <a:solidFill>
                <a:srgbClr val="0000FF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917" y="5517232"/>
            <a:ext cx="1750343" cy="130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0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4693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Ii</a:t>
            </a:r>
            <a:r>
              <a:rPr lang="uk-UA" sz="4800" dirty="0" smtClean="0">
                <a:solidFill>
                  <a:srgbClr val="0070C0"/>
                </a:solidFill>
              </a:rPr>
              <a:t>  </a:t>
            </a:r>
            <a:r>
              <a:rPr lang="en-US" sz="4800" dirty="0" smtClean="0">
                <a:solidFill>
                  <a:srgbClr val="FF0000"/>
                </a:solidFill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</a:rPr>
              <a:t>ai</a:t>
            </a:r>
            <a:r>
              <a:rPr lang="en-US" sz="4800" dirty="0" smtClean="0">
                <a:solidFill>
                  <a:srgbClr val="FF0000"/>
                </a:solidFill>
              </a:rPr>
              <a:t>] </a:t>
            </a:r>
            <a:r>
              <a:rPr lang="uk-UA" sz="4800" dirty="0" smtClean="0"/>
              <a:t>відкритий ударний склад 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628800"/>
            <a:ext cx="54681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[</a:t>
            </a:r>
            <a:r>
              <a:rPr lang="en-US" sz="5400" dirty="0" err="1" smtClean="0">
                <a:solidFill>
                  <a:srgbClr val="FF0000"/>
                </a:solidFill>
              </a:rPr>
              <a:t>i</a:t>
            </a:r>
            <a:r>
              <a:rPr lang="en-US" sz="5400" dirty="0" smtClean="0">
                <a:solidFill>
                  <a:srgbClr val="FF0000"/>
                </a:solidFill>
              </a:rPr>
              <a:t>] </a:t>
            </a:r>
            <a:r>
              <a:rPr lang="uk-UA" sz="5400" dirty="0" smtClean="0"/>
              <a:t>закритий склад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747905" y="3356992"/>
            <a:ext cx="67329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[</a:t>
            </a:r>
            <a:r>
              <a:rPr lang="en-US" sz="8000" dirty="0" err="1" smtClean="0">
                <a:solidFill>
                  <a:srgbClr val="FF0000"/>
                </a:solidFill>
              </a:rPr>
              <a:t>ai</a:t>
            </a:r>
            <a:r>
              <a:rPr lang="en-US" sz="8000" dirty="0" smtClean="0">
                <a:solidFill>
                  <a:srgbClr val="FF0000"/>
                </a:solidFill>
              </a:rPr>
              <a:t>] </a:t>
            </a:r>
            <a:r>
              <a:rPr lang="en-US" sz="8000" dirty="0" smtClean="0">
                <a:solidFill>
                  <a:srgbClr val="FFCC00"/>
                </a:solidFill>
              </a:rPr>
              <a:t>fine nice ice</a:t>
            </a:r>
            <a:endParaRPr lang="ru-RU" sz="8000" dirty="0">
              <a:solidFill>
                <a:srgbClr val="FFC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4949526"/>
            <a:ext cx="71689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6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6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 rain rabbit it </a:t>
            </a:r>
            <a:endParaRPr lang="ru-RU" sz="6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821478"/>
            <a:ext cx="1259632" cy="93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0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570887"/>
            <a:ext cx="88395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 ударний склад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442882"/>
            <a:ext cx="64572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ɒ] 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закритий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3" y="2924944"/>
            <a:ext cx="8839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[</a:t>
            </a:r>
            <a:r>
              <a:rPr lang="en-US" sz="7200" dirty="0" err="1" smtClean="0">
                <a:solidFill>
                  <a:srgbClr val="FF0000"/>
                </a:solidFill>
              </a:rPr>
              <a:t>ou</a:t>
            </a:r>
            <a:r>
              <a:rPr lang="en-US" sz="7200" dirty="0" smtClean="0">
                <a:solidFill>
                  <a:srgbClr val="FF0000"/>
                </a:solidFill>
              </a:rPr>
              <a:t>] </a:t>
            </a:r>
            <a:r>
              <a:rPr lang="en-US" sz="7200" dirty="0" smtClean="0">
                <a:solidFill>
                  <a:srgbClr val="FF33CC"/>
                </a:solidFill>
              </a:rPr>
              <a:t>note home close</a:t>
            </a:r>
            <a:endParaRPr lang="ru-RU" sz="7200" dirty="0">
              <a:solidFill>
                <a:srgbClr val="FF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606" y="4365104"/>
            <a:ext cx="90973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de-DE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ɒ</a:t>
            </a:r>
            <a:r>
              <a:rPr lang="de-DE" sz="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de-DE" sz="80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de-DE" sz="8000" dirty="0" err="1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boss</a:t>
            </a:r>
            <a:r>
              <a:rPr lang="de-DE" sz="80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8000" dirty="0" err="1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de-DE" sz="8000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orange</a:t>
            </a:r>
            <a:endParaRPr lang="ru-RU" sz="8000" dirty="0">
              <a:solidFill>
                <a:srgbClr val="00FF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05" y="5559338"/>
            <a:ext cx="1723695" cy="128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8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584" y="620688"/>
            <a:ext cx="89518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Uu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:]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 ударний склад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1628799"/>
            <a:ext cx="720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[ʌ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  <a:r>
              <a:rPr lang="uk-UA" sz="6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закритий склад</a:t>
            </a:r>
            <a:endParaRPr lang="ru-RU" sz="6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3501008"/>
            <a:ext cx="75969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:]</a:t>
            </a:r>
            <a:r>
              <a:rPr lang="uk-UA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unicorn music tube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1773" y="4772922"/>
            <a:ext cx="71565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[ʌ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 </a:t>
            </a:r>
            <a:r>
              <a:rPr lang="en-US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under cup</a:t>
            </a:r>
            <a:endParaRPr lang="ru-RU" sz="6000" dirty="0">
              <a:solidFill>
                <a:srgbClr val="7030A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921" y="5709039"/>
            <a:ext cx="1466473" cy="109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2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864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50"/>
                </a:solidFill>
              </a:rPr>
              <a:t>Y </a:t>
            </a:r>
            <a:r>
              <a:rPr lang="en-US" sz="4800" dirty="0" err="1" smtClean="0">
                <a:solidFill>
                  <a:srgbClr val="00B050"/>
                </a:solidFill>
              </a:rPr>
              <a:t>y</a:t>
            </a:r>
            <a:r>
              <a:rPr lang="en-US" sz="4800" dirty="0" smtClean="0">
                <a:solidFill>
                  <a:srgbClr val="00B05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[ </a:t>
            </a:r>
            <a:r>
              <a:rPr lang="en-US" sz="4800" dirty="0" err="1" smtClean="0">
                <a:solidFill>
                  <a:srgbClr val="FF0000"/>
                </a:solidFill>
              </a:rPr>
              <a:t>ai</a:t>
            </a:r>
            <a:r>
              <a:rPr lang="en-US" sz="4800" dirty="0" smtClean="0">
                <a:solidFill>
                  <a:srgbClr val="FF0000"/>
                </a:solidFill>
              </a:rPr>
              <a:t>]</a:t>
            </a:r>
            <a:r>
              <a:rPr lang="uk-UA" sz="4800" dirty="0" smtClean="0">
                <a:solidFill>
                  <a:srgbClr val="FF0000"/>
                </a:solidFill>
              </a:rPr>
              <a:t> </a:t>
            </a:r>
            <a:r>
              <a:rPr lang="uk-UA" sz="4800" dirty="0" smtClean="0"/>
              <a:t>відкритий ударний склад</a:t>
            </a:r>
            <a:endParaRPr lang="en-US" sz="4800" dirty="0" smtClean="0"/>
          </a:p>
          <a:p>
            <a:r>
              <a:rPr lang="en-US" sz="4800" dirty="0"/>
              <a:t> </a:t>
            </a:r>
            <a:r>
              <a:rPr lang="en-US" sz="4800" dirty="0" smtClean="0"/>
              <a:t>    </a:t>
            </a:r>
            <a:r>
              <a:rPr lang="uk-UA" sz="4800" dirty="0" smtClean="0"/>
              <a:t>  </a:t>
            </a:r>
            <a:r>
              <a:rPr lang="en-US" sz="4800" dirty="0" smtClean="0"/>
              <a:t>  </a:t>
            </a:r>
            <a:r>
              <a:rPr lang="en-US" sz="4800" dirty="0" smtClean="0">
                <a:solidFill>
                  <a:srgbClr val="FF0000"/>
                </a:solidFill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</a:rPr>
              <a:t>i</a:t>
            </a:r>
            <a:r>
              <a:rPr lang="en-US" sz="4800" dirty="0" smtClean="0">
                <a:solidFill>
                  <a:srgbClr val="FF0000"/>
                </a:solidFill>
              </a:rPr>
              <a:t>]</a:t>
            </a:r>
            <a:r>
              <a:rPr lang="uk-UA" sz="4800" dirty="0" smtClean="0"/>
              <a:t>  в кінцевому без ударному</a:t>
            </a:r>
            <a:endParaRPr lang="ru-RU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276872"/>
            <a:ext cx="7252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[ </a:t>
            </a:r>
            <a:r>
              <a:rPr lang="en-US" sz="8000" dirty="0" err="1">
                <a:solidFill>
                  <a:srgbClr val="FF0000"/>
                </a:solidFill>
              </a:rPr>
              <a:t>ai</a:t>
            </a:r>
            <a:r>
              <a:rPr lang="en-US" sz="8000" dirty="0" smtClean="0">
                <a:solidFill>
                  <a:srgbClr val="FF0000"/>
                </a:solidFill>
              </a:rPr>
              <a:t>]</a:t>
            </a:r>
            <a:r>
              <a:rPr lang="uk-UA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smtClean="0">
                <a:solidFill>
                  <a:srgbClr val="002060"/>
                </a:solidFill>
              </a:rPr>
              <a:t>my dry why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0268" y="3708225"/>
            <a:ext cx="7263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[</a:t>
            </a:r>
            <a:r>
              <a:rPr lang="en-US" sz="7200" dirty="0" err="1">
                <a:solidFill>
                  <a:srgbClr val="FF0000"/>
                </a:solidFill>
              </a:rPr>
              <a:t>i</a:t>
            </a:r>
            <a:r>
              <a:rPr lang="en-US" sz="7200" dirty="0" smtClean="0">
                <a:solidFill>
                  <a:srgbClr val="FF0000"/>
                </a:solidFill>
              </a:rPr>
              <a:t>] </a:t>
            </a:r>
            <a:r>
              <a:rPr lang="en-US" sz="7200" dirty="0" smtClean="0">
                <a:solidFill>
                  <a:srgbClr val="00B050"/>
                </a:solidFill>
              </a:rPr>
              <a:t>very many study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268" y="4928445"/>
            <a:ext cx="70674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CC0000"/>
                </a:solidFill>
              </a:rPr>
              <a:t>[j]</a:t>
            </a:r>
            <a:r>
              <a:rPr lang="en-US" sz="8000" dirty="0" smtClean="0"/>
              <a:t> </a:t>
            </a:r>
            <a:r>
              <a:rPr lang="en-US" sz="8000" dirty="0" smtClean="0">
                <a:solidFill>
                  <a:srgbClr val="FFCC00"/>
                </a:solidFill>
              </a:rPr>
              <a:t>yes yard you</a:t>
            </a:r>
            <a:endParaRPr lang="ru-RU" sz="8000" dirty="0">
              <a:solidFill>
                <a:srgbClr val="FFCC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353" y="6053149"/>
            <a:ext cx="1060524" cy="79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84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Англійський алфавіт складається з 26 літер</a:t>
            </a:r>
            <a:endParaRPr lang="ru-RU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smtClean="0">
                <a:solidFill>
                  <a:srgbClr val="FF0000"/>
                </a:solidFill>
                <a:latin typeface="Elephant" panose="02020904090505020303" pitchFamily="18" charset="0"/>
              </a:rPr>
              <a:t>A </a:t>
            </a:r>
            <a:r>
              <a:rPr lang="en-US" sz="6000" dirty="0" err="1" smtClean="0">
                <a:solidFill>
                  <a:srgbClr val="FF0000"/>
                </a:solidFill>
                <a:latin typeface="Elephant" panose="02020904090505020303" pitchFamily="18" charset="0"/>
              </a:rPr>
              <a:t>a</a:t>
            </a:r>
            <a:r>
              <a:rPr lang="en-US" sz="6000" dirty="0" smtClean="0">
                <a:solidFill>
                  <a:srgbClr val="FF0000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B </a:t>
            </a:r>
            <a:r>
              <a:rPr lang="en-US" sz="6000" dirty="0" err="1" smtClean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b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FFC000"/>
                </a:solidFill>
                <a:latin typeface="Elephant" panose="02020904090505020303" pitchFamily="18" charset="0"/>
              </a:rPr>
              <a:t>C </a:t>
            </a:r>
            <a:r>
              <a:rPr lang="en-US" sz="6000" dirty="0" err="1" smtClean="0">
                <a:solidFill>
                  <a:srgbClr val="FFC000"/>
                </a:solidFill>
                <a:latin typeface="Elephant" panose="02020904090505020303" pitchFamily="18" charset="0"/>
              </a:rPr>
              <a:t>c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D d  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E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e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  </a:t>
            </a: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F </a:t>
            </a:r>
            <a:r>
              <a:rPr lang="en-US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f</a:t>
            </a: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  </a:t>
            </a:r>
            <a:r>
              <a:rPr lang="en-US" sz="6000" dirty="0" smtClean="0">
                <a:solidFill>
                  <a:srgbClr val="00B050"/>
                </a:solidFill>
                <a:latin typeface="Elephant" panose="02020904090505020303" pitchFamily="18" charset="0"/>
              </a:rPr>
              <a:t>G </a:t>
            </a:r>
            <a:r>
              <a:rPr lang="en-US" sz="6000" dirty="0" err="1" smtClean="0">
                <a:solidFill>
                  <a:srgbClr val="00B050"/>
                </a:solidFill>
                <a:latin typeface="Elephant" panose="02020904090505020303" pitchFamily="18" charset="0"/>
              </a:rPr>
              <a:t>g</a:t>
            </a:r>
            <a:r>
              <a:rPr lang="en-US" sz="6000" dirty="0" smtClean="0">
                <a:solidFill>
                  <a:srgbClr val="00B050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4"/>
                </a:solidFill>
                <a:latin typeface="Elephant" panose="02020904090505020303" pitchFamily="18" charset="0"/>
              </a:rPr>
              <a:t>H </a:t>
            </a:r>
            <a:r>
              <a:rPr lang="en-US" sz="6000" dirty="0" err="1" smtClean="0">
                <a:solidFill>
                  <a:schemeClr val="accent4"/>
                </a:solidFill>
                <a:latin typeface="Elephant" panose="02020904090505020303" pitchFamily="18" charset="0"/>
              </a:rPr>
              <a:t>h</a:t>
            </a:r>
            <a:r>
              <a:rPr lang="en-US" sz="6000" dirty="0" smtClean="0">
                <a:solidFill>
                  <a:schemeClr val="accent4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2">
                    <a:lumMod val="50000"/>
                  </a:schemeClr>
                </a:solidFill>
                <a:latin typeface="Elephant" panose="02020904090505020303" pitchFamily="18" charset="0"/>
              </a:rPr>
              <a:t>I </a:t>
            </a:r>
            <a:r>
              <a:rPr lang="en-US" sz="6000" dirty="0" err="1" smtClean="0">
                <a:solidFill>
                  <a:schemeClr val="accent2">
                    <a:lumMod val="50000"/>
                  </a:schemeClr>
                </a:solidFill>
                <a:latin typeface="Elephant" panose="02020904090505020303" pitchFamily="18" charset="0"/>
              </a:rPr>
              <a:t>I</a:t>
            </a:r>
            <a:r>
              <a:rPr lang="en-US" sz="6000" dirty="0" smtClean="0">
                <a:solidFill>
                  <a:schemeClr val="accent2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5">
                    <a:lumMod val="75000"/>
                  </a:schemeClr>
                </a:solidFill>
                <a:latin typeface="Elephant" panose="02020904090505020303" pitchFamily="18" charset="0"/>
              </a:rPr>
              <a:t>J </a:t>
            </a:r>
            <a:r>
              <a:rPr lang="en-US" sz="6000" dirty="0" err="1" smtClean="0">
                <a:solidFill>
                  <a:schemeClr val="accent5">
                    <a:lumMod val="75000"/>
                  </a:schemeClr>
                </a:solidFill>
                <a:latin typeface="Elephant" panose="02020904090505020303" pitchFamily="18" charset="0"/>
              </a:rPr>
              <a:t>j</a:t>
            </a:r>
            <a:r>
              <a:rPr lang="en-US" sz="6000" dirty="0" smtClean="0">
                <a:solidFill>
                  <a:schemeClr val="accent5">
                    <a:lumMod val="75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K </a:t>
            </a:r>
            <a:r>
              <a:rPr lang="en-US" sz="6000" dirty="0" err="1" smtClean="0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k</a:t>
            </a:r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L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l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Elephant" panose="02020904090505020303" pitchFamily="18" charset="0"/>
              </a:rPr>
              <a:t>M </a:t>
            </a:r>
            <a:r>
              <a:rPr lang="en-US" sz="6000" dirty="0" err="1" smtClean="0">
                <a:solidFill>
                  <a:srgbClr val="FF0000"/>
                </a:solidFill>
                <a:latin typeface="Elephant" panose="02020904090505020303" pitchFamily="18" charset="0"/>
              </a:rPr>
              <a:t>m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N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n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O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o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P </a:t>
            </a:r>
            <a:r>
              <a:rPr lang="en-US" sz="60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p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00B050"/>
                </a:solidFill>
                <a:latin typeface="Elephant" panose="02020904090505020303" pitchFamily="18" charset="0"/>
              </a:rPr>
              <a:t>Q </a:t>
            </a:r>
            <a:r>
              <a:rPr lang="en-US" sz="6000" dirty="0" err="1" smtClean="0">
                <a:solidFill>
                  <a:srgbClr val="00B050"/>
                </a:solidFill>
                <a:latin typeface="Elephant" panose="02020904090505020303" pitchFamily="18" charset="0"/>
              </a:rPr>
              <a:t>q</a:t>
            </a:r>
            <a:r>
              <a:rPr lang="en-US" sz="6000" dirty="0" smtClean="0">
                <a:solidFill>
                  <a:srgbClr val="00B050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R </a:t>
            </a:r>
            <a:r>
              <a:rPr lang="en-US" sz="6000" dirty="0" err="1" smtClean="0">
                <a:solidFill>
                  <a:srgbClr val="002060"/>
                </a:solidFill>
                <a:latin typeface="Elephant" panose="02020904090505020303" pitchFamily="18" charset="0"/>
              </a:rPr>
              <a:t>r</a:t>
            </a:r>
            <a:r>
              <a:rPr lang="en-US" sz="60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S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s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T </a:t>
            </a:r>
            <a:r>
              <a:rPr lang="en-US" sz="6000" dirty="0" err="1" smtClean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t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00B0F0"/>
                </a:solidFill>
                <a:latin typeface="Elephant" panose="02020904090505020303" pitchFamily="18" charset="0"/>
              </a:rPr>
              <a:t>U </a:t>
            </a:r>
            <a:r>
              <a:rPr lang="en-US" sz="6000" dirty="0" err="1" smtClean="0">
                <a:solidFill>
                  <a:srgbClr val="00B0F0"/>
                </a:solidFill>
                <a:latin typeface="Elephant" panose="02020904090505020303" pitchFamily="18" charset="0"/>
              </a:rPr>
              <a:t>u</a:t>
            </a:r>
            <a:r>
              <a:rPr lang="en-US" sz="6000" dirty="0" smtClean="0">
                <a:solidFill>
                  <a:srgbClr val="00B0F0"/>
                </a:solidFill>
                <a:latin typeface="Elephant" panose="02020904090505020303" pitchFamily="18" charset="0"/>
              </a:rPr>
              <a:t>    </a:t>
            </a:r>
            <a:r>
              <a:rPr lang="en-US" sz="60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V </a:t>
            </a:r>
            <a:r>
              <a:rPr lang="en-US" sz="6000" dirty="0" err="1" smtClean="0">
                <a:solidFill>
                  <a:srgbClr val="002060"/>
                </a:solidFill>
                <a:latin typeface="Elephant" panose="02020904090505020303" pitchFamily="18" charset="0"/>
              </a:rPr>
              <a:t>v</a:t>
            </a:r>
            <a:r>
              <a:rPr lang="en-US" sz="60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  </a:t>
            </a:r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W </a:t>
            </a:r>
            <a:r>
              <a:rPr lang="en-US" sz="6000" dirty="0" err="1" smtClean="0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w</a:t>
            </a:r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rgbClr val="92D050"/>
                </a:solidFill>
                <a:latin typeface="Elephant" panose="02020904090505020303" pitchFamily="18" charset="0"/>
              </a:rPr>
              <a:t>X </a:t>
            </a:r>
            <a:r>
              <a:rPr lang="en-US" sz="6000" dirty="0" err="1" smtClean="0">
                <a:solidFill>
                  <a:srgbClr val="92D050"/>
                </a:solidFill>
                <a:latin typeface="Elephant" panose="02020904090505020303" pitchFamily="18" charset="0"/>
              </a:rPr>
              <a:t>x</a:t>
            </a:r>
            <a:r>
              <a:rPr lang="en-US" sz="6000" dirty="0" smtClean="0">
                <a:solidFill>
                  <a:srgbClr val="92D050"/>
                </a:solidFill>
                <a:latin typeface="Elephant" panose="02020904090505020303" pitchFamily="18" charset="0"/>
              </a:rPr>
              <a:t> </a:t>
            </a:r>
            <a:r>
              <a:rPr lang="en-US" sz="6000" dirty="0" err="1" smtClean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Yy</a:t>
            </a:r>
            <a:r>
              <a:rPr lang="en-US" sz="6000" dirty="0" smtClean="0">
                <a:latin typeface="Elephant" panose="02020904090505020303" pitchFamily="18" charset="0"/>
              </a:rPr>
              <a:t> 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Elephant" panose="02020904090505020303" pitchFamily="18" charset="0"/>
              </a:rPr>
              <a:t>Z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Elephant" panose="02020904090505020303" pitchFamily="18" charset="0"/>
              </a:rPr>
              <a:t>z</a:t>
            </a:r>
            <a:endParaRPr lang="ru-RU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4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94122"/>
          </a:xfrm>
        </p:spPr>
        <p:txBody>
          <a:bodyPr>
            <a:noAutofit/>
          </a:bodyPr>
          <a:lstStyle/>
          <a:p>
            <a:r>
              <a:rPr lang="uk-UA" sz="4000" dirty="0" smtClean="0">
                <a:solidFill>
                  <a:srgbClr val="7030A0"/>
                </a:solidFill>
              </a:rPr>
              <a:t>Більшість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uk-UA" sz="4000" dirty="0" smtClean="0">
                <a:solidFill>
                  <a:srgbClr val="7030A0"/>
                </a:solidFill>
              </a:rPr>
              <a:t>літер читається одним звуком, як бачимо так і читаємо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B </a:t>
            </a:r>
            <a:r>
              <a:rPr lang="en-US" sz="6600" dirty="0" err="1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b</a:t>
            </a:r>
            <a:r>
              <a:rPr lang="en-US" sz="6600" dirty="0">
                <a:solidFill>
                  <a:schemeClr val="accent1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D </a:t>
            </a:r>
            <a:r>
              <a:rPr lang="en-US" sz="6600" dirty="0" err="1" smtClean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d</a:t>
            </a:r>
            <a:r>
              <a:rPr lang="en-US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F </a:t>
            </a:r>
            <a:r>
              <a:rPr lang="en-US" sz="66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f</a:t>
            </a:r>
            <a: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rgbClr val="00B050"/>
                </a:solidFill>
                <a:latin typeface="Elephant" panose="02020904090505020303" pitchFamily="18" charset="0"/>
              </a:rPr>
              <a:t>G </a:t>
            </a:r>
            <a:r>
              <a:rPr lang="en-US" sz="6600" dirty="0" err="1" smtClean="0">
                <a:solidFill>
                  <a:srgbClr val="00B050"/>
                </a:solidFill>
                <a:latin typeface="Elephant" panose="02020904090505020303" pitchFamily="18" charset="0"/>
              </a:rPr>
              <a:t>g</a:t>
            </a:r>
            <a: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chemeClr val="accent4"/>
                </a:solidFill>
                <a:latin typeface="Elephant" panose="02020904090505020303" pitchFamily="18" charset="0"/>
              </a:rPr>
              <a:t>H </a:t>
            </a:r>
            <a:r>
              <a:rPr lang="en-US" sz="6600" dirty="0" err="1" smtClean="0">
                <a:solidFill>
                  <a:schemeClr val="accent4"/>
                </a:solidFill>
                <a:latin typeface="Elephant" panose="02020904090505020303" pitchFamily="18" charset="0"/>
              </a:rPr>
              <a:t>h</a:t>
            </a:r>
            <a:endParaRPr lang="en-US" sz="6600" dirty="0" smtClean="0">
              <a:solidFill>
                <a:schemeClr val="accent4"/>
              </a:solidFill>
              <a:latin typeface="Elephant" panose="02020904090505020303" pitchFamily="18" charset="0"/>
            </a:endParaRPr>
          </a:p>
          <a:p>
            <a:pPr marL="0" indent="0">
              <a:buNone/>
            </a:pPr>
            <a:r>
              <a:rPr lang="en-US" sz="6600" dirty="0" smtClean="0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K </a:t>
            </a:r>
            <a:r>
              <a:rPr lang="en-US" sz="6600" dirty="0" err="1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k</a:t>
            </a:r>
            <a:r>
              <a:rPr lang="en-US" sz="6600" dirty="0">
                <a:solidFill>
                  <a:schemeClr val="bg2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L </a:t>
            </a:r>
            <a:r>
              <a:rPr lang="en-US" sz="6600" dirty="0" err="1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l</a:t>
            </a:r>
            <a:r>
              <a:rPr lang="en-US" sz="6600" dirty="0"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rgbClr val="FF0000"/>
                </a:solidFill>
                <a:latin typeface="Elephant" panose="02020904090505020303" pitchFamily="18" charset="0"/>
              </a:rPr>
              <a:t>M </a:t>
            </a:r>
            <a:r>
              <a:rPr lang="en-US" sz="6600" dirty="0" err="1">
                <a:solidFill>
                  <a:srgbClr val="FF0000"/>
                </a:solidFill>
                <a:latin typeface="Elephant" panose="02020904090505020303" pitchFamily="18" charset="0"/>
              </a:rPr>
              <a:t>m</a:t>
            </a:r>
            <a:r>
              <a:rPr lang="en-US" sz="6600" dirty="0"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N </a:t>
            </a:r>
            <a:r>
              <a:rPr lang="en-US" sz="6600" dirty="0" err="1">
                <a:solidFill>
                  <a:schemeClr val="accent6">
                    <a:lumMod val="75000"/>
                  </a:schemeClr>
                </a:solidFill>
                <a:latin typeface="Elephant" panose="02020904090505020303" pitchFamily="18" charset="0"/>
              </a:rPr>
              <a:t>n</a:t>
            </a:r>
            <a:r>
              <a:rPr lang="en-US" sz="6600" dirty="0"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latin typeface="Elephant" panose="02020904090505020303" pitchFamily="18" charset="0"/>
              </a:rPr>
              <a:t>  </a:t>
            </a:r>
            <a:r>
              <a:rPr lang="en-US" sz="6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P </a:t>
            </a:r>
            <a:r>
              <a:rPr lang="en-US" sz="66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Elephant" panose="02020904090505020303" pitchFamily="18" charset="0"/>
              </a:rPr>
              <a:t>p</a:t>
            </a:r>
            <a:r>
              <a:rPr lang="en-US" sz="6600" dirty="0"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R </a:t>
            </a:r>
            <a:r>
              <a:rPr lang="en-US" sz="6600" dirty="0" err="1">
                <a:solidFill>
                  <a:srgbClr val="002060"/>
                </a:solidFill>
                <a:latin typeface="Elephant" panose="02020904090505020303" pitchFamily="18" charset="0"/>
              </a:rPr>
              <a:t>r</a:t>
            </a:r>
            <a:r>
              <a:rPr lang="en-US" sz="6600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S </a:t>
            </a:r>
            <a:r>
              <a:rPr lang="en-US" sz="6600" dirty="0" err="1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s</a:t>
            </a:r>
            <a:r>
              <a:rPr lang="en-US" sz="6600" dirty="0">
                <a:solidFill>
                  <a:schemeClr val="accent2">
                    <a:lumMod val="75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T </a:t>
            </a:r>
            <a:r>
              <a:rPr lang="en-US" sz="6600" dirty="0" err="1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t</a:t>
            </a:r>
            <a:r>
              <a:rPr lang="en-US" sz="6600" dirty="0">
                <a:solidFill>
                  <a:schemeClr val="accent4">
                    <a:lumMod val="75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V </a:t>
            </a:r>
            <a:r>
              <a:rPr lang="en-US" sz="6600" dirty="0" err="1">
                <a:solidFill>
                  <a:srgbClr val="002060"/>
                </a:solidFill>
                <a:latin typeface="Elephant" panose="02020904090505020303" pitchFamily="18" charset="0"/>
              </a:rPr>
              <a:t>v</a:t>
            </a:r>
            <a:r>
              <a:rPr lang="en-US" sz="6600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W </a:t>
            </a:r>
            <a:r>
              <a:rPr lang="en-US" sz="6600" dirty="0" err="1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w</a:t>
            </a:r>
            <a:r>
              <a:rPr lang="en-US" sz="6600" dirty="0">
                <a:solidFill>
                  <a:schemeClr val="bg1">
                    <a:lumMod val="50000"/>
                  </a:schemeClr>
                </a:solidFill>
                <a:latin typeface="Elephant" panose="02020904090505020303" pitchFamily="18" charset="0"/>
              </a:rPr>
              <a:t> </a:t>
            </a:r>
            <a:r>
              <a:rPr lang="en-US" sz="6600" dirty="0">
                <a:solidFill>
                  <a:srgbClr val="92D050"/>
                </a:solidFill>
                <a:latin typeface="Elephant" panose="02020904090505020303" pitchFamily="18" charset="0"/>
              </a:rPr>
              <a:t>X </a:t>
            </a:r>
            <a:r>
              <a:rPr lang="en-US" sz="6600" dirty="0" err="1">
                <a:solidFill>
                  <a:srgbClr val="92D050"/>
                </a:solidFill>
                <a:latin typeface="Elephant" panose="02020904090505020303" pitchFamily="18" charset="0"/>
              </a:rPr>
              <a:t>x</a:t>
            </a:r>
            <a:r>
              <a:rPr lang="en-US" sz="6600" dirty="0">
                <a:solidFill>
                  <a:srgbClr val="92D050"/>
                </a:solidFill>
                <a:latin typeface="Elephant" panose="02020904090505020303" pitchFamily="18" charset="0"/>
              </a:rPr>
              <a:t> </a:t>
            </a:r>
            <a:r>
              <a:rPr lang="en-US" sz="6600" dirty="0" smtClean="0">
                <a:solidFill>
                  <a:schemeClr val="accent6">
                    <a:lumMod val="50000"/>
                  </a:schemeClr>
                </a:solidFill>
                <a:latin typeface="Elephant" panose="02020904090505020303" pitchFamily="18" charset="0"/>
              </a:rPr>
              <a:t>Z </a:t>
            </a:r>
            <a:r>
              <a:rPr lang="en-US" sz="6600" dirty="0" err="1">
                <a:solidFill>
                  <a:schemeClr val="accent6">
                    <a:lumMod val="50000"/>
                  </a:schemeClr>
                </a:solidFill>
                <a:latin typeface="Elephant" panose="02020904090505020303" pitchFamily="18" charset="0"/>
              </a:rPr>
              <a:t>z</a:t>
            </a:r>
            <a:endParaRPr lang="ru-RU" sz="66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44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619" y="5421529"/>
            <a:ext cx="1895068" cy="1412776"/>
          </a:xfrm>
        </p:spPr>
      </p:pic>
      <p:sp>
        <p:nvSpPr>
          <p:cNvPr id="6" name="Прямоугольник 5"/>
          <p:cNvSpPr/>
          <p:nvPr/>
        </p:nvSpPr>
        <p:spPr>
          <a:xfrm>
            <a:off x="395536" y="332656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6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b]  </a:t>
            </a:r>
            <a:r>
              <a:rPr lang="en-US" sz="6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 big bus boy</a:t>
            </a:r>
            <a:endParaRPr lang="ru-RU" sz="6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067" y="1409000"/>
            <a:ext cx="8059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60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d] </a:t>
            </a:r>
            <a:r>
              <a:rPr lang="en-US" sz="6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 day sad dad</a:t>
            </a:r>
            <a:endParaRPr lang="ru-RU" sz="60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3067" y="2424663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[f]</a:t>
            </a: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frog flag fun fall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7298" y="3447075"/>
            <a:ext cx="74410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6000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6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[h] </a:t>
            </a:r>
            <a:r>
              <a:rPr lang="en-US" sz="6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 hen he hug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7298" y="5661248"/>
            <a:ext cx="66159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6000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[k]</a:t>
            </a:r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key kite king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362" y="4471688"/>
            <a:ext cx="66938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6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giraffe large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25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110" y="5589240"/>
            <a:ext cx="1701889" cy="1268760"/>
          </a:xfrm>
        </p:spPr>
      </p:pic>
      <p:sp>
        <p:nvSpPr>
          <p:cNvPr id="5" name="Прямоугольник 4"/>
          <p:cNvSpPr/>
          <p:nvPr/>
        </p:nvSpPr>
        <p:spPr>
          <a:xfrm>
            <a:off x="539552" y="476672"/>
            <a:ext cx="74161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[l]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 all salt  lag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492335"/>
            <a:ext cx="77646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6000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6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[m] </a:t>
            </a:r>
            <a:r>
              <a:rPr lang="en-US" sz="6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 man milk</a:t>
            </a:r>
            <a:endParaRPr lang="ru-RU" sz="60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059" y="2518611"/>
            <a:ext cx="775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[n] 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nest no nose nut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3507605"/>
            <a:ext cx="76133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60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[p]</a:t>
            </a:r>
            <a:r>
              <a:rPr lang="en-US" sz="6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pen pig pink pet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7251" y="4543159"/>
            <a:ext cx="82605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[r] </a:t>
            </a:r>
            <a:r>
              <a:rPr lang="en-US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 read rabbit rose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89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568953"/>
            <a:ext cx="1592917" cy="1187522"/>
          </a:xfrm>
        </p:spPr>
      </p:pic>
      <p:sp>
        <p:nvSpPr>
          <p:cNvPr id="5" name="TextBox 4"/>
          <p:cNvSpPr txBox="1"/>
          <p:nvPr/>
        </p:nvSpPr>
        <p:spPr>
          <a:xfrm>
            <a:off x="611560" y="332656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[s]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 six kiss see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628800"/>
            <a:ext cx="7424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60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[t]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 tree meet  let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149080"/>
            <a:ext cx="804419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[z]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zoo zip zero zebra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003" y="2851836"/>
            <a:ext cx="76920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6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[v] </a:t>
            </a:r>
            <a:r>
              <a:rPr lang="en-US" sz="6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 vase driver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8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dirty="0" smtClean="0">
                <a:solidFill>
                  <a:srgbClr val="92D050"/>
                </a:solidFill>
                <a:latin typeface="Segoe Print" panose="02000600000000000000" pitchFamily="2" charset="0"/>
              </a:rPr>
              <a:t>Букви які мають різні звуки</a:t>
            </a:r>
            <a:endParaRPr lang="ru-RU" sz="6000" dirty="0">
              <a:solidFill>
                <a:srgbClr val="92D050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8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8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8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8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8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8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8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8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Yy</a:t>
            </a:r>
            <a:endParaRPr lang="ru-RU" sz="8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426" y="5476875"/>
            <a:ext cx="1852613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8680"/>
            <a:ext cx="83378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6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6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[k] 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       </a:t>
            </a:r>
            <a:r>
              <a:rPr lang="uk-UA" sz="4800" dirty="0" smtClean="0">
                <a:solidFill>
                  <a:srgbClr val="FF0000"/>
                </a:solidFill>
              </a:rPr>
              <a:t>   </a:t>
            </a:r>
            <a:r>
              <a:rPr lang="en-US" sz="4800" dirty="0" smtClean="0">
                <a:solidFill>
                  <a:srgbClr val="FF0000"/>
                </a:solidFill>
              </a:rPr>
              <a:t>[s]</a:t>
            </a:r>
            <a:r>
              <a:rPr lang="en-US" sz="4800" dirty="0" smtClean="0"/>
              <a:t> </a:t>
            </a:r>
            <a:r>
              <a:rPr lang="uk-UA" sz="4800" dirty="0" smtClean="0"/>
              <a:t>перед буквами </a:t>
            </a:r>
            <a:r>
              <a:rPr lang="uk-UA" sz="4800" dirty="0" smtClean="0">
                <a:solidFill>
                  <a:srgbClr val="FF0000"/>
                </a:solidFill>
              </a:rPr>
              <a:t>е,і,а, у</a:t>
            </a:r>
            <a:r>
              <a:rPr lang="uk-UA" sz="4800" dirty="0" smtClean="0"/>
              <a:t>.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79439" y="2893587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[k</a:t>
            </a:r>
            <a:r>
              <a:rPr lang="en-US" sz="8000" dirty="0" smtClean="0">
                <a:solidFill>
                  <a:srgbClr val="FF0000"/>
                </a:solidFill>
              </a:rPr>
              <a:t>]</a:t>
            </a:r>
            <a:r>
              <a:rPr lang="uk-UA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smtClean="0">
                <a:solidFill>
                  <a:schemeClr val="accent4">
                    <a:lumMod val="75000"/>
                  </a:schemeClr>
                </a:solidFill>
              </a:rPr>
              <a:t>cat car cap cold</a:t>
            </a:r>
            <a:endParaRPr lang="ru-RU" sz="8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122" y="4581128"/>
            <a:ext cx="84207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[s</a:t>
            </a:r>
            <a:r>
              <a:rPr lang="en-US" sz="8000" dirty="0" smtClean="0">
                <a:solidFill>
                  <a:srgbClr val="FF0000"/>
                </a:solidFill>
              </a:rPr>
              <a:t>] </a:t>
            </a:r>
            <a:r>
              <a:rPr lang="en-US" sz="8000" dirty="0" smtClean="0">
                <a:solidFill>
                  <a:schemeClr val="bg2">
                    <a:lumMod val="10000"/>
                  </a:schemeClr>
                </a:solidFill>
              </a:rPr>
              <a:t>ni</a:t>
            </a:r>
            <a:r>
              <a:rPr lang="en-US" sz="8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8000" dirty="0" smtClean="0">
                <a:solidFill>
                  <a:srgbClr val="FF0000"/>
                </a:solidFill>
              </a:rPr>
              <a:t>e</a:t>
            </a:r>
            <a:r>
              <a:rPr lang="en-US" sz="8000" dirty="0" smtClean="0">
                <a:solidFill>
                  <a:schemeClr val="bg2">
                    <a:lumMod val="10000"/>
                  </a:schemeClr>
                </a:solidFill>
              </a:rPr>
              <a:t>  pen</a:t>
            </a:r>
            <a:r>
              <a:rPr lang="en-US" sz="8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8000" dirty="0" smtClean="0">
                <a:solidFill>
                  <a:srgbClr val="FF0000"/>
                </a:solidFill>
              </a:rPr>
              <a:t>i</a:t>
            </a:r>
            <a:r>
              <a:rPr lang="en-US" sz="8000" dirty="0" smtClean="0">
                <a:solidFill>
                  <a:schemeClr val="bg2">
                    <a:lumMod val="10000"/>
                  </a:schemeClr>
                </a:solidFill>
              </a:rPr>
              <a:t>l </a:t>
            </a:r>
            <a:r>
              <a:rPr lang="en-US" sz="8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8000" dirty="0" smtClean="0">
                <a:solidFill>
                  <a:srgbClr val="FF0000"/>
                </a:solidFill>
              </a:rPr>
              <a:t>y</a:t>
            </a:r>
            <a:r>
              <a:rPr lang="en-US" sz="8000" dirty="0" smtClean="0">
                <a:solidFill>
                  <a:schemeClr val="bg2">
                    <a:lumMod val="10000"/>
                  </a:schemeClr>
                </a:solidFill>
              </a:rPr>
              <a:t>cle</a:t>
            </a:r>
            <a:endParaRPr lang="ru-RU" sz="8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617563"/>
            <a:ext cx="1619672" cy="120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83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4664"/>
            <a:ext cx="8695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A </a:t>
            </a:r>
            <a:r>
              <a:rPr lang="en-US" sz="4800" dirty="0" err="1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[</a:t>
            </a:r>
            <a:r>
              <a:rPr lang="en-US" sz="4800" dirty="0" err="1" smtClean="0">
                <a:solidFill>
                  <a:srgbClr val="FF0000"/>
                </a:solidFill>
              </a:rPr>
              <a:t>ie</a:t>
            </a:r>
            <a:r>
              <a:rPr lang="en-US" sz="4800" dirty="0" smtClean="0">
                <a:solidFill>
                  <a:srgbClr val="FF0000"/>
                </a:solidFill>
              </a:rPr>
              <a:t>] </a:t>
            </a:r>
            <a:r>
              <a:rPr lang="uk-UA" sz="4800" dirty="0" smtClean="0"/>
              <a:t>відкритий ударний склад</a:t>
            </a:r>
            <a:endParaRPr lang="en-US" sz="4800" dirty="0" smtClean="0"/>
          </a:p>
          <a:p>
            <a:r>
              <a:rPr lang="en-US" sz="4800" dirty="0"/>
              <a:t> </a:t>
            </a:r>
            <a:r>
              <a:rPr lang="en-US" sz="4800" dirty="0" smtClean="0"/>
              <a:t>      </a:t>
            </a:r>
            <a:r>
              <a:rPr lang="en-US" sz="4800" dirty="0" smtClean="0">
                <a:solidFill>
                  <a:srgbClr val="FF0000"/>
                </a:solidFill>
              </a:rPr>
              <a:t>[</a:t>
            </a:r>
            <a:r>
              <a:rPr lang="de-DE" sz="4800" dirty="0">
                <a:solidFill>
                  <a:srgbClr val="FF0000"/>
                </a:solidFill>
              </a:rPr>
              <a:t>æ</a:t>
            </a:r>
            <a:r>
              <a:rPr lang="en-US" sz="4800" dirty="0" smtClean="0">
                <a:solidFill>
                  <a:srgbClr val="FF0000"/>
                </a:solidFill>
              </a:rPr>
              <a:t>]</a:t>
            </a:r>
            <a:r>
              <a:rPr lang="uk-UA" sz="4800" dirty="0" smtClean="0"/>
              <a:t> закритий склад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2708920"/>
            <a:ext cx="71605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[</a:t>
            </a:r>
            <a:r>
              <a:rPr lang="en-US" sz="7200" dirty="0" err="1">
                <a:solidFill>
                  <a:srgbClr val="FF0000"/>
                </a:solidFill>
              </a:rPr>
              <a:t>ie</a:t>
            </a:r>
            <a:r>
              <a:rPr lang="en-US" sz="7200" dirty="0" smtClean="0">
                <a:solidFill>
                  <a:srgbClr val="FF0000"/>
                </a:solidFill>
              </a:rPr>
              <a:t>]</a:t>
            </a:r>
            <a:r>
              <a:rPr lang="uk-UA" sz="7200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>
                <a:solidFill>
                  <a:srgbClr val="00B050"/>
                </a:solidFill>
              </a:rPr>
              <a:t>take date state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1600" y="4221088"/>
            <a:ext cx="76370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</a:rPr>
              <a:t>[</a:t>
            </a:r>
            <a:r>
              <a:rPr lang="de-DE" sz="6600" dirty="0">
                <a:solidFill>
                  <a:srgbClr val="FF0000"/>
                </a:solidFill>
              </a:rPr>
              <a:t>æ</a:t>
            </a:r>
            <a:r>
              <a:rPr lang="en-US" sz="6600" dirty="0" smtClean="0">
                <a:solidFill>
                  <a:srgbClr val="FF0000"/>
                </a:solidFill>
              </a:rPr>
              <a:t>]</a:t>
            </a:r>
            <a:r>
              <a:rPr lang="ru-RU" sz="6600" dirty="0" smtClean="0">
                <a:solidFill>
                  <a:srgbClr val="FF0000"/>
                </a:solidFill>
              </a:rPr>
              <a:t>  </a:t>
            </a:r>
            <a:r>
              <a:rPr lang="de-DE" sz="6600" dirty="0" smtClean="0">
                <a:solidFill>
                  <a:schemeClr val="accent1">
                    <a:lumMod val="75000"/>
                  </a:schemeClr>
                </a:solidFill>
              </a:rPr>
              <a:t>man </a:t>
            </a:r>
            <a:r>
              <a:rPr lang="de-DE" sz="6600" dirty="0" err="1" smtClean="0">
                <a:solidFill>
                  <a:schemeClr val="accent1">
                    <a:lumMod val="75000"/>
                  </a:schemeClr>
                </a:solidFill>
              </a:rPr>
              <a:t>bad</a:t>
            </a:r>
            <a:r>
              <a:rPr lang="de-DE" sz="6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6600" dirty="0" err="1" smtClean="0">
                <a:solidFill>
                  <a:schemeClr val="accent1">
                    <a:lumMod val="75000"/>
                  </a:schemeClr>
                </a:solidFill>
              </a:rPr>
              <a:t>bag</a:t>
            </a:r>
            <a:r>
              <a:rPr lang="de-DE" sz="6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6600" dirty="0" err="1" smtClean="0">
                <a:solidFill>
                  <a:schemeClr val="accent1">
                    <a:lumMod val="75000"/>
                  </a:schemeClr>
                </a:solidFill>
              </a:rPr>
              <a:t>flag</a:t>
            </a:r>
            <a:endParaRPr lang="ru-RU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290796"/>
            <a:ext cx="1837539" cy="136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9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442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Читаємо англійською</vt:lpstr>
      <vt:lpstr>Англійський алфавіт складається з 26 літер</vt:lpstr>
      <vt:lpstr>Більшість літер читається одним звуком, як бачимо так і читаємо</vt:lpstr>
      <vt:lpstr>Презентация PowerPoint</vt:lpstr>
      <vt:lpstr>Презентация PowerPoint</vt:lpstr>
      <vt:lpstr>Презентация PowerPoint</vt:lpstr>
      <vt:lpstr>Букви які мають різні звуки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Читаємо англійською</dc:title>
  <dc:creator>Артем</dc:creator>
  <cp:lastModifiedBy>Андрей Викторович</cp:lastModifiedBy>
  <cp:revision>14</cp:revision>
  <dcterms:created xsi:type="dcterms:W3CDTF">2019-02-05T16:25:29Z</dcterms:created>
  <dcterms:modified xsi:type="dcterms:W3CDTF">2019-02-07T18:38:35Z</dcterms:modified>
</cp:coreProperties>
</file>