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87" r:id="rId20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EE63A"/>
    <a:srgbClr val="F8261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-40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924F1-BAA7-43E5-B75A-61F352AE52EF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FDB9E-96D0-4F13-9350-074B7C6B4A82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069697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FDB9E-96D0-4F13-9350-074B7C6B4A82}" type="slidenum">
              <a:rPr lang="uk-UA" smtClean="0"/>
              <a:pPr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471234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FDB9E-96D0-4F13-9350-074B7C6B4A82}" type="slidenum">
              <a:rPr lang="uk-UA" smtClean="0"/>
              <a:pPr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11442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699597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471931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419758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010180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88942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875019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465541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056336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85271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877082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685763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A676D-37BE-4347-813C-A87FB76487B0}" type="datetimeFigureOut">
              <a:rPr lang="uk-UA" smtClean="0"/>
              <a:pPr/>
              <a:t>26.02.2019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B43AA-340D-494C-A71F-4C7DE30E78E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415885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media1.mp3"/><Relationship Id="rId6" Type="http://schemas.openxmlformats.org/officeDocument/2006/relationships/image" Target="../media/image15.png"/><Relationship Id="rId5" Type="http://schemas.microsoft.com/office/2007/relationships/media" Target="../media/media1.mp3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10585"/>
            <a:ext cx="2552703" cy="6841058"/>
            <a:chOff x="0" y="10585"/>
            <a:chExt cx="2552703" cy="6841058"/>
          </a:xfrm>
        </p:grpSpPr>
        <p:pic>
          <p:nvPicPr>
            <p:cNvPr id="2050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26267" y="298443"/>
            <a:ext cx="9144000" cy="5788458"/>
          </a:xfrm>
        </p:spPr>
        <p:txBody>
          <a:bodyPr>
            <a:normAutofit/>
          </a:bodyPr>
          <a:lstStyle/>
          <a:p>
            <a:pPr fontAlgn="t"/>
            <a:r>
              <a:rPr lang="uk-UA" sz="6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Девіз  </a:t>
            </a:r>
            <a:r>
              <a:rPr lang="uk-UA" sz="6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уроку</a:t>
            </a:r>
            <a:endParaRPr lang="uk-UA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r>
              <a:rPr lang="uk-U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слухати, а чути.</a:t>
            </a:r>
          </a:p>
          <a:p>
            <a:pPr fontAlgn="t"/>
            <a:r>
              <a:rPr lang="uk-U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дивитися, а бачити.</a:t>
            </a:r>
          </a:p>
          <a:p>
            <a:pPr fontAlgn="t"/>
            <a:r>
              <a:rPr lang="uk-U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відповідати</a:t>
            </a:r>
            <a:r>
              <a:rPr lang="uk-UA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fontAlgn="t"/>
            <a:r>
              <a:rPr lang="uk-UA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міркувати.</a:t>
            </a:r>
          </a:p>
          <a:p>
            <a:pPr fontAlgn="t"/>
            <a:r>
              <a:rPr lang="uk-U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і </a:t>
            </a:r>
            <a:r>
              <a:rPr lang="uk-UA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плідно</a:t>
            </a:r>
            <a:r>
              <a:rPr lang="uk-U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працювати!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94622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122" name="Picture 2" descr="&quot;ÐÑÐ¸Ð²ÐµÐ½ÑÐºÐ° ÐºÐ°ÑÐµÑÐºÐ°&quot; ÐÑÐµÐ·ÐµÐ½ÑÐ°ÑÑÑ Ð´Ð¾ ÑÑÐ¾ÐºÑ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49"/>
            <a:ext cx="12185361" cy="684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upload.wikimedia.org/wikipedia/commons/9/96/Spindel-vereten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4691" y="655093"/>
            <a:ext cx="4118684" cy="239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777080" y="3264222"/>
            <a:ext cx="3069176" cy="55377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Веретенце</a:t>
            </a:r>
            <a:endParaRPr lang="uk-UA" sz="40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3657600" y="941114"/>
            <a:ext cx="727493" cy="505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6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´</a:t>
            </a:r>
          </a:p>
          <a:p>
            <a:endParaRPr lang="uk-UA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46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8070" y="10584"/>
            <a:ext cx="8939948" cy="1122180"/>
          </a:xfrm>
        </p:spPr>
        <p:txBody>
          <a:bodyPr/>
          <a:lstStyle/>
          <a:p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СЛОВНИКОВА  РОБОТА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47412" y="976282"/>
            <a:ext cx="9362363" cy="5875361"/>
          </a:xfrm>
        </p:spPr>
        <p:txBody>
          <a:bodyPr>
            <a:normAutofit fontScale="92500" lnSpcReduction="10000"/>
          </a:bodyPr>
          <a:lstStyle/>
          <a:p>
            <a:r>
              <a:rPr lang="uk-UA" sz="4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Комора</a:t>
            </a:r>
            <a:r>
              <a:rPr lang="uk-UA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споруда, призначена</a:t>
            </a:r>
          </a:p>
          <a:p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зберігання зерна.</a:t>
            </a:r>
          </a:p>
          <a:p>
            <a:endParaRPr lang="uk-UA" sz="48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Коромисло</a:t>
            </a:r>
            <a:r>
              <a:rPr lang="uk-UA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sz="3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дугоподібна палиця для перенесення двох відер води.</a:t>
            </a:r>
          </a:p>
          <a:p>
            <a:endParaRPr lang="uk-UA" sz="39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Увертілася</a:t>
            </a:r>
            <a:r>
              <a:rPr lang="uk-UA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вбралася.</a:t>
            </a:r>
          </a:p>
          <a:p>
            <a:r>
              <a:rPr lang="uk-UA" sz="4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Жалувати</a:t>
            </a:r>
            <a:r>
              <a:rPr lang="uk-UA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жаліти.</a:t>
            </a:r>
          </a:p>
          <a:p>
            <a:r>
              <a:rPr lang="uk-UA" sz="4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Полинули</a:t>
            </a:r>
            <a:r>
              <a:rPr lang="uk-UA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полетіли.</a:t>
            </a:r>
            <a:endParaRPr lang="uk-UA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0" y="10585"/>
            <a:ext cx="2347415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 descr="https://upload.wikimedia.org/wikipedia/commons/thumb/8/88/80-361-0948_Kyiv_Pyrohiv_SAM_9933.jpg/1280px-80-361-0948_Kyiv_Pyrohiv_SAM_993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3918" y="1065782"/>
            <a:ext cx="3184099" cy="1854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ÐÐ¾ÑÐ¾Ð¶ÐµÐµ Ð¸Ð·Ð¾Ð±ÑÐ°Ð¶ÐµÐ½Ð¸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7694" y="3446930"/>
            <a:ext cx="2952081" cy="2121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Текст 2"/>
          <p:cNvSpPr txBox="1">
            <a:spLocks/>
          </p:cNvSpPr>
          <p:nvPr/>
        </p:nvSpPr>
        <p:spPr>
          <a:xfrm>
            <a:off x="3286169" y="2643553"/>
            <a:ext cx="815927" cy="554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66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´</a:t>
            </a:r>
          </a:p>
          <a:p>
            <a:endParaRPr lang="uk-UA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3416766" y="788713"/>
            <a:ext cx="815927" cy="554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66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´</a:t>
            </a:r>
          </a:p>
          <a:p>
            <a:endParaRPr lang="uk-UA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Текст 2"/>
          <p:cNvSpPr txBox="1">
            <a:spLocks/>
          </p:cNvSpPr>
          <p:nvPr/>
        </p:nvSpPr>
        <p:spPr>
          <a:xfrm>
            <a:off x="3694132" y="4154342"/>
            <a:ext cx="815927" cy="554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660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´</a:t>
            </a:r>
          </a:p>
          <a:p>
            <a:endParaRPr lang="uk-UA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Текст 2"/>
          <p:cNvSpPr txBox="1">
            <a:spLocks/>
          </p:cNvSpPr>
          <p:nvPr/>
        </p:nvSpPr>
        <p:spPr>
          <a:xfrm>
            <a:off x="2847306" y="4946643"/>
            <a:ext cx="815927" cy="554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66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´</a:t>
            </a:r>
          </a:p>
          <a:p>
            <a:endParaRPr lang="uk-UA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Текст 2"/>
          <p:cNvSpPr txBox="1">
            <a:spLocks/>
          </p:cNvSpPr>
          <p:nvPr/>
        </p:nvSpPr>
        <p:spPr>
          <a:xfrm>
            <a:off x="3362174" y="5633234"/>
            <a:ext cx="815927" cy="554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66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´</a:t>
            </a:r>
          </a:p>
          <a:p>
            <a:endParaRPr lang="uk-UA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917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5050" y="122831"/>
            <a:ext cx="7274920" cy="1023581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ФІЗКУЛЬТХВИЛИНКА</a:t>
            </a:r>
            <a:endParaRPr lang="uk-UA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grpSp>
        <p:nvGrpSpPr>
          <p:cNvPr id="6" name="Группа 5"/>
          <p:cNvGrpSpPr/>
          <p:nvPr/>
        </p:nvGrpSpPr>
        <p:grpSpPr>
          <a:xfrm>
            <a:off x="1" y="10585"/>
            <a:ext cx="2306472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194" name="Picture 2" descr="ÐÐ°ÑÑÐ¸Ð½ÐºÐ¸ Ð¿Ð¾ Ð·Ð°Ð¿ÑÐ¾ÑÑ Ð¾ÑÐµÐ½Ñ ÑÑÐºÐ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2020" y="1146412"/>
            <a:ext cx="9040979" cy="5486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Listopad-listik-listik-listopad_minu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207500" y="53395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58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1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9802" y="368491"/>
            <a:ext cx="8038531" cy="873456"/>
          </a:xfrm>
        </p:spPr>
        <p:txBody>
          <a:bodyPr>
            <a:noAutofit/>
          </a:bodyPr>
          <a:lstStyle/>
          <a:p>
            <a:pPr algn="ctr"/>
            <a:r>
              <a:rPr lang="uk-UA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Читання  казки</a:t>
            </a:r>
            <a:endParaRPr lang="uk-UA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90242" y="1392072"/>
            <a:ext cx="7714067" cy="5167408"/>
          </a:xfrm>
        </p:spPr>
        <p:txBody>
          <a:bodyPr>
            <a:normAutofit/>
          </a:bodyPr>
          <a:lstStyle/>
          <a:p>
            <a:r>
              <a:rPr lang="uk-UA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«Бджілки»</a:t>
            </a:r>
          </a:p>
          <a:p>
            <a:endParaRPr lang="uk-UA" sz="6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«Грім і блискавка»</a:t>
            </a:r>
          </a:p>
          <a:p>
            <a:endParaRPr lang="uk-UA" sz="6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«Рибки»</a:t>
            </a:r>
            <a:endParaRPr lang="uk-UA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0" y="10585"/>
            <a:ext cx="2552703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ÐÐ°ÑÑÐ¸Ð½ÐºÐ¸ Ð¿Ð¾ Ð·Ð°Ð¿ÑÐ¾ÑÑ Ð±Ð´Ð¶ÑÐ»ÐºÐ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98" y="1241947"/>
            <a:ext cx="2260803" cy="168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31826" y="5008728"/>
            <a:ext cx="2053960" cy="154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ÐÐ°ÑÑÐ¸Ð½ÐºÐ¸ Ð¿Ð¾ Ð·Ð°Ð¿ÑÐ¾ÑÑ Ð³ÑÑÐ¼ Ñ Ð±Ð»Ð¸ÑÐºÐ°Ð²ÐºÐ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52988" y="3185774"/>
            <a:ext cx="1830690" cy="116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564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4960" y="368491"/>
            <a:ext cx="8672489" cy="9144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в групах</a:t>
            </a:r>
            <a:endParaRPr lang="uk-UA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0494" y="1583142"/>
            <a:ext cx="9307773" cy="517250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4EE6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група </a:t>
            </a:r>
            <a:r>
              <a:rPr lang="uk-UA" sz="32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ибрати уривки з тексту, які     характеризують діда і бабу з позитивного боку.</a:t>
            </a:r>
            <a:endParaRPr lang="uk-UA" sz="3200" dirty="0" smtClean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2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група </a:t>
            </a:r>
            <a:r>
              <a:rPr lang="uk-UA" sz="32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Вибрати уривки з тексту, які характеризують діда і бабу з 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негативного </a:t>
            </a:r>
            <a:r>
              <a:rPr lang="uk-U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боку.</a:t>
            </a:r>
            <a:endParaRPr lang="uk-UA" sz="32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200" dirty="0" smtClean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група </a:t>
            </a:r>
            <a:r>
              <a:rPr lang="uk-UA" sz="32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Читання І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частини в особах.</a:t>
            </a:r>
          </a:p>
          <a:p>
            <a:endParaRPr lang="uk-UA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 smtClean="0">
                <a:solidFill>
                  <a:srgbClr val="F826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група </a:t>
            </a:r>
            <a:r>
              <a:rPr lang="uk-UA" sz="32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Інсценізація уривку з казки.</a:t>
            </a:r>
          </a:p>
          <a:p>
            <a:endParaRPr lang="uk-UA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0" y="10585"/>
            <a:ext cx="2552703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89565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4142" y="368491"/>
            <a:ext cx="7997589" cy="87345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Мішечок  питань </a:t>
            </a:r>
            <a:endParaRPr lang="uk-UA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grpSp>
        <p:nvGrpSpPr>
          <p:cNvPr id="6" name="Группа 5"/>
          <p:cNvGrpSpPr/>
          <p:nvPr/>
        </p:nvGrpSpPr>
        <p:grpSpPr>
          <a:xfrm>
            <a:off x="0" y="10585"/>
            <a:ext cx="2552703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218" name="Picture 2" descr="ÐÐ°ÑÑÐ¸Ð½ÐºÐ¸ Ð¿Ð¾ Ð·Ð°Ð¿ÑÐ¾ÑÑ Ð¼ÑÑÐµÑÐ¾Ð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1183" y="1670294"/>
            <a:ext cx="3944202" cy="473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131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55899" y="153942"/>
            <a:ext cx="8803755" cy="924232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Колективна  аплікація</a:t>
            </a:r>
            <a:endParaRPr lang="uk-UA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0" y="10585"/>
            <a:ext cx="2552703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 descr="C:\Users\Наталья Валентиновна\AppData\Local\Microsoft\Windows\Temporary Internet Files\Content.Word\IMG_20181115_1732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580197" y="-581406"/>
            <a:ext cx="5319876" cy="86390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50171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7790" y="368491"/>
            <a:ext cx="8816455" cy="85980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Підсумок  уроку</a:t>
            </a:r>
            <a:endParaRPr lang="uk-UA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66030" y="2373922"/>
            <a:ext cx="8748215" cy="2893325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 я дізнався (дізналася) …</a:t>
            </a:r>
          </a:p>
          <a:p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Мені сподобалося  ….</a:t>
            </a:r>
          </a:p>
          <a:p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хочу ….</a:t>
            </a:r>
            <a:endParaRPr lang="uk-UA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0" y="10585"/>
            <a:ext cx="2552703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266" name="Picture 2" descr="ÐÐ°ÑÑÐ¸Ð½ÐºÐ¸ Ð¿Ð¾ Ð·Ð°Ð¿ÑÐ¾ÑÑ Ð¼Ð¸ÐºÑÐ¾ÑÐ¾Ð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84565" y="3616374"/>
            <a:ext cx="2874987" cy="275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847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0620" y="368490"/>
            <a:ext cx="8426829" cy="928047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 завдання</a:t>
            </a:r>
            <a:endParaRPr lang="uk-UA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04613" y="1641547"/>
            <a:ext cx="8658841" cy="4650071"/>
          </a:xfrm>
        </p:spPr>
        <p:txBody>
          <a:bodyPr/>
          <a:lstStyle/>
          <a:p>
            <a:r>
              <a:rPr lang="uk-UA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група </a:t>
            </a:r>
            <a:r>
              <a:rPr lang="uk-UA" sz="28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класти  письмово характеристику дівчини-качечки.</a:t>
            </a:r>
            <a:endParaRPr lang="uk-UA" sz="28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група </a:t>
            </a:r>
            <a:r>
              <a:rPr lang="uk-UA" sz="28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Скласти план до казки.</a:t>
            </a:r>
            <a:endParaRPr lang="uk-UA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група </a:t>
            </a:r>
            <a:r>
              <a:rPr lang="uk-UA" sz="2800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оспівчувати персонажу твору, дати йому пораду та заспокоїти його.</a:t>
            </a:r>
          </a:p>
          <a:p>
            <a:endParaRPr lang="uk-UA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група </a:t>
            </a:r>
            <a:r>
              <a:rPr lang="uk-UA" sz="28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Змінити кінцівку оповідання.</a:t>
            </a:r>
            <a:endParaRPr lang="uk-UA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0" y="10585"/>
            <a:ext cx="2552703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01152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10585"/>
            <a:ext cx="2552703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3643953" y="830623"/>
            <a:ext cx="79702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ДЯКУЮ </a:t>
            </a:r>
          </a:p>
          <a:p>
            <a:pPr algn="ctr"/>
            <a:r>
              <a:rPr lang="ru-RU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ru-RU" sz="9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 </a:t>
            </a:r>
          </a:p>
          <a:p>
            <a:pPr algn="ctr"/>
            <a:r>
              <a:rPr lang="ru-RU" sz="9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УВАГУ!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631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4692" y="344442"/>
            <a:ext cx="9144000" cy="47442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Тестування</a:t>
            </a:r>
            <a:endParaRPr lang="uk-UA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subTitle" idx="1"/>
          </p:nvPr>
        </p:nvSpPr>
        <p:spPr>
          <a:xfrm>
            <a:off x="1810603" y="2455437"/>
            <a:ext cx="9144000" cy="1655762"/>
          </a:xfrm>
        </p:spPr>
        <p:txBody>
          <a:bodyPr>
            <a:normAutofit/>
          </a:bodyPr>
          <a:lstStyle/>
          <a:p>
            <a:pPr algn="l" fontAlgn="t">
              <a:lnSpc>
                <a:spcPct val="107000"/>
              </a:lnSpc>
              <a:spcAft>
                <a:spcPts val="0"/>
              </a:spcAft>
            </a:pPr>
            <a:r>
              <a:rPr lang="uk-UA" sz="26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k-UA" sz="2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Позначити рядок із видами казок.</a:t>
            </a:r>
            <a:endParaRPr lang="uk-UA" sz="26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 fontAlgn="t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uk-UA" sz="26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 тварин, чарівні, побутові</a:t>
            </a:r>
            <a:endParaRPr lang="uk-UA" sz="26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 fontAlgn="t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uk-UA" sz="26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народні, авторські, чарівні</a:t>
            </a:r>
            <a:endParaRPr lang="uk-UA" sz="26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uk-UA" dirty="0"/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1810603" y="675079"/>
            <a:ext cx="10048164" cy="1787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t">
              <a:lnSpc>
                <a:spcPct val="107000"/>
              </a:lnSpc>
            </a:pPr>
            <a:r>
              <a:rPr lang="uk-UA" sz="9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1.Продовжіть речення.</a:t>
            </a:r>
            <a:endParaRPr lang="uk-UA" sz="9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 fontAlgn="t">
              <a:lnSpc>
                <a:spcPct val="107000"/>
              </a:lnSpc>
            </a:pPr>
            <a:r>
              <a:rPr lang="uk-UA" sz="9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Казка – це …</a:t>
            </a:r>
            <a:endParaRPr lang="uk-UA" sz="96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 fontAlgn="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uk-UA" sz="9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народний переказ про життя якоїсь особи</a:t>
            </a:r>
            <a:endParaRPr lang="uk-UA" sz="9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 fontAlgn="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uk-UA" sz="9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фольклорний, розповідний твір про вигадані, а часто й фантастичні події</a:t>
            </a:r>
            <a:endParaRPr lang="uk-UA" sz="9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uk-UA" dirty="0"/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1933433" y="4099412"/>
            <a:ext cx="9925334" cy="225490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t">
              <a:lnSpc>
                <a:spcPct val="107000"/>
              </a:lnSpc>
            </a:pPr>
            <a:r>
              <a:rPr lang="uk-UA" sz="1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3.Продовжіть  речення.</a:t>
            </a:r>
            <a:endParaRPr lang="uk-UA" sz="1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 fontAlgn="t">
              <a:lnSpc>
                <a:spcPct val="107000"/>
              </a:lnSpc>
            </a:pPr>
            <a:r>
              <a:rPr lang="uk-UA" sz="1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Особливістю чарівної казки є :</a:t>
            </a:r>
            <a:endParaRPr lang="uk-UA" sz="112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 fontAlgn="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uk-UA" sz="1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наявність тварин, які розмовляють людською мовою</a:t>
            </a:r>
            <a:endParaRPr lang="uk-UA" sz="1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 fontAlgn="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uk-UA" sz="1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перетворення за допомогою чарів або наявність чарівних предметів</a:t>
            </a:r>
            <a:endParaRPr lang="uk-UA" sz="1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uk-UA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" y="10585"/>
            <a:ext cx="1810602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Текст 2"/>
          <p:cNvSpPr txBox="1">
            <a:spLocks/>
          </p:cNvSpPr>
          <p:nvPr/>
        </p:nvSpPr>
        <p:spPr>
          <a:xfrm>
            <a:off x="1810601" y="1131634"/>
            <a:ext cx="10048164" cy="1787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t">
              <a:lnSpc>
                <a:spcPct val="107000"/>
              </a:lnSpc>
            </a:pPr>
            <a:r>
              <a:rPr lang="uk-UA" sz="9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1.Продовжіть речення.</a:t>
            </a:r>
            <a:endParaRPr lang="uk-UA" sz="9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 fontAlgn="t">
              <a:lnSpc>
                <a:spcPct val="107000"/>
              </a:lnSpc>
            </a:pPr>
            <a:r>
              <a:rPr lang="uk-UA" sz="9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Казка – це …</a:t>
            </a:r>
            <a:endParaRPr lang="uk-UA" sz="9600" b="1" dirty="0" smtClean="0">
              <a:solidFill>
                <a:srgbClr val="4EE63A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 fontAlgn="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uk-UA" sz="9600" dirty="0" smtClean="0">
                <a:solidFill>
                  <a:srgbClr val="4EE63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фольклорний, розповідний твір про вигадані, а часто й фантастичні події</a:t>
            </a:r>
            <a:endParaRPr lang="uk-UA" sz="9600" dirty="0" smtClean="0">
              <a:solidFill>
                <a:srgbClr val="4EE63A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uk-UA" dirty="0"/>
          </a:p>
        </p:txBody>
      </p:sp>
      <p:sp>
        <p:nvSpPr>
          <p:cNvPr id="13" name="Текст 7"/>
          <p:cNvSpPr txBox="1">
            <a:spLocks/>
          </p:cNvSpPr>
          <p:nvPr/>
        </p:nvSpPr>
        <p:spPr>
          <a:xfrm>
            <a:off x="1810603" y="2462840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t">
              <a:lnSpc>
                <a:spcPct val="107000"/>
              </a:lnSpc>
            </a:pPr>
            <a:r>
              <a:rPr lang="uk-UA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k-UA" sz="2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Позначити рядок із видами казок.</a:t>
            </a:r>
            <a:endParaRPr lang="uk-UA" sz="26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 fontAlgn="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uk-UA" sz="2600" dirty="0" smtClean="0">
                <a:solidFill>
                  <a:srgbClr val="4EE63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 тварин, чарівні, побутові</a:t>
            </a:r>
            <a:endParaRPr lang="uk-UA" dirty="0">
              <a:solidFill>
                <a:srgbClr val="4EE63A"/>
              </a:solidFill>
            </a:endParaRPr>
          </a:p>
        </p:txBody>
      </p:sp>
      <p:sp>
        <p:nvSpPr>
          <p:cNvPr id="15" name="Текст 2"/>
          <p:cNvSpPr txBox="1">
            <a:spLocks/>
          </p:cNvSpPr>
          <p:nvPr/>
        </p:nvSpPr>
        <p:spPr>
          <a:xfrm>
            <a:off x="1933431" y="4099411"/>
            <a:ext cx="9925334" cy="225490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t">
              <a:lnSpc>
                <a:spcPct val="107000"/>
              </a:lnSpc>
            </a:pPr>
            <a:r>
              <a:rPr lang="uk-UA" sz="1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3.Продовжіть  речення.</a:t>
            </a:r>
            <a:endParaRPr lang="uk-UA" sz="1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 fontAlgn="t">
              <a:lnSpc>
                <a:spcPct val="107000"/>
              </a:lnSpc>
            </a:pPr>
            <a:r>
              <a:rPr lang="uk-UA" sz="1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Особливістю чарівної казки є :</a:t>
            </a:r>
            <a:endParaRPr lang="uk-UA" sz="112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 fontAlgn="t">
              <a:lnSpc>
                <a:spcPct val="107000"/>
              </a:lnSpc>
            </a:pPr>
            <a:endParaRPr lang="uk-UA" sz="1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 fontAlgn="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uk-UA" sz="11200" dirty="0" smtClean="0">
                <a:solidFill>
                  <a:srgbClr val="4EE63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перетворення за допомогою чарів або наявність чарівних предметів</a:t>
            </a:r>
            <a:endParaRPr lang="uk-UA" sz="11200" dirty="0" smtClean="0">
              <a:solidFill>
                <a:srgbClr val="4EE63A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18843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0" grpId="0"/>
      <p:bldP spid="12" grpId="0"/>
      <p:bldP spid="11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705" y="282995"/>
            <a:ext cx="10515600" cy="82874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 «У художньому музеї»</a:t>
            </a:r>
            <a:endParaRPr lang="uk-UA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" y="10585"/>
            <a:ext cx="1828800" cy="6841058"/>
            <a:chOff x="0" y="10585"/>
            <a:chExt cx="2552703" cy="6841058"/>
          </a:xfrm>
        </p:grpSpPr>
        <p:pic>
          <p:nvPicPr>
            <p:cNvPr id="5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AutoShape 2" descr="ÐÐ°ÑÑÐ¸Ð½ÐºÐ¸ Ð¿Ð¾ Ð·Ð°Ð¿ÑÐ¾ÑÑ ÑÑÐ´Ð¾Ð¶Ð½ÑÐ¹ Ð¼ÑÐ·Ðµ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" name="AutoShape 4" descr="ÐÐ°ÑÑÐ¸Ð½ÐºÐ¸ Ð¿Ð¾ Ð·Ð°Ð¿ÑÐ¾ÑÑ ÑÑÐ´Ð¾Ð¶Ð½ÑÐ¹ Ð¼ÑÐ·ÐµÐ¹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" name="AutoShape 8" descr="ÐÐ°ÑÑÐ¸Ð½ÐºÐ¸ Ð¿Ð¾ Ð·Ð°Ð¿ÑÐ¾ÑÑ ÑÑÐ´Ð¾Ð¶Ð½ÑÐ¹ Ð¼ÑÐ·ÐµÐ¹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AutoShape 10" descr="ÐÐ°ÑÑÐ¸Ð½ÐºÐ¸ Ð¿Ð¾ Ð·Ð°Ð¿ÑÐ¾ÑÑ ÑÑÐ´Ð¾Ð¶Ð½ÑÐ¹ Ð¼ÑÐ·ÐµÐ¹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" name="AutoShape 12" descr="ÐÐ°ÑÑÐ¸Ð½ÐºÐ¸ Ð¿Ð¾ Ð·Ð°Ð¿ÑÐ¾ÑÑ ÑÑÐ´Ð¾Ð¶Ð½ÑÐ¹ Ð¼ÑÐ·ÐµÐ¹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0572" y="1111741"/>
            <a:ext cx="9301959" cy="547755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149522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429" y="177657"/>
            <a:ext cx="10515600" cy="613913"/>
          </a:xfrm>
        </p:spPr>
        <p:txBody>
          <a:bodyPr>
            <a:noAutofit/>
          </a:bodyPr>
          <a:lstStyle/>
          <a:p>
            <a:pPr algn="ctr"/>
            <a:endParaRPr lang="uk-UA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5630" y="177658"/>
            <a:ext cx="9626246" cy="646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Группа 4"/>
          <p:cNvGrpSpPr/>
          <p:nvPr/>
        </p:nvGrpSpPr>
        <p:grpSpPr>
          <a:xfrm>
            <a:off x="1" y="10585"/>
            <a:ext cx="2197290" cy="6841058"/>
            <a:chOff x="0" y="10585"/>
            <a:chExt cx="2552703" cy="6841058"/>
          </a:xfrm>
        </p:grpSpPr>
        <p:pic>
          <p:nvPicPr>
            <p:cNvPr id="6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0421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52700" y="542876"/>
            <a:ext cx="4381595" cy="5639274"/>
          </a:xfrm>
        </p:spPr>
        <p:txBody>
          <a:bodyPr>
            <a:noAutofit/>
          </a:bodyPr>
          <a:lstStyle/>
          <a:p>
            <a:pPr algn="ctr"/>
            <a:r>
              <a:rPr lang="uk-UA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рава</a:t>
            </a:r>
          </a:p>
          <a:p>
            <a:pPr algn="ctr"/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травень</a:t>
            </a:r>
          </a:p>
          <a:p>
            <a:pPr algn="ctr"/>
            <a:r>
              <a:rPr lang="uk-UA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равиця</a:t>
            </a:r>
          </a:p>
          <a:p>
            <a:pPr algn="ctr"/>
            <a:r>
              <a:rPr lang="uk-UA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равичка</a:t>
            </a:r>
          </a:p>
          <a:p>
            <a:pPr algn="ctr"/>
            <a:r>
              <a:rPr lang="uk-UA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равинка </a:t>
            </a:r>
          </a:p>
          <a:p>
            <a:pPr algn="ctr"/>
            <a:r>
              <a:rPr lang="uk-UA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равневий </a:t>
            </a:r>
          </a:p>
          <a:p>
            <a:pPr algn="ctr"/>
            <a:r>
              <a:rPr lang="uk-UA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равиночка</a:t>
            </a:r>
          </a:p>
          <a:p>
            <a:pPr algn="ctr"/>
            <a:r>
              <a:rPr lang="uk-UA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равиченька </a:t>
            </a:r>
            <a:endParaRPr lang="uk-UA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3859" y="595951"/>
            <a:ext cx="5172501" cy="553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Группа 4"/>
          <p:cNvGrpSpPr/>
          <p:nvPr/>
        </p:nvGrpSpPr>
        <p:grpSpPr>
          <a:xfrm>
            <a:off x="0" y="10585"/>
            <a:ext cx="2552703" cy="6841058"/>
            <a:chOff x="0" y="10585"/>
            <a:chExt cx="2552703" cy="6841058"/>
          </a:xfrm>
        </p:grpSpPr>
        <p:pic>
          <p:nvPicPr>
            <p:cNvPr id="6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30529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680" y="627797"/>
            <a:ext cx="10515600" cy="4193985"/>
          </a:xfrm>
        </p:spPr>
        <p:txBody>
          <a:bodyPr/>
          <a:lstStyle/>
          <a:p>
            <a:pPr fontAlgn="t">
              <a:spcBef>
                <a:spcPts val="0"/>
              </a:spcBef>
            </a:pPr>
            <a:r>
              <a:rPr lang="uk-UA" dirty="0">
                <a:latin typeface="Arial" panose="020B0604020202020204" pitchFamily="34" charset="0"/>
              </a:rPr>
              <a:t/>
            </a:r>
            <a:br>
              <a:rPr lang="uk-UA" dirty="0">
                <a:latin typeface="Arial" panose="020B0604020202020204" pitchFamily="34" charset="0"/>
              </a:rPr>
            </a:b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" y="10585"/>
            <a:ext cx="2374710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0274961"/>
              </p:ext>
            </p:extLst>
          </p:nvPr>
        </p:nvGraphicFramePr>
        <p:xfrm>
          <a:off x="3567885" y="906347"/>
          <a:ext cx="6179963" cy="4901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99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25297">
                <a:tc>
                  <a:txBody>
                    <a:bodyPr/>
                    <a:lstStyle/>
                    <a:p>
                      <a:pPr marL="457200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5400" b="1" spc="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ИСИЛЯЦ</a:t>
                      </a:r>
                      <a:endParaRPr lang="uk-UA" sz="5400" b="1" spc="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25297">
                <a:tc>
                  <a:txBody>
                    <a:bodyPr/>
                    <a:lstStyle/>
                    <a:p>
                      <a:pPr marL="457200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5400" b="1" spc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ЦАЄЗЬ</a:t>
                      </a:r>
                      <a:endParaRPr lang="uk-UA" sz="5400" b="1" spc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5297">
                <a:tc>
                  <a:txBody>
                    <a:bodyPr/>
                    <a:lstStyle/>
                    <a:p>
                      <a:pPr marL="457200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5400" b="1" spc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ЕДІМВДЬ</a:t>
                      </a:r>
                      <a:endParaRPr lang="uk-UA" sz="5400" b="1" spc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25297">
                <a:tc>
                  <a:txBody>
                    <a:bodyPr/>
                    <a:lstStyle/>
                    <a:p>
                      <a:pPr marL="457200" algn="ctr" fontAlgn="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5400" b="1" spc="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АЧКАКЕЧ</a:t>
                      </a:r>
                      <a:endParaRPr lang="uk-UA" sz="5400" b="1" spc="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6527649"/>
              </p:ext>
            </p:extLst>
          </p:nvPr>
        </p:nvGraphicFramePr>
        <p:xfrm>
          <a:off x="7373290" y="2366036"/>
          <a:ext cx="4353721" cy="3759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3721">
                  <a:extLst>
                    <a:ext uri="{9D8B030D-6E8A-4147-A177-3AD203B41FA5}">
                      <a16:colId xmlns:a16="http://schemas.microsoft.com/office/drawing/2014/main" xmlns="" val="3656531618"/>
                    </a:ext>
                  </a:extLst>
                </a:gridCol>
              </a:tblGrid>
              <a:tr h="943200">
                <a:tc>
                  <a:txBody>
                    <a:bodyPr/>
                    <a:lstStyle/>
                    <a:p>
                      <a:pPr algn="ctr"/>
                      <a:r>
                        <a:rPr lang="uk-UA" sz="48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ЛИСИЦЯ </a:t>
                      </a:r>
                      <a:endParaRPr lang="uk-UA" sz="48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7368267"/>
                  </a:ext>
                </a:extLst>
              </a:tr>
              <a:tr h="943200">
                <a:tc>
                  <a:txBody>
                    <a:bodyPr/>
                    <a:lstStyle/>
                    <a:p>
                      <a:pPr algn="ctr"/>
                      <a:r>
                        <a:rPr lang="uk-UA" sz="48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ЗАЄЦЬ</a:t>
                      </a:r>
                      <a:endParaRPr lang="uk-UA" sz="48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94540287"/>
                  </a:ext>
                </a:extLst>
              </a:tr>
              <a:tr h="943200">
                <a:tc>
                  <a:txBody>
                    <a:bodyPr/>
                    <a:lstStyle/>
                    <a:p>
                      <a:pPr algn="ctr"/>
                      <a:r>
                        <a:rPr lang="uk-UA" sz="48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ВЕДМІДЬ</a:t>
                      </a:r>
                      <a:endParaRPr lang="uk-UA" sz="48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497407"/>
                  </a:ext>
                </a:extLst>
              </a:tr>
              <a:tr h="930279">
                <a:tc>
                  <a:txBody>
                    <a:bodyPr/>
                    <a:lstStyle/>
                    <a:p>
                      <a:pPr algn="ctr"/>
                      <a:r>
                        <a:rPr lang="uk-UA" sz="48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КАЧЕЧКА</a:t>
                      </a:r>
                      <a:endParaRPr lang="uk-UA" sz="48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5288797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250251"/>
              </p:ext>
            </p:extLst>
          </p:nvPr>
        </p:nvGraphicFramePr>
        <p:xfrm>
          <a:off x="2484482" y="194277"/>
          <a:ext cx="4779033" cy="3626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9033">
                  <a:extLst>
                    <a:ext uri="{9D8B030D-6E8A-4147-A177-3AD203B41FA5}">
                      <a16:colId xmlns:a16="http://schemas.microsoft.com/office/drawing/2014/main" xmlns="" val="1163413546"/>
                    </a:ext>
                  </a:extLst>
                </a:gridCol>
              </a:tblGrid>
              <a:tr h="906577">
                <a:tc>
                  <a:txBody>
                    <a:bodyPr/>
                    <a:lstStyle/>
                    <a:p>
                      <a:pPr algn="ctr"/>
                      <a:r>
                        <a:rPr lang="uk-UA" sz="48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СІРИЙ</a:t>
                      </a:r>
                      <a:endParaRPr lang="uk-UA" sz="48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8061753"/>
                  </a:ext>
                </a:extLst>
              </a:tr>
              <a:tr h="906577">
                <a:tc>
                  <a:txBody>
                    <a:bodyPr/>
                    <a:lstStyle/>
                    <a:p>
                      <a:pPr algn="ctr"/>
                      <a:r>
                        <a:rPr lang="uk-UA" sz="48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КРИВЕНЬКА</a:t>
                      </a:r>
                      <a:endParaRPr lang="uk-UA" sz="48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5387407"/>
                  </a:ext>
                </a:extLst>
              </a:tr>
              <a:tr h="906577">
                <a:tc>
                  <a:txBody>
                    <a:bodyPr/>
                    <a:lstStyle/>
                    <a:p>
                      <a:pPr algn="ctr"/>
                      <a:r>
                        <a:rPr lang="uk-UA" sz="48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ХИТРА</a:t>
                      </a:r>
                      <a:endParaRPr lang="uk-UA" sz="48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60478935"/>
                  </a:ext>
                </a:extLst>
              </a:tr>
              <a:tr h="906577">
                <a:tc>
                  <a:txBody>
                    <a:bodyPr/>
                    <a:lstStyle/>
                    <a:p>
                      <a:pPr algn="ctr"/>
                      <a:r>
                        <a:rPr lang="uk-UA" sz="4800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БУРИЙ</a:t>
                      </a:r>
                      <a:endParaRPr lang="uk-UA" sz="4800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4978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5720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8593" y="5121391"/>
            <a:ext cx="11759381" cy="3042104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ÐÐ°ÑÑÐ¸Ð½ÐºÐ¸ Ð¿Ð¾ Ð·Ð°Ð¿ÑÐ¾ÑÑ ÐºÑÐ¸Ð²ÐµÐ½ÑÐºÐ° ÐºÐ°ÑÐµÑÐºÐ° Ð¼Ð°Ð»ÑÐ½Ð¾Ð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0163" y="270544"/>
            <a:ext cx="4954737" cy="6371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0" y="10585"/>
            <a:ext cx="2552703" cy="6841058"/>
            <a:chOff x="0" y="10585"/>
            <a:chExt cx="2552703" cy="6841058"/>
          </a:xfrm>
        </p:grpSpPr>
        <p:pic>
          <p:nvPicPr>
            <p:cNvPr id="7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97039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3847" y="3500490"/>
            <a:ext cx="10515600" cy="2852737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Рисунок 3" descr="7839f008de266997e4fb9fa1b6d9b575 Ð¡ÐºÑÐ»ÑÐºÐ¸ Ð¶Ð¸Ð²ÑÑÑ ÐºÐ°ÑÐºÐ¸, ÑÐ¾Ð¼Ñ Ð»ÑÐ±Ð»ÑÑÑ Ð´Ð¾Ñ ÑÐ° ÑÐ½ÑÑ ÑÑÐºÐ°Ð²Ñ ÑÐ°ÐºÑÐ¸ Ð¿ÑÐ¾ Ð½Ð¸Ñ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9919" y="3527785"/>
            <a:ext cx="4768529" cy="3157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7" name="Группа 6"/>
          <p:cNvGrpSpPr/>
          <p:nvPr/>
        </p:nvGrpSpPr>
        <p:grpSpPr>
          <a:xfrm>
            <a:off x="0" y="10585"/>
            <a:ext cx="1874527" cy="6841058"/>
            <a:chOff x="0" y="10585"/>
            <a:chExt cx="2552703" cy="6841058"/>
          </a:xfrm>
        </p:grpSpPr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6" name="Picture 4" descr="ÐÐ°ÑÑÐ¸Ð½ÐºÐ¸ Ð¿Ð¾ Ð·Ð°Ð¿ÑÐ¾ÑÑ ÑÐ¾ÑÐ¾ ÑÑÐºÐ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3182" y="1709718"/>
            <a:ext cx="4647869" cy="33393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ÐÐ°ÑÑÐ¸Ð½ÐºÐ¸ Ð¿Ð¾ Ð·Ð°Ð¿ÑÐ¾ÑÑ ÑÐ¾ÑÐ¾ ÑÑÐºÐ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9919" y="104402"/>
            <a:ext cx="4701146" cy="3247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154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6476" y="2837499"/>
            <a:ext cx="16981989" cy="2348148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grpSp>
        <p:nvGrpSpPr>
          <p:cNvPr id="6" name="Группа 5"/>
          <p:cNvGrpSpPr/>
          <p:nvPr/>
        </p:nvGrpSpPr>
        <p:grpSpPr>
          <a:xfrm>
            <a:off x="0" y="10585"/>
            <a:ext cx="2552703" cy="6841058"/>
            <a:chOff x="0" y="10585"/>
            <a:chExt cx="2552703" cy="6841058"/>
          </a:xfrm>
        </p:grpSpPr>
        <p:pic>
          <p:nvPicPr>
            <p:cNvPr id="8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50" y="639235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ÐÐ°ÑÑÐ¸Ð½ÐºÐ¸ Ð¿Ð¾ Ð·Ð°Ð¿ÑÐ¾ÑÑ ÑÐºÑÐ°ÑÐ½ÑÑÐºÑ Ð²ÑÐ·ÐµÑÑÐ½ÐºÐ¸ Ð¼Ð°Ð»ÑÐ½ÐºÐ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628647" y="3670293"/>
              <a:ext cx="38100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98" name="Picture 2" descr="ÐÐ°ÑÑÐ¸Ð½ÐºÐ¸ Ð¿Ð¾ Ð·Ð°Ð¿ÑÐ¾ÑÑ ÑÐ¾ÑÐ¾ ÑÑÐºÐ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3873" y="422944"/>
            <a:ext cx="8398203" cy="5878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232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350</Words>
  <Application>Microsoft Office PowerPoint</Application>
  <PresentationFormat>Произвольный</PresentationFormat>
  <Paragraphs>99</Paragraphs>
  <Slides>19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Тестування</vt:lpstr>
      <vt:lpstr>Гра «У художньому музеї»</vt:lpstr>
      <vt:lpstr>Слайд 4</vt:lpstr>
      <vt:lpstr>Слайд 5</vt:lpstr>
      <vt:lpstr> </vt:lpstr>
      <vt:lpstr>Слайд 7</vt:lpstr>
      <vt:lpstr>Слайд 8</vt:lpstr>
      <vt:lpstr>Слайд 9</vt:lpstr>
      <vt:lpstr>Веретенце</vt:lpstr>
      <vt:lpstr>СЛОВНИКОВА  РОБОТА</vt:lpstr>
      <vt:lpstr>ФІЗКУЛЬТХВИЛИНКА</vt:lpstr>
      <vt:lpstr>Читання  казки</vt:lpstr>
      <vt:lpstr>Робота в групах</vt:lpstr>
      <vt:lpstr>Мішечок  питань </vt:lpstr>
      <vt:lpstr>Слайд 16</vt:lpstr>
      <vt:lpstr>Підсумок  уроку</vt:lpstr>
      <vt:lpstr>Домашнє  завдання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Валентиновна</dc:creator>
  <cp:lastModifiedBy>Home</cp:lastModifiedBy>
  <cp:revision>50</cp:revision>
  <dcterms:created xsi:type="dcterms:W3CDTF">2018-11-12T19:36:28Z</dcterms:created>
  <dcterms:modified xsi:type="dcterms:W3CDTF">2019-02-26T15:35:41Z</dcterms:modified>
</cp:coreProperties>
</file>