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12192000"/>
  <p:notesSz cx="6858000" cy="9144000"/>
  <p:embeddedFontLs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10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анорамная фотография с подписью">
  <p:cSld name="Панорамная фотография с подписью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одпись" showMasterSp="0">
  <p:cSld name="Заголовок и подпись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79" name="Google Shape;7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 с подписью" showMasterSp="0">
  <p:cSld name="Цитата с подписью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6" name="Google Shape;8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ru-RU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ru-RU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очка имени" showMasterSp="0">
  <p:cSld name="Карточка имени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96" name="Google Shape;9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ри колонки">
  <p:cSld name="Три колонки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толбец с тремя рисунками">
  <p:cSld name="Столбец с тремя рисунками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6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16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6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" type="subTitle"/>
          </p:nvPr>
        </p:nvSpPr>
        <p:spPr>
          <a:xfrm>
            <a:off x="2636322" y="2481943"/>
            <a:ext cx="7058341" cy="262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учителя початкових класів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Дейкалівського опорного закладу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 загальної середньої освіти I-III ступенів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 Міхіль Ганни Федорівни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294018" y="965899"/>
            <a:ext cx="9128951" cy="653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2"/>
              <a:buFont typeface="Cambria"/>
              <a:buNone/>
            </a:pPr>
            <a:br>
              <a:rPr b="0" i="0" lang="ru-RU" sz="1822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ru-RU" sz="1822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215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3245563" y="830953"/>
            <a:ext cx="62151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Майстер-клас</a:t>
            </a:r>
            <a:endParaRPr b="1" i="0" sz="5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ctrTitle"/>
          </p:nvPr>
        </p:nvSpPr>
        <p:spPr>
          <a:xfrm>
            <a:off x="5070764" y="461494"/>
            <a:ext cx="6745184" cy="12129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ЛЕГЕНДА ПРО СТАРОГО МАЙСТРА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499" y="1888176"/>
            <a:ext cx="9239002" cy="3362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/>
        </p:nvSpPr>
        <p:spPr>
          <a:xfrm>
            <a:off x="6262255" y="2101638"/>
            <a:ext cx="5684321" cy="296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збагачення новими конкретними знаннями;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фокусування уваги на інформації;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факти.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Білий капелюх використовується для того, щоб спрямувати увагу на наявну чи відсутню інформацію.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Метод, який можна використовувати: </a:t>
            </a:r>
            <a:r>
              <a:rPr b="0" i="1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мозкова атака, асоціативний кущ, кубування.</a:t>
            </a:r>
            <a:endParaRPr/>
          </a:p>
        </p:txBody>
      </p:sp>
      <p:sp>
        <p:nvSpPr>
          <p:cNvPr id="209" name="Google Shape;209;p29"/>
          <p:cNvSpPr txBox="1"/>
          <p:nvPr>
            <p:ph type="ctrTitle"/>
          </p:nvPr>
        </p:nvSpPr>
        <p:spPr>
          <a:xfrm>
            <a:off x="3063049" y="793707"/>
            <a:ext cx="9128951" cy="974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ambria"/>
              <a:buNone/>
            </a:pPr>
            <a:r>
              <a:rPr b="1" lang="ru-RU" sz="2430">
                <a:latin typeface="Cambria"/>
                <a:ea typeface="Cambria"/>
                <a:cs typeface="Cambria"/>
                <a:sym typeface="Cambria"/>
              </a:rPr>
              <a:t>БІЛИЙ КАПЕЛЮХ – ЦЕ ІНФОРМАЦІЯ</a:t>
            </a:r>
            <a:br>
              <a:rPr lang="ru-RU" sz="2430">
                <a:latin typeface="Cambria"/>
                <a:ea typeface="Cambria"/>
                <a:cs typeface="Cambria"/>
                <a:sym typeface="Cambria"/>
              </a:rPr>
            </a:br>
            <a:br>
              <a:rPr lang="ru-RU" sz="2430">
                <a:latin typeface="Cambria"/>
                <a:ea typeface="Cambria"/>
                <a:cs typeface="Cambria"/>
                <a:sym typeface="Cambria"/>
              </a:rPr>
            </a:br>
            <a:endParaRPr b="1" sz="162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527" y="1280743"/>
            <a:ext cx="4610896" cy="399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ctrTitle"/>
          </p:nvPr>
        </p:nvSpPr>
        <p:spPr>
          <a:xfrm>
            <a:off x="6246731" y="0"/>
            <a:ext cx="5391088" cy="12112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b="1" lang="ru-RU" sz="2400">
                <a:latin typeface="Cambria"/>
                <a:ea typeface="Cambria"/>
                <a:cs typeface="Cambria"/>
                <a:sym typeface="Cambria"/>
              </a:rPr>
              <a:t>ЧЕРВОНИЙ КАПЕЛЮХ - ЕМОЦІЇ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30"/>
          <p:cNvSpPr txBox="1"/>
          <p:nvPr>
            <p:ph idx="1" type="subTitle"/>
          </p:nvPr>
        </p:nvSpPr>
        <p:spPr>
          <a:xfrm>
            <a:off x="5462649" y="2137558"/>
            <a:ext cx="6531429" cy="243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ru-RU" sz="2040">
                <a:latin typeface="Cambria"/>
                <a:ea typeface="Cambria"/>
                <a:cs typeface="Cambria"/>
                <a:sym typeface="Cambria"/>
              </a:rPr>
              <a:t>почуття;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ru-RU" sz="2040">
                <a:latin typeface="Cambria"/>
                <a:ea typeface="Cambria"/>
                <a:cs typeface="Cambria"/>
                <a:sym typeface="Cambria"/>
              </a:rPr>
              <a:t>передчуття;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ru-RU" sz="2040">
                <a:latin typeface="Cambria"/>
                <a:ea typeface="Cambria"/>
                <a:cs typeface="Cambria"/>
                <a:sym typeface="Cambria"/>
              </a:rPr>
              <a:t>формування свого ставлення до подій та їх учасників.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ru-RU" sz="2040">
                <a:latin typeface="Cambria"/>
                <a:ea typeface="Cambria"/>
                <a:cs typeface="Cambria"/>
                <a:sym typeface="Cambria"/>
              </a:rPr>
              <a:t>Не вдаючись у подробиці та міркування, на цьому етапі висловлюються всі інтуїтивні здогадки.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ru-RU" sz="2040">
                <a:latin typeface="Cambria"/>
                <a:ea typeface="Cambria"/>
                <a:cs typeface="Cambria"/>
                <a:sym typeface="Cambria"/>
              </a:rPr>
              <a:t>Метод, який можна використовувати: </a:t>
            </a:r>
            <a:r>
              <a:rPr i="1" lang="ru-RU" sz="2040">
                <a:latin typeface="Cambria"/>
                <a:ea typeface="Cambria"/>
                <a:cs typeface="Cambria"/>
                <a:sym typeface="Cambria"/>
              </a:rPr>
              <a:t>інтерв’ю, група слів, скажи по-іншому.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25" y="1417802"/>
            <a:ext cx="5391088" cy="3570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type="ctrTitle"/>
          </p:nvPr>
        </p:nvSpPr>
        <p:spPr>
          <a:xfrm>
            <a:off x="5142015" y="0"/>
            <a:ext cx="6438405" cy="10639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b="1" lang="ru-RU" sz="2400">
                <a:latin typeface="Cambria"/>
                <a:ea typeface="Cambria"/>
                <a:cs typeface="Cambria"/>
                <a:sym typeface="Cambria"/>
              </a:rPr>
              <a:t>ЧОРНИЙ КАПЕЛЮХ - КРИТИКА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5830785" y="2030015"/>
            <a:ext cx="6068291" cy="2055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негативні сторони ситуації;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обережність;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оцінка ситуації з точки зору наявності недоліків, ризиків та загроз її розвитку.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911" y="1325128"/>
            <a:ext cx="4488873" cy="4378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ctrTitle"/>
          </p:nvPr>
        </p:nvSpPr>
        <p:spPr>
          <a:xfrm>
            <a:off x="6258295" y="0"/>
            <a:ext cx="4868883" cy="1246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b="1" lang="ru-RU" sz="2400">
                <a:latin typeface="Cambria"/>
                <a:ea typeface="Cambria"/>
                <a:cs typeface="Cambria"/>
                <a:sym typeface="Cambria"/>
              </a:rPr>
              <a:t>ЖОВТИЙ КАПЕЛЮХ - ПОЗИТИВ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32"/>
          <p:cNvSpPr txBox="1"/>
          <p:nvPr>
            <p:ph idx="1" type="subTitle"/>
          </p:nvPr>
        </p:nvSpPr>
        <p:spPr>
          <a:xfrm>
            <a:off x="6096001" y="1851243"/>
            <a:ext cx="5201392" cy="2950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latin typeface="Cambria"/>
                <a:ea typeface="Cambria"/>
                <a:cs typeface="Cambria"/>
                <a:sym typeface="Cambria"/>
              </a:rPr>
              <a:t>переваги;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latin typeface="Cambria"/>
                <a:ea typeface="Cambria"/>
                <a:cs typeface="Cambria"/>
                <a:sym typeface="Cambria"/>
              </a:rPr>
              <a:t>позитивні сторони;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latin typeface="Cambria"/>
                <a:ea typeface="Cambria"/>
                <a:cs typeface="Cambria"/>
                <a:sym typeface="Cambria"/>
              </a:rPr>
              <a:t>дослідження можливих успіхів;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latin typeface="Cambria"/>
                <a:ea typeface="Cambria"/>
                <a:cs typeface="Cambria"/>
                <a:sym typeface="Cambria"/>
              </a:rPr>
              <a:t>пошук переваг та оптимістичний прогноз події/ідеї/ситуації, яка розглядається.</a:t>
            </a:r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460" y="1589985"/>
            <a:ext cx="6242751" cy="409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ctrTitle"/>
          </p:nvPr>
        </p:nvSpPr>
        <p:spPr>
          <a:xfrm>
            <a:off x="6096000" y="366491"/>
            <a:ext cx="5351813" cy="116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b="1" lang="ru-RU" sz="2400">
                <a:latin typeface="Cambria"/>
                <a:ea typeface="Cambria"/>
                <a:cs typeface="Cambria"/>
                <a:sym typeface="Cambria"/>
              </a:rPr>
              <a:t>ЗЕЛЕНИЙ КАПЕЛЮХ - КРЕАТИВНІСТЬ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6336475" y="2216892"/>
            <a:ext cx="4957948" cy="2424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творчість;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пошук альтернатив;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 генерація ідей;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модифікація вже наявних напрацювань.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Метод, який можна використовувати: </a:t>
            </a:r>
            <a:r>
              <a:rPr i="1" lang="ru-RU">
                <a:latin typeface="Cambria"/>
                <a:ea typeface="Cambria"/>
                <a:cs typeface="Cambria"/>
                <a:sym typeface="Cambria"/>
              </a:rPr>
              <a:t>логічний ланцюжок, передбачення</a:t>
            </a:r>
            <a:r>
              <a:rPr lang="ru-RU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598" y="1418964"/>
            <a:ext cx="5438898" cy="3045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ctrTitle"/>
          </p:nvPr>
        </p:nvSpPr>
        <p:spPr>
          <a:xfrm>
            <a:off x="5316187" y="420090"/>
            <a:ext cx="5504213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b="1" lang="ru-RU" sz="2400">
                <a:latin typeface="Cambria"/>
                <a:ea typeface="Cambria"/>
                <a:cs typeface="Cambria"/>
                <a:sym typeface="Cambria"/>
              </a:rPr>
              <a:t>СИНІЙ КАПЕЛЮХ - УЗАГАЛЬНЕННЯ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34"/>
          <p:cNvSpPr txBox="1"/>
          <p:nvPr>
            <p:ph idx="1" type="subTitle"/>
          </p:nvPr>
        </p:nvSpPr>
        <p:spPr>
          <a:xfrm>
            <a:off x="6459296" y="1895011"/>
            <a:ext cx="5043055" cy="2517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управління процесом дискусії;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 підбиття підсумків;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 обговорення користі та ефективності методу в конкретних умовах.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Метод, який можна використовувати: </a:t>
            </a:r>
            <a:r>
              <a:rPr i="1" lang="ru-RU">
                <a:latin typeface="Cambria"/>
                <a:ea typeface="Cambria"/>
                <a:cs typeface="Cambria"/>
                <a:sym typeface="Cambria"/>
              </a:rPr>
              <a:t>ситуація, взаємне навчання, інтрига, сенкан.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981" y="1359817"/>
            <a:ext cx="5418227" cy="3052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4453247" y="0"/>
            <a:ext cx="5007428" cy="2256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ТЕХНОЛОГІЯ ШЕСТИ КАПЕЛЮХІВ МИСЛЕННЯ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1" name="Google Shape;25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55" y="1959429"/>
            <a:ext cx="6455327" cy="361661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>
            <p:ph idx="1" type="body"/>
          </p:nvPr>
        </p:nvSpPr>
        <p:spPr>
          <a:xfrm>
            <a:off x="6317673" y="2054432"/>
            <a:ext cx="5708472" cy="385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Це простий і практичний спосіб паралельного мислення (різні точки зору співіснують одночасно).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Принцип організації в режимі цієї технології полягає в тому, що кожен учень (учасник) у процесі обговорення проблеми «одягає» капелюх певного кольору і мислить так, як вимагає колір одягнутого капелюха.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idx="1" type="subTitle"/>
          </p:nvPr>
        </p:nvSpPr>
        <p:spPr>
          <a:xfrm>
            <a:off x="7196447" y="1584292"/>
            <a:ext cx="4501548" cy="3163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Новий рік – це одне з найбільш чарівних свят, повне  різних див. Довгий час стародавні слов'яни святкували Новий рік 1 березня.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Понад 300 років тому, цар Петро I наказав святкувати Новий рік 1 січня. Тоді ж з'явилася традиція прикрашати ялинки, влаштовувати феєрверки та новорічні костюмовані карнавали</a:t>
            </a:r>
            <a:r>
              <a:rPr lang="ru-RU"/>
              <a:t>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395" y="1427530"/>
            <a:ext cx="6181296" cy="347697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/>
        </p:nvSpPr>
        <p:spPr>
          <a:xfrm>
            <a:off x="7006441" y="263749"/>
            <a:ext cx="3800104" cy="9950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ФРАГМЕНТ ТЕКСТУ ПРО НОВИЙ РІК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idx="1" type="subTitle"/>
          </p:nvPr>
        </p:nvSpPr>
        <p:spPr>
          <a:xfrm>
            <a:off x="5818909" y="1364013"/>
            <a:ext cx="6151419" cy="3017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Яка інформація  про Новий рік у нас є 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Якої інформації нам не вистачає 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 ми можемо одержати відсутню інформацію?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Які питання ми повинні задати для себе, щоб отримати інформацію?</a:t>
            </a:r>
            <a:endParaRPr/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3782" y="1364013"/>
            <a:ext cx="4147758" cy="359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1387434" y="511699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ПЕДАГОГІЧНЕ КРЕДО: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524990" y="1745576"/>
            <a:ext cx="10809514" cy="232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ru-RU">
                <a:latin typeface="Cambria"/>
                <a:ea typeface="Cambria"/>
                <a:cs typeface="Cambria"/>
                <a:sym typeface="Cambria"/>
              </a:rPr>
              <a:t>Не чекай, що твоя дитина буде такою, як ти, або такою, як ти хочеш.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ru-RU">
                <a:latin typeface="Cambria"/>
                <a:ea typeface="Cambria"/>
                <a:cs typeface="Cambria"/>
                <a:sym typeface="Cambria"/>
              </a:rPr>
              <a:t>Допоможи їй стати не тобою, а собою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ru-RU">
                <a:latin typeface="Cambria"/>
                <a:ea typeface="Cambria"/>
                <a:cs typeface="Cambria"/>
                <a:sym typeface="Cambria"/>
              </a:rPr>
              <a:t>Януш Корчак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1076697" y="3429000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ЖИТТЄВЕ КРЕДО: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524990" y="4831474"/>
            <a:ext cx="11077450" cy="1573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1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Зміни – закон життя. І ті, хто дивиться тільки в минуле чи лише на сьогодення,        безперечно – пропустять майбутнє</a:t>
            </a:r>
            <a:endParaRPr b="0" i="1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1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 Кеннеді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>
            <p:ph idx="1" type="subTitle"/>
          </p:nvPr>
        </p:nvSpPr>
        <p:spPr>
          <a:xfrm>
            <a:off x="5818909" y="1364013"/>
            <a:ext cx="6151419" cy="3017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Які почуття у вас виникають, коли ви говорите про Новий рік?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Яке ставлення до новорічних подій та їх учасників?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1" name="Google Shape;27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773" y="1466731"/>
            <a:ext cx="4401477" cy="291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>
            <p:ph idx="1" type="subTitle"/>
          </p:nvPr>
        </p:nvSpPr>
        <p:spPr>
          <a:xfrm>
            <a:off x="5545777" y="1364012"/>
            <a:ext cx="6424551" cy="3386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Які загрози для життя людини несе за собою Новий рік?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Який негативний вплив отримує навколишнє середовище під час новорічних свят?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7" name="Google Shape;27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5672" y="1364013"/>
            <a:ext cx="3348842" cy="3266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>
            <p:ph idx="1" type="subTitle"/>
          </p:nvPr>
        </p:nvSpPr>
        <p:spPr>
          <a:xfrm>
            <a:off x="5545777" y="1364012"/>
            <a:ext cx="6424551" cy="3386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Що гарного в святкуванні Нового року?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Які переваги має це свято?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Які позитивні цінності він пропонує?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83" name="Google Shape;28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460" y="1589986"/>
            <a:ext cx="4813707" cy="316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>
            <p:ph idx="1" type="subTitle"/>
          </p:nvPr>
        </p:nvSpPr>
        <p:spPr>
          <a:xfrm>
            <a:off x="5803076" y="2480293"/>
            <a:ext cx="6388924" cy="236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/>
              <a:t>Які нові ідеї/ пропозиції /альтернативи святкування Нового року?</a:t>
            </a:r>
            <a:endParaRPr/>
          </a:p>
        </p:txBody>
      </p:sp>
      <p:pic>
        <p:nvPicPr>
          <p:cNvPr id="289" name="Google Shape;2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357" y="1905852"/>
            <a:ext cx="4230830" cy="236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/>
          <p:nvPr>
            <p:ph idx="1" type="subTitle"/>
          </p:nvPr>
        </p:nvSpPr>
        <p:spPr>
          <a:xfrm>
            <a:off x="3218214" y="658689"/>
            <a:ext cx="7232072" cy="128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ru-RU" sz="4400">
                <a:latin typeface="Cambria"/>
                <a:ea typeface="Cambria"/>
                <a:cs typeface="Cambria"/>
                <a:sym typeface="Cambria"/>
              </a:rPr>
              <a:t>СЕНКАН</a:t>
            </a:r>
            <a:endParaRPr/>
          </a:p>
        </p:txBody>
      </p:sp>
      <p:pic>
        <p:nvPicPr>
          <p:cNvPr id="295" name="Google Shape;29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466" y="250145"/>
            <a:ext cx="3019612" cy="170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2"/>
          <p:cNvSpPr txBox="1"/>
          <p:nvPr/>
        </p:nvSpPr>
        <p:spPr>
          <a:xfrm>
            <a:off x="5427025" y="1837045"/>
            <a:ext cx="6388924" cy="797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468857" y="2265099"/>
            <a:ext cx="6218442" cy="2473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Новий рік</a:t>
            </a:r>
            <a:endParaRPr/>
          </a:p>
          <a:p>
            <a:pPr indent="0" lvl="1" marL="4572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Який? _________    ___________</a:t>
            </a:r>
            <a:endParaRPr/>
          </a:p>
          <a:p>
            <a:pPr indent="0" lvl="1" marL="4572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3.Що робить? _______  __________    _________</a:t>
            </a:r>
            <a:endParaRPr/>
          </a:p>
          <a:p>
            <a:pPr indent="0" lvl="1" marL="4572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Речення з чотирьох слів</a:t>
            </a:r>
            <a:endParaRPr/>
          </a:p>
          <a:p>
            <a:pPr indent="0" lvl="1" marL="4572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b="0" i="1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чого Новий рік?)</a:t>
            </a:r>
            <a:endParaRPr/>
          </a:p>
          <a:p>
            <a:pPr indent="0" lvl="1" marL="4572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Синонім до слова Новий рік</a:t>
            </a:r>
            <a:endParaRPr/>
          </a:p>
        </p:txBody>
      </p:sp>
      <p:sp>
        <p:nvSpPr>
          <p:cNvPr id="298" name="Google Shape;298;p42"/>
          <p:cNvSpPr txBox="1"/>
          <p:nvPr/>
        </p:nvSpPr>
        <p:spPr>
          <a:xfrm>
            <a:off x="6687299" y="2099828"/>
            <a:ext cx="5475174" cy="262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914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Новий рік</a:t>
            </a:r>
            <a:endParaRPr/>
          </a:p>
          <a:p>
            <a:pPr indent="-457200" lvl="1" marL="9144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Добрий, чарівний</a:t>
            </a:r>
            <a:endParaRPr/>
          </a:p>
          <a:p>
            <a:pPr indent="-457200" lvl="1" marL="9144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Приходить, приносить, веселить</a:t>
            </a:r>
            <a:endParaRPr/>
          </a:p>
          <a:p>
            <a:pPr indent="-457200" lvl="1" marL="9144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Сім'ю збирає в коло</a:t>
            </a:r>
            <a:endParaRPr/>
          </a:p>
          <a:p>
            <a:pPr indent="-457200" lvl="1" marL="9144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Свято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6904" y="1530862"/>
            <a:ext cx="4325587" cy="401255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 txBox="1"/>
          <p:nvPr/>
        </p:nvSpPr>
        <p:spPr>
          <a:xfrm>
            <a:off x="7895498" y="2291937"/>
            <a:ext cx="3610098" cy="570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7842344" y="2243796"/>
            <a:ext cx="4325587" cy="39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Утворити «Асоціативний кущ»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43"/>
          <p:cNvSpPr txBox="1"/>
          <p:nvPr/>
        </p:nvSpPr>
        <p:spPr>
          <a:xfrm>
            <a:off x="4234221" y="5732785"/>
            <a:ext cx="2830711" cy="1125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Завдання  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«Група слів»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622295" y="2994240"/>
            <a:ext cx="3457908" cy="1085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 «Дебати»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7715882" y="3996048"/>
            <a:ext cx="4411902" cy="1469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Скласти логічний ланцюжок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3740727" y="712519"/>
            <a:ext cx="3632240" cy="602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rPr b="0" i="0" lang="ru-RU" sz="2035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 «Підбиття підсумків - очікування»</a:t>
            </a:r>
            <a:endParaRPr b="0" i="0" sz="2035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/>
          <p:nvPr>
            <p:ph idx="1" type="body"/>
          </p:nvPr>
        </p:nvSpPr>
        <p:spPr>
          <a:xfrm>
            <a:off x="3642756" y="793272"/>
            <a:ext cx="7626927" cy="869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Метод шість капелюхів мислення дає змогу: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301089" y="2575609"/>
            <a:ext cx="6683334" cy="34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одну проблему побачити з різних боків;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проаналізувати переваги і недоліки;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висловити емоційне ставлення до проблеми;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проявити творчі здібності;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знайти оптимальні шляхи вирішення певної проблеми. 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6" name="Google Shape;31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3324" y="2251956"/>
            <a:ext cx="4652158" cy="3489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/>
          <p:nvPr>
            <p:ph type="ctrTitle"/>
          </p:nvPr>
        </p:nvSpPr>
        <p:spPr>
          <a:xfrm>
            <a:off x="5320146" y="154380"/>
            <a:ext cx="6436425" cy="9389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1" lang="ru-RU" sz="1800">
                <a:latin typeface="Cambria"/>
                <a:ea typeface="Cambria"/>
                <a:cs typeface="Cambria"/>
                <a:sym typeface="Cambria"/>
              </a:rPr>
              <a:t>ПРОБЛЕМИ, ЯКІ МОЖНА ПОДОЛАТИ «ПРИМІРЯЮЧИ» 6 НЕЗАЛЕЖНИХ ТИПІВ МИСЛЕННЯ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45"/>
          <p:cNvSpPr txBox="1"/>
          <p:nvPr>
            <p:ph idx="1" type="subTitle"/>
          </p:nvPr>
        </p:nvSpPr>
        <p:spPr>
          <a:xfrm>
            <a:off x="7946570" y="1840658"/>
            <a:ext cx="3810001" cy="216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u="sng">
                <a:latin typeface="Cambria"/>
                <a:ea typeface="Cambria"/>
                <a:cs typeface="Cambria"/>
                <a:sym typeface="Cambria"/>
              </a:rPr>
              <a:t>Зайві емоції;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u="sng">
                <a:latin typeface="Cambria"/>
                <a:ea typeface="Cambria"/>
                <a:cs typeface="Cambria"/>
                <a:sym typeface="Cambria"/>
              </a:rPr>
              <a:t>розгубленість; 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u="sng">
                <a:latin typeface="Cambria"/>
                <a:ea typeface="Cambria"/>
                <a:cs typeface="Cambria"/>
                <a:sym typeface="Cambria"/>
              </a:rPr>
              <a:t>непослідовність.</a:t>
            </a:r>
            <a:r>
              <a:rPr lang="ru-RU">
                <a:latin typeface="Cambria"/>
                <a:ea typeface="Cambria"/>
                <a:cs typeface="Cambria"/>
                <a:sym typeface="Cambria"/>
              </a:rPr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23" name="Google Shape;32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78" y="1676391"/>
            <a:ext cx="7697189" cy="271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 txBox="1"/>
          <p:nvPr>
            <p:ph type="ctrTitle"/>
          </p:nvPr>
        </p:nvSpPr>
        <p:spPr>
          <a:xfrm>
            <a:off x="3461657" y="342740"/>
            <a:ext cx="8603673" cy="773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СЛАБКІ СТОРОНИ </a:t>
            </a:r>
            <a:br>
              <a:rPr b="1" lang="ru-RU" sz="2000">
                <a:latin typeface="Cambria"/>
                <a:ea typeface="Cambria"/>
                <a:cs typeface="Cambria"/>
                <a:sym typeface="Cambria"/>
              </a:rPr>
            </a:b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ТЕХНОЛОГІЇ ШЕСТИ КАПЕЛЮХІВ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9" name="Google Shape;329;p46"/>
          <p:cNvSpPr txBox="1"/>
          <p:nvPr>
            <p:ph idx="1" type="subTitle"/>
          </p:nvPr>
        </p:nvSpPr>
        <p:spPr>
          <a:xfrm>
            <a:off x="6404400" y="1638795"/>
            <a:ext cx="5660930" cy="3206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для ефективного застосування потрібні ретельні тренування і розвинена уява, оскільки вчитель обмежений в часі уроку;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страх і невпевненість учня;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відсутність інструментарію.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30" name="Google Shape;33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70" y="1484415"/>
            <a:ext cx="6035040" cy="2992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/>
          <p:nvPr/>
        </p:nvSpPr>
        <p:spPr>
          <a:xfrm>
            <a:off x="1070039" y="1447294"/>
            <a:ext cx="1048465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  справдилися очікування від майстер – класу?</a:t>
            </a:r>
            <a:endParaRPr b="1" i="0" sz="5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5177642" y="605642"/>
            <a:ext cx="6788727" cy="5047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ru-RU" sz="2000">
                <a:latin typeface="Cambria"/>
                <a:ea typeface="Cambria"/>
                <a:cs typeface="Cambria"/>
                <a:sym typeface="Cambria"/>
              </a:rPr>
              <a:t>	Наше завдання все змінити. Ми повинні навчати нинішнє покоління відповідно до вимог часу і давати ті знання, формувати ті уміння і цінності, які потрібні у XXI столітті.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1" sz="2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ru-RU" sz="2000">
                <a:latin typeface="Cambria"/>
                <a:ea typeface="Cambria"/>
                <a:cs typeface="Cambria"/>
                <a:sym typeface="Cambria"/>
              </a:rPr>
              <a:t>	Лише так ми зможемо зробити необхідний внесок у розбудову модерної європейської України в сучасному глобалізованому світі</a:t>
            </a:r>
            <a:endParaRPr i="1" sz="2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ru-RU">
                <a:latin typeface="Cambria"/>
                <a:ea typeface="Cambria"/>
                <a:cs typeface="Cambria"/>
                <a:sym typeface="Cambria"/>
              </a:rPr>
              <a:t>Лілія Гриневич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267" y="188656"/>
            <a:ext cx="4322619" cy="648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471" y="1733798"/>
            <a:ext cx="5370651" cy="367104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8"/>
          <p:cNvSpPr txBox="1"/>
          <p:nvPr/>
        </p:nvSpPr>
        <p:spPr>
          <a:xfrm>
            <a:off x="5045033" y="2064410"/>
            <a:ext cx="7146967" cy="300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Ось  майстер - клас і завершився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 нашу спільну роботу – по заслузі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Щиро дякую Вам, колеги-друзі!</a:t>
            </a:r>
            <a:endParaRPr b="1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430" y="0"/>
            <a:ext cx="9597360" cy="667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1434448" y="1016525"/>
            <a:ext cx="10285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АКТУАЛЬНА ПРОБЛЕМА ДОСВІДУ РОБОТИ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604425" y="2460000"/>
            <a:ext cx="112224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	Творчі пошуки нового, неординарний підхід до процесу навчання та виховання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1273135" y="3429000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ІДЕЯ ДОСВІДУ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1166256" y="4863967"/>
            <a:ext cx="10553699" cy="1441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Пошук і впровадження у процес навчання інноваційний педагогічних технологій, тобто принципово нових способів, методів взаємодії вчителів та учнів, що забезпечують ефективне досягнення  результату педагогічної діяльності відповідно  до сучасних потреб особистості і суспільства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6096000" y="106878"/>
            <a:ext cx="6032665" cy="1540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b="1" lang="ru-RU" sz="2800">
                <a:latin typeface="Cambria"/>
                <a:ea typeface="Cambria"/>
                <a:cs typeface="Cambria"/>
                <a:sym typeface="Cambria"/>
              </a:rPr>
              <a:t>ТЕХНОЛОГІЯ ШЕСТИ КАПЕЛЮХІВ МИСЛЕННЯ</a:t>
            </a:r>
            <a:br>
              <a:rPr b="1" lang="ru-RU" sz="2800">
                <a:latin typeface="Cambria"/>
                <a:ea typeface="Cambria"/>
                <a:cs typeface="Cambria"/>
                <a:sym typeface="Cambria"/>
              </a:rPr>
            </a:br>
            <a:r>
              <a:rPr b="1" lang="ru-RU" sz="2800">
                <a:latin typeface="Cambria"/>
                <a:ea typeface="Cambria"/>
                <a:cs typeface="Cambria"/>
                <a:sym typeface="Cambria"/>
              </a:rPr>
              <a:t>ЕДВАРДА ДЕ БОНО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1306" y="1163781"/>
            <a:ext cx="6032664" cy="4046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ctrTitle"/>
          </p:nvPr>
        </p:nvSpPr>
        <p:spPr>
          <a:xfrm>
            <a:off x="4606638" y="676894"/>
            <a:ext cx="7457703" cy="7837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mbria"/>
              <a:buNone/>
            </a:pPr>
            <a:r>
              <a:rPr lang="ru-RU" sz="2160">
                <a:latin typeface="Cambria"/>
                <a:ea typeface="Cambria"/>
                <a:cs typeface="Cambria"/>
                <a:sym typeface="Cambria"/>
              </a:rPr>
              <a:t>РАНКОВЕ КОЛО</a:t>
            </a:r>
            <a:br>
              <a:rPr lang="ru-RU" sz="2160">
                <a:latin typeface="Cambria"/>
                <a:ea typeface="Cambria"/>
                <a:cs typeface="Cambria"/>
                <a:sym typeface="Cambria"/>
              </a:rPr>
            </a:br>
            <a:r>
              <a:rPr lang="ru-RU" sz="2160">
                <a:latin typeface="Cambria"/>
                <a:ea typeface="Cambria"/>
                <a:cs typeface="Cambria"/>
                <a:sym typeface="Cambria"/>
              </a:rPr>
              <a:t>«ОБМІН ІНФОРМАЦІЄЮ»</a:t>
            </a:r>
            <a:br>
              <a:rPr lang="ru-RU" sz="2160">
                <a:latin typeface="Cambria"/>
                <a:ea typeface="Cambria"/>
                <a:cs typeface="Cambria"/>
                <a:sym typeface="Cambria"/>
              </a:rPr>
            </a:br>
            <a:endParaRPr sz="216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1033153" y="1721922"/>
            <a:ext cx="10793681" cy="2885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Питання, на які потрібно отримати відповіді: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 звати колегу, що знаходиться поруч 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Який навчальний заклад вона представляє 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 інноваційні технології використовує в своїй роботі?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ru-RU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Побажання учасникам майстер-класу.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1070039" y="1447294"/>
            <a:ext cx="1048465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 очікування від майстер – класу?</a:t>
            </a:r>
            <a:endParaRPr b="1" i="0" sz="54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311236" y="550617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ЕДВАРД ДЕ БОНО</a:t>
            </a:r>
            <a:br>
              <a:rPr lang="ru-RU"/>
            </a:br>
            <a:endParaRPr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6100453" y="1728512"/>
            <a:ext cx="5410200" cy="4503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британський психолог,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 письменник,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доктор медичних наук,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 винахідник.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Автор терміну «латеральне мислення», занесеного до Оксфордського словника англійської мови.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Автор книги «Шість капелюхів мислення»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812" y="1586514"/>
            <a:ext cx="5527458" cy="368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След самолета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