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9" r:id="rId3"/>
    <p:sldId id="294" r:id="rId4"/>
    <p:sldId id="274" r:id="rId5"/>
    <p:sldId id="312" r:id="rId6"/>
    <p:sldId id="277" r:id="rId7"/>
    <p:sldId id="261" r:id="rId8"/>
    <p:sldId id="281" r:id="rId9"/>
    <p:sldId id="311" r:id="rId10"/>
    <p:sldId id="315" r:id="rId11"/>
    <p:sldId id="295" r:id="rId12"/>
    <p:sldId id="282" r:id="rId13"/>
    <p:sldId id="296" r:id="rId14"/>
    <p:sldId id="298" r:id="rId15"/>
    <p:sldId id="293" r:id="rId16"/>
    <p:sldId id="258" r:id="rId17"/>
    <p:sldId id="299" r:id="rId18"/>
    <p:sldId id="300" r:id="rId19"/>
    <p:sldId id="313" r:id="rId20"/>
    <p:sldId id="302" r:id="rId21"/>
    <p:sldId id="301" r:id="rId22"/>
    <p:sldId id="303" r:id="rId23"/>
    <p:sldId id="304" r:id="rId24"/>
    <p:sldId id="305" r:id="rId25"/>
    <p:sldId id="267" r:id="rId26"/>
    <p:sldId id="306" r:id="rId27"/>
    <p:sldId id="307" r:id="rId28"/>
    <p:sldId id="308" r:id="rId29"/>
    <p:sldId id="309" r:id="rId30"/>
    <p:sldId id="314" r:id="rId31"/>
    <p:sldId id="310" r:id="rId32"/>
    <p:sldId id="276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24" autoAdjust="0"/>
  </p:normalViewPr>
  <p:slideViewPr>
    <p:cSldViewPr>
      <p:cViewPr varScale="1">
        <p:scale>
          <a:sx n="82" d="100"/>
          <a:sy n="82" d="100"/>
        </p:scale>
        <p:origin x="-57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DCCE3-3400-459B-B4F8-B3B10276405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D3850-3328-4F42-874A-A83B0BDB1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DCCE3-3400-459B-B4F8-B3B10276405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D3850-3328-4F42-874A-A83B0BDB1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DCCE3-3400-459B-B4F8-B3B10276405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D3850-3328-4F42-874A-A83B0BDB1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DCCE3-3400-459B-B4F8-B3B10276405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D3850-3328-4F42-874A-A83B0BDB1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DCCE3-3400-459B-B4F8-B3B10276405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D3850-3328-4F42-874A-A83B0BDB1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DCCE3-3400-459B-B4F8-B3B10276405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D3850-3328-4F42-874A-A83B0BDB1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DCCE3-3400-459B-B4F8-B3B10276405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D3850-3328-4F42-874A-A83B0BDB1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DCCE3-3400-459B-B4F8-B3B10276405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D3850-3328-4F42-874A-A83B0BDB1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DCCE3-3400-459B-B4F8-B3B10276405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D3850-3328-4F42-874A-A83B0BDB1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DCCE3-3400-459B-B4F8-B3B10276405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D3850-3328-4F42-874A-A83B0BDB1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DCCE3-3400-459B-B4F8-B3B10276405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D3850-3328-4F42-874A-A83B0BDB1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DCCE3-3400-459B-B4F8-B3B10276405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D3850-3328-4F42-874A-A83B0BDB1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gif"/><Relationship Id="rId7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gif"/><Relationship Id="rId5" Type="http://schemas.openxmlformats.org/officeDocument/2006/relationships/image" Target="../media/image25.jpeg"/><Relationship Id="rId4" Type="http://schemas.openxmlformats.org/officeDocument/2006/relationships/image" Target="../media/image2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48;&#1088;&#1080;&#1085;&#1072;%20&#1057;&#1082;&#1072;&#1079;&#1080;&#1085;&#1072;%20-%20&#1057;&#1074;&#1077;&#1095;&#1072;%20&#1075;&#1086;&#1088;&#1077;&#1083;&#1072;%20(minus)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1\Desktop\&#1074;&#1110;&#1076;&#1082;&#1088;&#1080;&#1090;&#1080;&#1081;%20&#1091;&#1088;&#1086;&#1082;%2006.11\&#1047;&#1080;&#1084;&#1086;&#1085;&#1100;&#1082;&#1072;%20&#1079;&#1080;&#1084;&#1072;%20&#1084;&#1110;&#1085;&#1091;&#1089;.mp4" TargetMode="Externa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1\Desktop\&#1047;&#1080;&#1084;&#1085;&#1103;&#1103;%20&#1089;&#1082;&#1072;&#1079;&#1082;&#1072;%20&#1087;&#1086;&#1076;%20&#1084;&#1091;&#1079;&#1099;&#1082;&#1091;%20&#1052;.%20&#1058;&#1072;&#1088;&#1080;&#1074;&#1077;&#1088;&#1076;&#1080;&#1077;&#1074;&#1072;.mp4" TargetMode="Externa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74;&#1110;&#1076;&#1082;&#1088;&#1080;&#1090;&#1080;&#1081;%20&#1091;&#1088;&#1086;&#1082;%2006.11\27%20&#1055;&#1086;&#1079;&#1076;&#1088;&#1072;&#1074;&#1083;&#1103;&#1077;&#1084;%20&#1084;&#1072;&#1083;&#1100;&#1095;&#1080;&#1082;&#1086;&#1074;%20&#1050;&#1086;&#1084;&#1072;&#1088;&#1086;&#1074;%20&#1040;.%20&#1056;&#1103;&#1076;&#1095;&#1080;&#1082;&#1086;&#1074;&#1072;%20&#1058;.%20-%20(&#1082;&#1072;&#1088;.).mp3" TargetMode="External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162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 descr="C:\Documents and Settings\Администратор\Рабочий стол\af6d4defeb1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47038"/>
            <a:ext cx="8072494" cy="653748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285984" y="1714488"/>
            <a:ext cx="483978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C00000"/>
                </a:solidFill>
                <a:latin typeface="Arial Narrow" pitchFamily="34" charset="0"/>
              </a:rPr>
              <a:t>Українська мова</a:t>
            </a:r>
          </a:p>
          <a:p>
            <a:pPr algn="ctr"/>
            <a:r>
              <a:rPr lang="uk-UA" sz="5400" b="1" dirty="0" smtClean="0">
                <a:solidFill>
                  <a:srgbClr val="C00000"/>
                </a:solidFill>
                <a:latin typeface="Arial Narrow" pitchFamily="34" charset="0"/>
              </a:rPr>
              <a:t>4 клас</a:t>
            </a:r>
            <a:endParaRPr lang="ru-RU" sz="54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28926" y="5929330"/>
            <a:ext cx="55479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</a:rPr>
              <a:t>Тимчик Наталія Дмитрівна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162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4" name="Picture 2" descr="https://pp.vk.me/c630927/v630927163/2349e/NVS-xAX95d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71480"/>
            <a:ext cx="2735811" cy="4545655"/>
          </a:xfrm>
          <a:prstGeom prst="roundRect">
            <a:avLst/>
          </a:prstGeom>
          <a:noFill/>
        </p:spPr>
      </p:pic>
      <p:pic>
        <p:nvPicPr>
          <p:cNvPr id="23556" name="Picture 4" descr="https://pp.vk.me/c638325/v638325663/bbb4/AuRzbkWiJGQ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571480"/>
            <a:ext cx="3214710" cy="4286280"/>
          </a:xfrm>
          <a:prstGeom prst="roundRect">
            <a:avLst/>
          </a:prstGeom>
          <a:noFill/>
        </p:spPr>
      </p:pic>
      <p:pic>
        <p:nvPicPr>
          <p:cNvPr id="23558" name="Picture 6" descr="https://pp.vk.me/c624125/v624125502/48a5b/N1CyKHD86q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42" y="3690915"/>
            <a:ext cx="4750627" cy="3167085"/>
          </a:xfrm>
          <a:prstGeom prst="ellipse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2844" y="0"/>
            <a:ext cx="34147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000" b="1" dirty="0" err="1" smtClean="0">
                <a:solidFill>
                  <a:srgbClr val="C00000"/>
                </a:solidFill>
                <a:latin typeface="Cambria" pitchFamily="18" charset="0"/>
              </a:rPr>
              <a:t>Кінзерський</a:t>
            </a:r>
            <a:r>
              <a:rPr lang="uk-UA" sz="4000" b="1" dirty="0" smtClean="0">
                <a:solidFill>
                  <a:srgbClr val="C00000"/>
                </a:solidFill>
                <a:latin typeface="Cambria" pitchFamily="18" charset="0"/>
              </a:rPr>
              <a:t> </a:t>
            </a:r>
          </a:p>
          <a:p>
            <a:pPr algn="ctr"/>
            <a:r>
              <a:rPr lang="uk-UA" sz="4000" b="1" dirty="0" smtClean="0">
                <a:solidFill>
                  <a:srgbClr val="C00000"/>
                </a:solidFill>
                <a:latin typeface="Cambria" pitchFamily="18" charset="0"/>
              </a:rPr>
              <a:t>Олександр</a:t>
            </a:r>
            <a:endParaRPr lang="ru-RU" sz="40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28992" y="2500306"/>
            <a:ext cx="18549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  <a:latin typeface="Cambria" pitchFamily="18" charset="0"/>
              </a:rPr>
              <a:t>Швець</a:t>
            </a:r>
          </a:p>
          <a:p>
            <a:pPr algn="ctr"/>
            <a:r>
              <a:rPr lang="uk-UA" sz="4000" b="1" dirty="0" smtClean="0">
                <a:solidFill>
                  <a:srgbClr val="C00000"/>
                </a:solidFill>
                <a:latin typeface="Cambria" pitchFamily="18" charset="0"/>
              </a:rPr>
              <a:t>Іван</a:t>
            </a:r>
            <a:endParaRPr lang="ru-RU" sz="40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86512" y="0"/>
            <a:ext cx="178093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  <a:latin typeface="Cambria" pitchFamily="18" charset="0"/>
              </a:rPr>
              <a:t>Куций</a:t>
            </a:r>
          </a:p>
          <a:p>
            <a:pPr algn="ctr"/>
            <a:r>
              <a:rPr lang="uk-UA" sz="4000" b="1" dirty="0" smtClean="0">
                <a:solidFill>
                  <a:srgbClr val="C00000"/>
                </a:solidFill>
                <a:latin typeface="Cambria" pitchFamily="18" charset="0"/>
              </a:rPr>
              <a:t>Сергій</a:t>
            </a:r>
            <a:endParaRPr lang="ru-RU" sz="40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23560" name="Picture 8" descr="Похожее изображение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70130" y="642918"/>
            <a:ext cx="2366463" cy="17192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162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2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71505"/>
            <a:ext cx="8072494" cy="605437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14480" y="0"/>
            <a:ext cx="60073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Cambria" pitchFamily="18" charset="0"/>
              </a:rPr>
              <a:t>Подорож до зимового лісу</a:t>
            </a:r>
            <a:endParaRPr lang="ru-RU" sz="3600" b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162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 descr="Картинки по запросу анімаційні  картинки  птахі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28603"/>
            <a:ext cx="4214842" cy="2934585"/>
          </a:xfrm>
          <a:prstGeom prst="roundRect">
            <a:avLst/>
          </a:prstGeom>
          <a:noFill/>
        </p:spPr>
      </p:pic>
      <p:pic>
        <p:nvPicPr>
          <p:cNvPr id="12292" name="Picture 4" descr="Картинки по запросу анімаційні  картинки  птахів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285728"/>
            <a:ext cx="3286148" cy="3286148"/>
          </a:xfrm>
          <a:prstGeom prst="roundRect">
            <a:avLst/>
          </a:prstGeom>
          <a:noFill/>
        </p:spPr>
      </p:pic>
      <p:pic>
        <p:nvPicPr>
          <p:cNvPr id="12294" name="Picture 6" descr="Картинки по запросу анімаційні  картинки звірів взимку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1133" y="3643314"/>
            <a:ext cx="3253441" cy="3000396"/>
          </a:xfrm>
          <a:prstGeom prst="roundRect">
            <a:avLst/>
          </a:prstGeom>
          <a:noFill/>
        </p:spPr>
      </p:pic>
      <p:pic>
        <p:nvPicPr>
          <p:cNvPr id="12296" name="Picture 8" descr="Картинки по запросу анімаційні  картинки звірів взимку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7619" y="3571876"/>
            <a:ext cx="3969799" cy="3089515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162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6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670181">
            <a:off x="508484" y="249989"/>
            <a:ext cx="2286000" cy="3048001"/>
          </a:xfrm>
          <a:prstGeom prst="ellipse">
            <a:avLst/>
          </a:prstGeom>
          <a:noFill/>
        </p:spPr>
      </p:pic>
      <p:pic>
        <p:nvPicPr>
          <p:cNvPr id="44038" name="Picture 6" descr="Похожее изображение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70353">
            <a:off x="5726571" y="287859"/>
            <a:ext cx="2928958" cy="3005460"/>
          </a:xfrm>
          <a:prstGeom prst="ellipse">
            <a:avLst/>
          </a:prstGeom>
          <a:noFill/>
        </p:spPr>
      </p:pic>
      <p:pic>
        <p:nvPicPr>
          <p:cNvPr id="44040" name="Picture 8" descr="Картинки по запросу анімаційні  картинки  птахі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23994">
            <a:off x="5813792" y="3994554"/>
            <a:ext cx="3182748" cy="2357454"/>
          </a:xfrm>
          <a:prstGeom prst="ellipse">
            <a:avLst/>
          </a:prstGeom>
          <a:noFill/>
        </p:spPr>
      </p:pic>
      <p:pic>
        <p:nvPicPr>
          <p:cNvPr id="44042" name="Picture 10" descr="Картинки по запросу анімаційні  картинки  птахів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23576">
            <a:off x="383489" y="3864875"/>
            <a:ext cx="3109076" cy="2467830"/>
          </a:xfrm>
          <a:prstGeom prst="ellipse">
            <a:avLst/>
          </a:prstGeom>
          <a:noFill/>
        </p:spPr>
      </p:pic>
      <p:pic>
        <p:nvPicPr>
          <p:cNvPr id="44044" name="Picture 12" descr="Похожее изображение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68" y="3429000"/>
            <a:ext cx="2071702" cy="2861897"/>
          </a:xfrm>
          <a:prstGeom prst="rect">
            <a:avLst/>
          </a:prstGeom>
          <a:noFill/>
        </p:spPr>
      </p:pic>
      <p:pic>
        <p:nvPicPr>
          <p:cNvPr id="44046" name="Picture 14" descr="Похожее изображение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78" y="1071546"/>
            <a:ext cx="2487599" cy="2487600"/>
          </a:xfrm>
          <a:prstGeom prst="ellipse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714612" y="285728"/>
            <a:ext cx="34820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Cambria" pitchFamily="18" charset="0"/>
              </a:rPr>
              <a:t>Зимуючі птахи</a:t>
            </a:r>
            <a:endParaRPr lang="ru-RU" sz="3600" b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162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58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4603461" cy="6500834"/>
          </a:xfrm>
          <a:prstGeom prst="rect">
            <a:avLst/>
          </a:prstGeom>
          <a:noFill/>
        </p:spPr>
      </p:pic>
      <p:pic>
        <p:nvPicPr>
          <p:cNvPr id="45060" name="Picture 4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428604"/>
            <a:ext cx="4151630" cy="2643206"/>
          </a:xfrm>
          <a:prstGeom prst="rect">
            <a:avLst/>
          </a:prstGeom>
          <a:noFill/>
        </p:spPr>
      </p:pic>
      <p:pic>
        <p:nvPicPr>
          <p:cNvPr id="5" name="Picture 2" descr="Картинки по запросу картинки годівничк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3429000"/>
            <a:ext cx="3257573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000232" y="1000108"/>
            <a:ext cx="6004081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Повторення вивченого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про прикметник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як частину мови.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Складання твору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Зима 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чарівниця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6116" y="500042"/>
            <a:ext cx="31518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Cambria" pitchFamily="18" charset="0"/>
              </a:rPr>
              <a:t>ТЕМА УРОКУ:</a:t>
            </a:r>
            <a:endParaRPr lang="ru-RU" sz="36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13317" name="Picture 5" descr="Картинки по запросу АНІМАЦІЙНІ КАРТИНКИ ПРО ЗИМУ І ДІДА МОРОЗА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643314"/>
            <a:ext cx="3500462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071802" y="2500306"/>
            <a:ext cx="25971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7200" b="1" dirty="0" smtClean="0">
                <a:solidFill>
                  <a:srgbClr val="C00000"/>
                </a:solidFill>
              </a:rPr>
              <a:t>ЗИМА</a:t>
            </a:r>
            <a:endParaRPr lang="ru-RU" sz="7200" b="1" dirty="0">
              <a:solidFill>
                <a:srgbClr val="C00000"/>
              </a:solidFill>
            </a:endParaRPr>
          </a:p>
        </p:txBody>
      </p:sp>
      <p:cxnSp>
        <p:nvCxnSpPr>
          <p:cNvPr id="12" name="Пряма зі стрілкою 11"/>
          <p:cNvCxnSpPr>
            <a:stCxn id="8" idx="3"/>
          </p:cNvCxnSpPr>
          <p:nvPr/>
        </p:nvCxnSpPr>
        <p:spPr>
          <a:xfrm flipV="1">
            <a:off x="5668988" y="3071810"/>
            <a:ext cx="1046152" cy="286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 зі стрілкою 13"/>
          <p:cNvCxnSpPr>
            <a:stCxn id="8" idx="1"/>
          </p:cNvCxnSpPr>
          <p:nvPr/>
        </p:nvCxnSpPr>
        <p:spPr>
          <a:xfrm rot="10800000">
            <a:off x="2143108" y="3071811"/>
            <a:ext cx="928694" cy="286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 зі стрілкою 15"/>
          <p:cNvCxnSpPr/>
          <p:nvPr/>
        </p:nvCxnSpPr>
        <p:spPr>
          <a:xfrm rot="5400000" flipH="1" flipV="1">
            <a:off x="3679025" y="2035959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 зі стрілкою 17"/>
          <p:cNvCxnSpPr/>
          <p:nvPr/>
        </p:nvCxnSpPr>
        <p:spPr>
          <a:xfrm rot="5400000">
            <a:off x="3857620" y="4000504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 зі стрілкою 21"/>
          <p:cNvCxnSpPr/>
          <p:nvPr/>
        </p:nvCxnSpPr>
        <p:spPr>
          <a:xfrm rot="10800000" flipV="1">
            <a:off x="2928926" y="3500438"/>
            <a:ext cx="92869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 зі стрілкою 23"/>
          <p:cNvCxnSpPr/>
          <p:nvPr/>
        </p:nvCxnSpPr>
        <p:spPr>
          <a:xfrm>
            <a:off x="4572000" y="3500438"/>
            <a:ext cx="857256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 зі стрілкою 25"/>
          <p:cNvCxnSpPr/>
          <p:nvPr/>
        </p:nvCxnSpPr>
        <p:spPr>
          <a:xfrm rot="16200000" flipV="1">
            <a:off x="3071802" y="1785926"/>
            <a:ext cx="857256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 зі стрілкою 27"/>
          <p:cNvCxnSpPr/>
          <p:nvPr/>
        </p:nvCxnSpPr>
        <p:spPr>
          <a:xfrm rot="5400000" flipH="1" flipV="1">
            <a:off x="4536281" y="1893083"/>
            <a:ext cx="928694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429256" y="1214422"/>
            <a:ext cx="20519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  <a:latin typeface="Cambria" pitchFamily="18" charset="0"/>
              </a:rPr>
              <a:t>чудова</a:t>
            </a:r>
            <a:endParaRPr lang="ru-RU" sz="44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858016" y="2643182"/>
            <a:ext cx="20039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  <a:latin typeface="Cambria" pitchFamily="18" charset="0"/>
                <a:cs typeface="Calibri" pitchFamily="34" charset="0"/>
              </a:rPr>
              <a:t>весела</a:t>
            </a:r>
            <a:endParaRPr lang="ru-RU" sz="4400" b="1" dirty="0">
              <a:solidFill>
                <a:srgbClr val="002060"/>
              </a:solidFill>
              <a:latin typeface="Cambria" pitchFamily="18" charset="0"/>
              <a:cs typeface="Calibri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429256" y="4000504"/>
            <a:ext cx="32319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  <a:latin typeface="Cambria" pitchFamily="18" charset="0"/>
              </a:rPr>
              <a:t>білосніжна</a:t>
            </a:r>
            <a:endParaRPr lang="ru-RU" sz="44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143240" y="4572008"/>
            <a:ext cx="24817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  <a:latin typeface="Cambria" pitchFamily="18" charset="0"/>
              </a:rPr>
              <a:t>морозна</a:t>
            </a:r>
            <a:endParaRPr lang="ru-RU" sz="44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3929066"/>
            <a:ext cx="29310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  <a:latin typeface="Cambria" pitchFamily="18" charset="0"/>
              </a:rPr>
              <a:t>засніжена</a:t>
            </a:r>
            <a:endParaRPr lang="ru-RU" sz="44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0" y="2571744"/>
            <a:ext cx="2252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  <a:latin typeface="Cambria" pitchFamily="18" charset="0"/>
              </a:rPr>
              <a:t>радісна</a:t>
            </a:r>
            <a:endParaRPr lang="ru-RU" sz="44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42910" y="1142984"/>
            <a:ext cx="23022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  <a:latin typeface="Cambria" pitchFamily="18" charset="0"/>
              </a:rPr>
              <a:t>чарівна</a:t>
            </a:r>
            <a:endParaRPr lang="ru-RU" sz="44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28992" y="571480"/>
            <a:ext cx="1847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44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43240" y="0"/>
            <a:ext cx="34443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Асоціативний кущ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14744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3000364" y="571480"/>
            <a:ext cx="2571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  <a:latin typeface="Cambria" pitchFamily="18" charset="0"/>
              </a:rPr>
              <a:t>холодна</a:t>
            </a:r>
            <a:r>
              <a:rPr lang="uk-UA" sz="4400" dirty="0" smtClean="0">
                <a:solidFill>
                  <a:srgbClr val="002060"/>
                </a:solidFill>
              </a:rPr>
              <a:t> 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19458" name="Picture 2" descr="Картинки по запросу анімаційні картинки птахів взимку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580830"/>
            <a:ext cx="1857388" cy="22771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8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428992" y="428604"/>
            <a:ext cx="4836580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  <a:latin typeface="Cambria" pitchFamily="18" charset="0"/>
              </a:rPr>
              <a:t>Бліц</a:t>
            </a:r>
            <a:r>
              <a:rPr lang="ru-RU" sz="4000" b="1" dirty="0" smtClean="0">
                <a:solidFill>
                  <a:srgbClr val="C00000"/>
                </a:solidFill>
                <a:latin typeface="Cambria" pitchFamily="18" charset="0"/>
              </a:rPr>
              <a:t> – </a:t>
            </a:r>
            <a:r>
              <a:rPr lang="ru-RU" sz="4000" b="1" dirty="0" err="1" smtClean="0">
                <a:solidFill>
                  <a:srgbClr val="C00000"/>
                </a:solidFill>
                <a:latin typeface="Cambria" pitchFamily="18" charset="0"/>
              </a:rPr>
              <a:t>опитування</a:t>
            </a:r>
            <a:endParaRPr lang="ru-RU" sz="3600" dirty="0" smtClean="0">
              <a:solidFill>
                <a:srgbClr val="C00000"/>
              </a:solidFill>
              <a:latin typeface="Cambria" pitchFamily="18" charset="0"/>
            </a:endParaRPr>
          </a:p>
          <a:p>
            <a:endParaRPr lang="ru-RU" dirty="0"/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-428660" y="1785926"/>
            <a:ext cx="843352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5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Що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називається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прикметником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3071810"/>
            <a:ext cx="90726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якою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частиною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мови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пов’язаний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прикметник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214282" y="2357430"/>
            <a:ext cx="91832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які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питання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відповідає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у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початковій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формі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7224" y="3714752"/>
            <a:ext cx="73952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Які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граматичні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форми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має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прикметник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1538" y="4500570"/>
            <a:ext cx="72319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Назвати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який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рід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мають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прикметники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00166" y="5357826"/>
            <a:ext cx="58921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Які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числа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мають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прикметники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8132" name="Picture 4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32" y="17812"/>
            <a:ext cx="2943284" cy="1839552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/>
      <p:bldP spid="8" grpId="0"/>
      <p:bldP spid="4813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214546" y="428604"/>
            <a:ext cx="49279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uk-UA" sz="3600" b="1" dirty="0" smtClean="0">
                <a:solidFill>
                  <a:srgbClr val="C00000"/>
                </a:solidFill>
                <a:latin typeface="Cambria" pitchFamily="18" charset="0"/>
              </a:rPr>
              <a:t>Хвилинка каліграфії.</a:t>
            </a:r>
            <a:endParaRPr lang="ru-RU" sz="3600" dirty="0" smtClean="0">
              <a:solidFill>
                <a:srgbClr val="C00000"/>
              </a:solidFill>
              <a:latin typeface="Cambria" pitchFamily="18" charset="0"/>
            </a:endParaRPr>
          </a:p>
          <a:p>
            <a:endParaRPr lang="ru-RU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86050" y="1357298"/>
            <a:ext cx="4028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err="1" smtClean="0">
                <a:solidFill>
                  <a:srgbClr val="002060"/>
                </a:solidFill>
                <a:cs typeface="Aparajita" pitchFamily="34" charset="0"/>
              </a:rPr>
              <a:t>Зи</a:t>
            </a:r>
            <a:r>
              <a:rPr lang="uk-UA" sz="4800" b="1" dirty="0" smtClean="0">
                <a:solidFill>
                  <a:srgbClr val="002060"/>
                </a:solidFill>
                <a:cs typeface="Aparajita" pitchFamily="34" charset="0"/>
              </a:rPr>
              <a:t>  ми  </a:t>
            </a:r>
            <a:r>
              <a:rPr lang="uk-UA" sz="4800" b="1" dirty="0" err="1" smtClean="0">
                <a:solidFill>
                  <a:srgbClr val="002060"/>
                </a:solidFill>
                <a:cs typeface="Aparajita" pitchFamily="34" charset="0"/>
              </a:rPr>
              <a:t>зм</a:t>
            </a:r>
            <a:r>
              <a:rPr lang="uk-UA" sz="4800" b="1" dirty="0" smtClean="0">
                <a:solidFill>
                  <a:srgbClr val="002060"/>
                </a:solidFill>
                <a:cs typeface="Aparajita" pitchFamily="34" charset="0"/>
              </a:rPr>
              <a:t>  </a:t>
            </a:r>
            <a:r>
              <a:rPr lang="uk-UA" sz="4800" b="1" dirty="0" err="1" smtClean="0">
                <a:solidFill>
                  <a:srgbClr val="002060"/>
                </a:solidFill>
                <a:cs typeface="Aparajita" pitchFamily="34" charset="0"/>
              </a:rPr>
              <a:t>ма</a:t>
            </a:r>
            <a:r>
              <a:rPr lang="uk-UA" sz="4800" b="1" dirty="0" smtClean="0">
                <a:solidFill>
                  <a:srgbClr val="002060"/>
                </a:solidFill>
                <a:cs typeface="Aparajita" pitchFamily="34" charset="0"/>
              </a:rPr>
              <a:t> </a:t>
            </a:r>
            <a:endParaRPr lang="ru-RU" sz="4800" b="1" dirty="0">
              <a:solidFill>
                <a:srgbClr val="002060"/>
              </a:solidFill>
              <a:cs typeface="Aparajit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2285992"/>
            <a:ext cx="16995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solidFill>
                  <a:srgbClr val="002060"/>
                </a:solidFill>
              </a:rPr>
              <a:t>зима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22530" name="Picture 2" descr="Картинки по запросу картинки слідів на снігу тварин, птахі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5250" y="3071810"/>
            <a:ext cx="5238750" cy="3609976"/>
          </a:xfrm>
          <a:prstGeom prst="rect">
            <a:avLst/>
          </a:prstGeom>
          <a:noFill/>
        </p:spPr>
      </p:pic>
      <p:pic>
        <p:nvPicPr>
          <p:cNvPr id="22532" name="Picture 4" descr="Картинки по запросу картинки птахів взимку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3038" y="3643314"/>
            <a:ext cx="3660459" cy="2143140"/>
          </a:xfrm>
          <a:prstGeom prst="teardrop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162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643042" y="1357298"/>
            <a:ext cx="685957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latin typeface="Cambria" pitchFamily="18" charset="0"/>
              </a:rPr>
              <a:t>Зима, зимонька, зимувати, </a:t>
            </a:r>
          </a:p>
          <a:p>
            <a:r>
              <a:rPr lang="uk-UA" sz="4000" b="1" dirty="0" smtClean="0">
                <a:latin typeface="Cambria" pitchFamily="18" charset="0"/>
              </a:rPr>
              <a:t>зимовий, зимній, зимівля.</a:t>
            </a:r>
            <a:endParaRPr lang="ru-RU" sz="4000" b="1" dirty="0"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3042" y="428604"/>
            <a:ext cx="53930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Cambria" pitchFamily="18" charset="0"/>
              </a:rPr>
              <a:t>Спільнокореневі слова </a:t>
            </a:r>
            <a:endParaRPr lang="ru-RU" sz="36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58370" name="Picture 2" descr="Картинки по запросу картинки зим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714620"/>
            <a:ext cx="5081595" cy="3671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9162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 descr="Картинки по запросу казкови палац діда мороза картинк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42852"/>
            <a:ext cx="8827123" cy="6627134"/>
          </a:xfrm>
          <a:prstGeom prst="rect">
            <a:avLst/>
          </a:prstGeom>
          <a:noFill/>
        </p:spPr>
      </p:pic>
      <p:pic>
        <p:nvPicPr>
          <p:cNvPr id="1031" name="Picture 7" descr="Картинки по запросу анімаційні картинки діда мороз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2928934"/>
            <a:ext cx="2894128" cy="3386130"/>
          </a:xfrm>
          <a:prstGeom prst="rect">
            <a:avLst/>
          </a:prstGeom>
          <a:noFill/>
        </p:spPr>
      </p:pic>
      <p:pic>
        <p:nvPicPr>
          <p:cNvPr id="5" name="Ирина Сказина - Свеча горела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9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8324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428860" y="285728"/>
            <a:ext cx="41730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Cambria" pitchFamily="18" charset="0"/>
              </a:rPr>
              <a:t>Гра </a:t>
            </a:r>
            <a:r>
              <a:rPr lang="uk-UA" sz="3600" b="1" dirty="0" err="1" smtClean="0">
                <a:solidFill>
                  <a:srgbClr val="C00000"/>
                </a:solidFill>
                <a:latin typeface="Cambria" pitchFamily="18" charset="0"/>
              </a:rPr>
              <a:t>“Хто</a:t>
            </a:r>
            <a:r>
              <a:rPr lang="uk-UA" sz="3600" b="1" dirty="0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uk-UA" sz="3600" b="1" dirty="0" err="1" smtClean="0">
                <a:solidFill>
                  <a:srgbClr val="C00000"/>
                </a:solidFill>
                <a:latin typeface="Cambria" pitchFamily="18" charset="0"/>
              </a:rPr>
              <a:t>швидше”</a:t>
            </a:r>
            <a:endParaRPr lang="ru-RU" sz="36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071546"/>
            <a:ext cx="1914307" cy="38164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Холод –</a:t>
            </a:r>
          </a:p>
          <a:p>
            <a:endParaRPr lang="uk-UA" sz="32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Зима –</a:t>
            </a:r>
          </a:p>
          <a:p>
            <a:endParaRPr lang="uk-UA" sz="32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Сонце – </a:t>
            </a:r>
          </a:p>
          <a:p>
            <a:endParaRPr lang="uk-UA" sz="32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Діти – </a:t>
            </a:r>
            <a:endParaRPr lang="uk-UA" sz="32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76928" y="1071546"/>
            <a:ext cx="7567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7030A0"/>
                </a:solidFill>
                <a:latin typeface="Cambria" pitchFamily="18" charset="0"/>
              </a:rPr>
              <a:t>холодний, холодна, холодне, холодні.</a:t>
            </a:r>
            <a:endParaRPr lang="ru-RU" sz="3200" b="1" dirty="0">
              <a:solidFill>
                <a:srgbClr val="7030A0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5918" y="2000240"/>
            <a:ext cx="71141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зимовий, зимова, зимове, зимові.</a:t>
            </a:r>
            <a:endParaRPr lang="ru-RU" sz="32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1604" y="3000372"/>
            <a:ext cx="7863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сонячний, сонячна, сонячне, сонячні.</a:t>
            </a:r>
            <a:endParaRPr lang="ru-RU" sz="32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43042" y="3929066"/>
            <a:ext cx="67040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дитячий, дитяча, дитяче, дитячі</a:t>
            </a:r>
            <a:endParaRPr lang="ru-RU" sz="32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9154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4446968"/>
            <a:ext cx="3214710" cy="2411032"/>
          </a:xfrm>
          <a:prstGeom prst="flowChartAlternateProcess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9162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428860" y="-142900"/>
            <a:ext cx="47738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err="1" smtClean="0">
                <a:solidFill>
                  <a:srgbClr val="C00000"/>
                </a:solidFill>
                <a:latin typeface="Cambria" pitchFamily="18" charset="0"/>
              </a:rPr>
              <a:t>Фізкультхвилинка</a:t>
            </a:r>
            <a:endParaRPr lang="ru-RU" sz="40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5" name="Зимонька зима мінус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14348" y="1214422"/>
            <a:ext cx="7310488" cy="548286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86050" y="500042"/>
            <a:ext cx="3873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Хто ж там, хто вже так стомився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І на парту похилився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</a:rPr>
              <a:t> ?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162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643174" y="0"/>
            <a:ext cx="43586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Cambria" pitchFamily="18" charset="0"/>
              </a:rPr>
              <a:t>Самостійна робота</a:t>
            </a:r>
            <a:endParaRPr lang="ru-RU" sz="36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348800"/>
            <a:ext cx="5266185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sz="3200" b="1" i="1" dirty="0" smtClean="0"/>
          </a:p>
          <a:p>
            <a:r>
              <a:rPr lang="uk-UA" sz="3200" b="1" i="1" dirty="0" smtClean="0">
                <a:solidFill>
                  <a:srgbClr val="002060"/>
                </a:solidFill>
              </a:rPr>
              <a:t>Яким? Пухнастим снігом -   </a:t>
            </a:r>
            <a:endParaRPr lang="ru-RU" sz="3200" dirty="0" smtClean="0">
              <a:solidFill>
                <a:srgbClr val="002060"/>
              </a:solidFill>
            </a:endParaRPr>
          </a:p>
          <a:p>
            <a:endParaRPr lang="uk-UA" sz="3200" b="1" i="1" dirty="0" smtClean="0">
              <a:solidFill>
                <a:srgbClr val="002060"/>
              </a:solidFill>
            </a:endParaRPr>
          </a:p>
          <a:p>
            <a:r>
              <a:rPr lang="uk-UA" sz="3200" b="1" i="1" dirty="0" smtClean="0">
                <a:solidFill>
                  <a:srgbClr val="002060"/>
                </a:solidFill>
              </a:rPr>
              <a:t>У якому? У зимовому лісі - </a:t>
            </a:r>
            <a:endParaRPr lang="ru-RU" sz="3200" dirty="0" smtClean="0">
              <a:solidFill>
                <a:srgbClr val="002060"/>
              </a:solidFill>
            </a:endParaRPr>
          </a:p>
          <a:p>
            <a:endParaRPr lang="uk-UA" sz="3200" b="1" i="1" dirty="0" smtClean="0">
              <a:solidFill>
                <a:srgbClr val="002060"/>
              </a:solidFill>
            </a:endParaRPr>
          </a:p>
          <a:p>
            <a:r>
              <a:rPr lang="uk-UA" sz="3200" b="1" i="1" dirty="0" smtClean="0">
                <a:solidFill>
                  <a:srgbClr val="002060"/>
                </a:solidFill>
              </a:rPr>
              <a:t>Яка?Чарівна зимонька -   </a:t>
            </a:r>
            <a:endParaRPr lang="ru-RU" sz="3200" b="1" i="1" dirty="0" smtClean="0">
              <a:solidFill>
                <a:srgbClr val="002060"/>
              </a:solidFill>
            </a:endParaRPr>
          </a:p>
          <a:p>
            <a:endParaRPr lang="uk-UA" sz="3200" b="1" i="1" dirty="0" smtClean="0">
              <a:solidFill>
                <a:srgbClr val="002060"/>
              </a:solidFill>
            </a:endParaRPr>
          </a:p>
          <a:p>
            <a:r>
              <a:rPr lang="uk-UA" sz="3200" b="1" i="1" dirty="0" smtClean="0">
                <a:solidFill>
                  <a:srgbClr val="002060"/>
                </a:solidFill>
              </a:rPr>
              <a:t>Якого? Захмареного неба - </a:t>
            </a:r>
            <a:endParaRPr lang="ru-RU" sz="3200" dirty="0" smtClean="0">
              <a:solidFill>
                <a:srgbClr val="002060"/>
              </a:solidFill>
            </a:endParaRPr>
          </a:p>
          <a:p>
            <a:endParaRPr lang="uk-UA" sz="3200" b="1" i="1" dirty="0" smtClean="0">
              <a:solidFill>
                <a:srgbClr val="002060"/>
              </a:solidFill>
            </a:endParaRPr>
          </a:p>
          <a:p>
            <a:r>
              <a:rPr lang="uk-UA" sz="3200" b="1" i="1" dirty="0" smtClean="0">
                <a:solidFill>
                  <a:srgbClr val="002060"/>
                </a:solidFill>
              </a:rPr>
              <a:t>Які? Пернаті друзі - </a:t>
            </a:r>
            <a:endParaRPr lang="ru-RU" sz="3200" dirty="0" smtClean="0">
              <a:solidFill>
                <a:srgbClr val="002060"/>
              </a:solidFill>
            </a:endParaRPr>
          </a:p>
          <a:p>
            <a:endParaRPr lang="uk-UA" sz="3200" b="1" i="1" dirty="0" smtClean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571480"/>
            <a:ext cx="518603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err="1" smtClean="0">
                <a:solidFill>
                  <a:srgbClr val="7030A0"/>
                </a:solidFill>
              </a:rPr>
              <a:t>Визначити</a:t>
            </a:r>
            <a:r>
              <a:rPr lang="ru-RU" sz="2800" b="1" i="1" dirty="0" smtClean="0">
                <a:solidFill>
                  <a:srgbClr val="7030A0"/>
                </a:solidFill>
              </a:rPr>
              <a:t> число</a:t>
            </a:r>
            <a:r>
              <a:rPr lang="uk-UA" sz="2800" b="1" i="1" dirty="0" smtClean="0">
                <a:solidFill>
                  <a:srgbClr val="7030A0"/>
                </a:solidFill>
              </a:rPr>
              <a:t>, рід і відмінок</a:t>
            </a:r>
          </a:p>
          <a:p>
            <a:pPr algn="ctr"/>
            <a:r>
              <a:rPr lang="uk-UA" sz="2800" b="1" i="1" dirty="0" smtClean="0">
                <a:solidFill>
                  <a:srgbClr val="7030A0"/>
                </a:solidFill>
              </a:rPr>
              <a:t> </a:t>
            </a:r>
            <a:r>
              <a:rPr lang="ru-RU" sz="2800" b="1" i="1" dirty="0" smtClean="0">
                <a:solidFill>
                  <a:srgbClr val="7030A0"/>
                </a:solidFill>
              </a:rPr>
              <a:t>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прикметників</a:t>
            </a:r>
            <a:r>
              <a:rPr lang="ru-RU" sz="2800" b="1" i="1" dirty="0" smtClean="0">
                <a:solidFill>
                  <a:srgbClr val="7030A0"/>
                </a:solidFill>
              </a:rPr>
              <a:t>.</a:t>
            </a:r>
            <a:r>
              <a:rPr lang="ru-RU" sz="2800" b="1" i="1" dirty="0" smtClean="0"/>
              <a:t> </a:t>
            </a:r>
            <a:endParaRPr lang="ru-RU" sz="2800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286380" y="1571612"/>
            <a:ext cx="357190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3200" dirty="0" smtClean="0"/>
          </a:p>
          <a:p>
            <a:endParaRPr lang="uk-UA" sz="3600" dirty="0" smtClean="0"/>
          </a:p>
          <a:p>
            <a:endParaRPr lang="uk-UA" sz="3600" dirty="0" smtClean="0"/>
          </a:p>
          <a:p>
            <a:endParaRPr lang="uk-UA" sz="3600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286380" y="1785926"/>
            <a:ext cx="30104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err="1" smtClean="0">
                <a:solidFill>
                  <a:srgbClr val="C00000"/>
                </a:solidFill>
              </a:rPr>
              <a:t>одн</a:t>
            </a:r>
            <a:r>
              <a:rPr lang="uk-UA" sz="3600" b="1" dirty="0" smtClean="0">
                <a:solidFill>
                  <a:srgbClr val="C00000"/>
                </a:solidFill>
              </a:rPr>
              <a:t>., </a:t>
            </a:r>
            <a:r>
              <a:rPr lang="uk-UA" sz="3600" b="1" dirty="0" err="1" smtClean="0">
                <a:solidFill>
                  <a:srgbClr val="C00000"/>
                </a:solidFill>
              </a:rPr>
              <a:t>ч.р</a:t>
            </a:r>
            <a:r>
              <a:rPr lang="uk-UA" sz="3600" b="1" dirty="0" smtClean="0">
                <a:solidFill>
                  <a:srgbClr val="C00000"/>
                </a:solidFill>
              </a:rPr>
              <a:t>., </a:t>
            </a:r>
            <a:r>
              <a:rPr lang="uk-UA" sz="3600" b="1" dirty="0" err="1" smtClean="0">
                <a:solidFill>
                  <a:srgbClr val="C00000"/>
                </a:solidFill>
              </a:rPr>
              <a:t>О.в</a:t>
            </a:r>
            <a:r>
              <a:rPr lang="uk-UA" sz="3600" b="1" dirty="0" smtClean="0">
                <a:solidFill>
                  <a:srgbClr val="C00000"/>
                </a:solidFill>
              </a:rPr>
              <a:t>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86380" y="2714620"/>
            <a:ext cx="3111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err="1" smtClean="0">
                <a:solidFill>
                  <a:srgbClr val="C00000"/>
                </a:solidFill>
              </a:rPr>
              <a:t>одн</a:t>
            </a:r>
            <a:r>
              <a:rPr lang="uk-UA" sz="3600" b="1" dirty="0" smtClean="0">
                <a:solidFill>
                  <a:srgbClr val="C00000"/>
                </a:solidFill>
              </a:rPr>
              <a:t>., </a:t>
            </a:r>
            <a:r>
              <a:rPr lang="uk-UA" sz="3600" b="1" dirty="0" err="1" smtClean="0">
                <a:solidFill>
                  <a:srgbClr val="C00000"/>
                </a:solidFill>
              </a:rPr>
              <a:t>ч.р</a:t>
            </a:r>
            <a:r>
              <a:rPr lang="uk-UA" sz="3600" b="1" dirty="0" smtClean="0">
                <a:solidFill>
                  <a:srgbClr val="C00000"/>
                </a:solidFill>
              </a:rPr>
              <a:t>., </a:t>
            </a:r>
            <a:r>
              <a:rPr lang="uk-UA" sz="3600" b="1" dirty="0" err="1" smtClean="0">
                <a:solidFill>
                  <a:srgbClr val="C00000"/>
                </a:solidFill>
              </a:rPr>
              <a:t>М.в</a:t>
            </a:r>
            <a:r>
              <a:rPr lang="uk-UA" sz="3600" b="1" dirty="0" smtClean="0">
                <a:solidFill>
                  <a:srgbClr val="C00000"/>
                </a:solidFill>
              </a:rPr>
              <a:t>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86380" y="3714752"/>
            <a:ext cx="31130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err="1" smtClean="0">
                <a:solidFill>
                  <a:srgbClr val="C00000"/>
                </a:solidFill>
              </a:rPr>
              <a:t>одн</a:t>
            </a:r>
            <a:r>
              <a:rPr lang="uk-UA" sz="3600" b="1" dirty="0" smtClean="0">
                <a:solidFill>
                  <a:srgbClr val="C00000"/>
                </a:solidFill>
              </a:rPr>
              <a:t>., </a:t>
            </a:r>
            <a:r>
              <a:rPr lang="uk-UA" sz="3600" b="1" dirty="0" err="1" smtClean="0">
                <a:solidFill>
                  <a:srgbClr val="C00000"/>
                </a:solidFill>
              </a:rPr>
              <a:t>ж.р</a:t>
            </a:r>
            <a:r>
              <a:rPr lang="uk-UA" sz="3600" b="1" dirty="0" smtClean="0">
                <a:solidFill>
                  <a:srgbClr val="C00000"/>
                </a:solidFill>
              </a:rPr>
              <a:t>., </a:t>
            </a:r>
            <a:r>
              <a:rPr lang="uk-UA" sz="3600" b="1" dirty="0" err="1" smtClean="0">
                <a:solidFill>
                  <a:srgbClr val="C00000"/>
                </a:solidFill>
              </a:rPr>
              <a:t>Н.в</a:t>
            </a:r>
            <a:r>
              <a:rPr lang="uk-UA" sz="3600" b="1" dirty="0" smtClean="0">
                <a:solidFill>
                  <a:srgbClr val="C00000"/>
                </a:solidFill>
              </a:rPr>
              <a:t>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86380" y="4714884"/>
            <a:ext cx="28795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err="1" smtClean="0">
                <a:solidFill>
                  <a:srgbClr val="C00000"/>
                </a:solidFill>
              </a:rPr>
              <a:t>одн</a:t>
            </a:r>
            <a:r>
              <a:rPr lang="uk-UA" sz="3600" b="1" dirty="0" smtClean="0">
                <a:solidFill>
                  <a:srgbClr val="C00000"/>
                </a:solidFill>
              </a:rPr>
              <a:t>., </a:t>
            </a:r>
            <a:r>
              <a:rPr lang="uk-UA" sz="3600" b="1" dirty="0" err="1" smtClean="0">
                <a:solidFill>
                  <a:srgbClr val="C00000"/>
                </a:solidFill>
              </a:rPr>
              <a:t>с.р</a:t>
            </a:r>
            <a:r>
              <a:rPr lang="uk-UA" sz="3600" b="1" dirty="0" smtClean="0">
                <a:solidFill>
                  <a:srgbClr val="C00000"/>
                </a:solidFill>
              </a:rPr>
              <a:t>., </a:t>
            </a:r>
            <a:r>
              <a:rPr lang="uk-UA" sz="3600" b="1" dirty="0" err="1" smtClean="0">
                <a:solidFill>
                  <a:srgbClr val="C00000"/>
                </a:solidFill>
              </a:rPr>
              <a:t>Р.в</a:t>
            </a:r>
            <a:r>
              <a:rPr lang="uk-UA" sz="3600" b="1" dirty="0" smtClean="0">
                <a:solidFill>
                  <a:srgbClr val="C00000"/>
                </a:solidFill>
              </a:rPr>
              <a:t>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9190" y="5643578"/>
            <a:ext cx="2217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err="1" smtClean="0">
                <a:solidFill>
                  <a:srgbClr val="C00000"/>
                </a:solidFill>
              </a:rPr>
              <a:t>мнж</a:t>
            </a:r>
            <a:r>
              <a:rPr lang="uk-UA" sz="3600" b="1" dirty="0" smtClean="0">
                <a:solidFill>
                  <a:srgbClr val="C00000"/>
                </a:solidFill>
              </a:rPr>
              <a:t>., </a:t>
            </a:r>
            <a:r>
              <a:rPr lang="uk-UA" sz="3600" b="1" dirty="0" err="1" smtClean="0">
                <a:solidFill>
                  <a:srgbClr val="C00000"/>
                </a:solidFill>
              </a:rPr>
              <a:t>Н.в</a:t>
            </a:r>
            <a:r>
              <a:rPr lang="uk-UA" sz="3600" b="1" dirty="0" smtClean="0">
                <a:solidFill>
                  <a:srgbClr val="C00000"/>
                </a:solidFill>
              </a:rPr>
              <a:t>.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928926" y="214290"/>
            <a:ext cx="31129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  <a:latin typeface="Cambria" pitchFamily="18" charset="0"/>
              </a:rPr>
              <a:t>Робота в парах</a:t>
            </a:r>
            <a:endParaRPr lang="ru-RU" sz="32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71736" y="857232"/>
            <a:ext cx="4503733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u="sng" dirty="0" smtClean="0">
                <a:solidFill>
                  <a:srgbClr val="7030A0"/>
                </a:solidFill>
              </a:rPr>
              <a:t>Деформовані  речення.</a:t>
            </a:r>
            <a:r>
              <a:rPr lang="uk-UA" sz="3200" b="1" i="1" u="sng" dirty="0" smtClean="0">
                <a:solidFill>
                  <a:srgbClr val="7030A0"/>
                </a:solidFill>
              </a:rPr>
              <a:t> </a:t>
            </a:r>
            <a:endParaRPr lang="ru-RU" sz="3200" b="1" dirty="0" smtClean="0">
              <a:solidFill>
                <a:srgbClr val="7030A0"/>
              </a:solidFill>
            </a:endParaRPr>
          </a:p>
          <a:p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571612"/>
            <a:ext cx="9390776" cy="82176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sz="2800" b="1" dirty="0" smtClean="0">
              <a:solidFill>
                <a:srgbClr val="002060"/>
              </a:solidFill>
            </a:endParaRPr>
          </a:p>
          <a:p>
            <a:r>
              <a:rPr lang="uk-UA" sz="3200" b="1" dirty="0" smtClean="0">
                <a:solidFill>
                  <a:srgbClr val="660033"/>
                </a:solidFill>
              </a:rPr>
              <a:t>Сонце зазирнуло в зимовий ліс.</a:t>
            </a:r>
          </a:p>
          <a:p>
            <a:r>
              <a:rPr lang="uk-UA" sz="3200" b="1" dirty="0" smtClean="0">
                <a:solidFill>
                  <a:srgbClr val="660033"/>
                </a:solidFill>
              </a:rPr>
              <a:t>Зимовий – який? </a:t>
            </a:r>
            <a:r>
              <a:rPr lang="uk-UA" sz="3200" b="1" dirty="0" err="1" smtClean="0">
                <a:solidFill>
                  <a:srgbClr val="660033"/>
                </a:solidFill>
              </a:rPr>
              <a:t>прик</a:t>
            </a:r>
            <a:r>
              <a:rPr lang="uk-UA" sz="3200" b="1" dirty="0" smtClean="0">
                <a:solidFill>
                  <a:srgbClr val="660033"/>
                </a:solidFill>
              </a:rPr>
              <a:t>., </a:t>
            </a:r>
            <a:r>
              <a:rPr lang="uk-UA" sz="3200" b="1" dirty="0" err="1" smtClean="0">
                <a:solidFill>
                  <a:srgbClr val="660033"/>
                </a:solidFill>
              </a:rPr>
              <a:t>ч.р</a:t>
            </a:r>
            <a:r>
              <a:rPr lang="uk-UA" sz="3200" b="1" dirty="0" smtClean="0">
                <a:solidFill>
                  <a:srgbClr val="660033"/>
                </a:solidFill>
              </a:rPr>
              <a:t>., </a:t>
            </a:r>
            <a:r>
              <a:rPr lang="uk-UA" sz="3200" b="1" dirty="0" err="1" smtClean="0">
                <a:solidFill>
                  <a:srgbClr val="660033"/>
                </a:solidFill>
              </a:rPr>
              <a:t>одн</a:t>
            </a:r>
            <a:r>
              <a:rPr lang="uk-UA" sz="3200" b="1" dirty="0" smtClean="0">
                <a:solidFill>
                  <a:srgbClr val="660033"/>
                </a:solidFill>
              </a:rPr>
              <a:t>., </a:t>
            </a:r>
            <a:r>
              <a:rPr lang="uk-UA" sz="3200" b="1" dirty="0" err="1" smtClean="0">
                <a:solidFill>
                  <a:srgbClr val="660033"/>
                </a:solidFill>
              </a:rPr>
              <a:t>-ий</a:t>
            </a:r>
            <a:r>
              <a:rPr lang="uk-UA" sz="3200" b="1" dirty="0" smtClean="0">
                <a:solidFill>
                  <a:srgbClr val="660033"/>
                </a:solidFill>
              </a:rPr>
              <a:t>, ліс</a:t>
            </a:r>
          </a:p>
          <a:p>
            <a:endParaRPr lang="uk-UA" sz="3200" b="1" dirty="0" smtClean="0">
              <a:solidFill>
                <a:srgbClr val="660033"/>
              </a:solidFill>
            </a:endParaRPr>
          </a:p>
          <a:p>
            <a:r>
              <a:rPr lang="uk-UA" sz="3200" b="1" dirty="0" smtClean="0">
                <a:solidFill>
                  <a:srgbClr val="660033"/>
                </a:solidFill>
              </a:rPr>
              <a:t>Велика хмара затулила сонечко</a:t>
            </a:r>
            <a:r>
              <a:rPr lang="uk-UA" sz="3200" dirty="0" smtClean="0">
                <a:solidFill>
                  <a:srgbClr val="660033"/>
                </a:solidFill>
              </a:rPr>
              <a:t>.</a:t>
            </a:r>
          </a:p>
          <a:p>
            <a:r>
              <a:rPr lang="uk-UA" sz="3200" b="1" dirty="0" smtClean="0">
                <a:solidFill>
                  <a:srgbClr val="660033"/>
                </a:solidFill>
              </a:rPr>
              <a:t>Велика  - </a:t>
            </a:r>
            <a:r>
              <a:rPr lang="uk-UA" sz="3200" b="1" dirty="0" err="1" smtClean="0">
                <a:solidFill>
                  <a:srgbClr val="660033"/>
                </a:solidFill>
              </a:rPr>
              <a:t>прикм</a:t>
            </a:r>
            <a:r>
              <a:rPr lang="uk-UA" sz="3200" b="1" dirty="0" smtClean="0">
                <a:solidFill>
                  <a:srgbClr val="660033"/>
                </a:solidFill>
              </a:rPr>
              <a:t>., (яка?), </a:t>
            </a:r>
            <a:r>
              <a:rPr lang="uk-UA" sz="3200" b="1" dirty="0" err="1" smtClean="0">
                <a:solidFill>
                  <a:srgbClr val="660033"/>
                </a:solidFill>
              </a:rPr>
              <a:t>ж.р</a:t>
            </a:r>
            <a:r>
              <a:rPr lang="uk-UA" sz="3200" b="1" dirty="0" smtClean="0">
                <a:solidFill>
                  <a:srgbClr val="660033"/>
                </a:solidFill>
              </a:rPr>
              <a:t>., </a:t>
            </a:r>
            <a:r>
              <a:rPr lang="uk-UA" sz="3200" b="1" dirty="0" err="1" smtClean="0">
                <a:solidFill>
                  <a:srgbClr val="660033"/>
                </a:solidFill>
              </a:rPr>
              <a:t>одн</a:t>
            </a:r>
            <a:r>
              <a:rPr lang="uk-UA" sz="3200" b="1" dirty="0" smtClean="0">
                <a:solidFill>
                  <a:srgbClr val="660033"/>
                </a:solidFill>
              </a:rPr>
              <a:t>., -а, хмара</a:t>
            </a:r>
          </a:p>
          <a:p>
            <a:endParaRPr lang="uk-UA" sz="3200" b="1" dirty="0" smtClean="0">
              <a:solidFill>
                <a:srgbClr val="660033"/>
              </a:solidFill>
            </a:endParaRPr>
          </a:p>
          <a:p>
            <a:r>
              <a:rPr lang="uk-UA" sz="3200" b="1" dirty="0" smtClean="0">
                <a:solidFill>
                  <a:srgbClr val="660033"/>
                </a:solidFill>
              </a:rPr>
              <a:t>Зима засипала землю сріблястим снігом.</a:t>
            </a:r>
          </a:p>
          <a:p>
            <a:r>
              <a:rPr lang="uk-UA" sz="3200" b="1" dirty="0" smtClean="0">
                <a:solidFill>
                  <a:srgbClr val="660033"/>
                </a:solidFill>
              </a:rPr>
              <a:t>Сріблястим  - </a:t>
            </a:r>
            <a:r>
              <a:rPr lang="uk-UA" sz="3200" b="1" dirty="0" err="1" smtClean="0">
                <a:solidFill>
                  <a:srgbClr val="660033"/>
                </a:solidFill>
              </a:rPr>
              <a:t>прикм</a:t>
            </a:r>
            <a:r>
              <a:rPr lang="uk-UA" sz="3200" b="1" dirty="0" smtClean="0">
                <a:solidFill>
                  <a:srgbClr val="660033"/>
                </a:solidFill>
              </a:rPr>
              <a:t>.,(яким?), </a:t>
            </a:r>
            <a:r>
              <a:rPr lang="uk-UA" sz="3200" b="1" dirty="0" err="1" smtClean="0">
                <a:solidFill>
                  <a:srgbClr val="660033"/>
                </a:solidFill>
              </a:rPr>
              <a:t>ч.р</a:t>
            </a:r>
            <a:r>
              <a:rPr lang="uk-UA" sz="3200" b="1" dirty="0" smtClean="0">
                <a:solidFill>
                  <a:srgbClr val="660033"/>
                </a:solidFill>
              </a:rPr>
              <a:t>., </a:t>
            </a:r>
            <a:r>
              <a:rPr lang="uk-UA" sz="3200" b="1" dirty="0" err="1" smtClean="0">
                <a:solidFill>
                  <a:srgbClr val="660033"/>
                </a:solidFill>
              </a:rPr>
              <a:t>одн</a:t>
            </a:r>
            <a:r>
              <a:rPr lang="uk-UA" sz="3200" b="1" dirty="0" smtClean="0">
                <a:solidFill>
                  <a:srgbClr val="660033"/>
                </a:solidFill>
              </a:rPr>
              <a:t>., </a:t>
            </a:r>
            <a:r>
              <a:rPr lang="uk-UA" sz="3200" b="1" dirty="0" err="1" smtClean="0">
                <a:solidFill>
                  <a:srgbClr val="660033"/>
                </a:solidFill>
              </a:rPr>
              <a:t>-им</a:t>
            </a:r>
            <a:r>
              <a:rPr lang="uk-UA" sz="3200" b="1" dirty="0" smtClean="0">
                <a:solidFill>
                  <a:srgbClr val="660033"/>
                </a:solidFill>
              </a:rPr>
              <a:t>, снігом</a:t>
            </a:r>
          </a:p>
          <a:p>
            <a:pPr lvl="0"/>
            <a:endParaRPr lang="ru-RU" sz="2400" dirty="0" smtClean="0">
              <a:solidFill>
                <a:srgbClr val="660033"/>
              </a:solidFill>
            </a:endParaRPr>
          </a:p>
          <a:p>
            <a:endParaRPr lang="ru-RU" sz="2400" b="1" dirty="0" smtClean="0">
              <a:solidFill>
                <a:srgbClr val="002060"/>
              </a:solidFill>
            </a:endParaRPr>
          </a:p>
          <a:p>
            <a:endParaRPr lang="ru-RU" sz="2800" b="1" dirty="0" smtClean="0">
              <a:solidFill>
                <a:srgbClr val="002060"/>
              </a:solidFill>
            </a:endParaRPr>
          </a:p>
          <a:p>
            <a:endParaRPr lang="uk-UA" sz="2800" b="1" dirty="0" smtClean="0">
              <a:solidFill>
                <a:srgbClr val="002060"/>
              </a:solidFill>
            </a:endParaRPr>
          </a:p>
          <a:p>
            <a:endParaRPr lang="uk-UA" sz="2800" b="1" dirty="0" smtClean="0">
              <a:solidFill>
                <a:srgbClr val="002060"/>
              </a:solidFill>
            </a:endParaRPr>
          </a:p>
          <a:p>
            <a:endParaRPr lang="uk-UA" sz="2800" b="1" dirty="0" smtClean="0">
              <a:solidFill>
                <a:srgbClr val="002060"/>
              </a:solidFill>
            </a:endParaRPr>
          </a:p>
          <a:p>
            <a:endParaRPr lang="uk-UA" sz="2800" b="1" dirty="0" smtClean="0">
              <a:solidFill>
                <a:srgbClr val="002060"/>
              </a:solidFill>
            </a:endParaRPr>
          </a:p>
          <a:p>
            <a:endParaRPr lang="ru-RU" sz="2800" b="1" dirty="0" smtClean="0">
              <a:solidFill>
                <a:srgbClr val="002060"/>
              </a:solidFill>
            </a:endParaRPr>
          </a:p>
          <a:p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162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14282" y="500042"/>
            <a:ext cx="8787342" cy="38164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660033"/>
                </a:solidFill>
              </a:rPr>
              <a:t>Галявина була вкрита білим пухнастим снігом.</a:t>
            </a:r>
          </a:p>
          <a:p>
            <a:r>
              <a:rPr lang="uk-UA" sz="3200" b="1" dirty="0" smtClean="0">
                <a:solidFill>
                  <a:srgbClr val="660033"/>
                </a:solidFill>
              </a:rPr>
              <a:t>Білим пухнастим </a:t>
            </a:r>
            <a:r>
              <a:rPr lang="uk-UA" sz="3200" b="1" dirty="0" err="1" smtClean="0">
                <a:solidFill>
                  <a:srgbClr val="660033"/>
                </a:solidFill>
              </a:rPr>
              <a:t>–прикм</a:t>
            </a:r>
            <a:r>
              <a:rPr lang="uk-UA" sz="3200" b="1" dirty="0" smtClean="0">
                <a:solidFill>
                  <a:srgbClr val="660033"/>
                </a:solidFill>
              </a:rPr>
              <a:t>.,  (яким?), </a:t>
            </a:r>
            <a:r>
              <a:rPr lang="uk-UA" sz="3200" b="1" dirty="0" err="1" smtClean="0">
                <a:solidFill>
                  <a:srgbClr val="660033"/>
                </a:solidFill>
              </a:rPr>
              <a:t>ч.р</a:t>
            </a:r>
            <a:r>
              <a:rPr lang="uk-UA" sz="3200" b="1" dirty="0" smtClean="0">
                <a:solidFill>
                  <a:srgbClr val="660033"/>
                </a:solidFill>
              </a:rPr>
              <a:t>., </a:t>
            </a:r>
            <a:r>
              <a:rPr lang="uk-UA" sz="3200" b="1" dirty="0" err="1" smtClean="0">
                <a:solidFill>
                  <a:srgbClr val="660033"/>
                </a:solidFill>
              </a:rPr>
              <a:t>одн</a:t>
            </a:r>
            <a:r>
              <a:rPr lang="uk-UA" sz="3200" b="1" dirty="0" smtClean="0">
                <a:solidFill>
                  <a:srgbClr val="660033"/>
                </a:solidFill>
              </a:rPr>
              <a:t>.,</a:t>
            </a:r>
          </a:p>
          <a:p>
            <a:r>
              <a:rPr lang="uk-UA" sz="3200" b="1" dirty="0" err="1" smtClean="0">
                <a:solidFill>
                  <a:srgbClr val="660033"/>
                </a:solidFill>
              </a:rPr>
              <a:t>-им</a:t>
            </a:r>
            <a:r>
              <a:rPr lang="uk-UA" sz="3200" b="1" dirty="0" smtClean="0">
                <a:solidFill>
                  <a:srgbClr val="660033"/>
                </a:solidFill>
              </a:rPr>
              <a:t>, снігом</a:t>
            </a:r>
          </a:p>
          <a:p>
            <a:endParaRPr lang="uk-UA" sz="3200" b="1" dirty="0" smtClean="0">
              <a:solidFill>
                <a:srgbClr val="660033"/>
              </a:solidFill>
            </a:endParaRPr>
          </a:p>
          <a:p>
            <a:pPr lvl="0"/>
            <a:r>
              <a:rPr lang="uk-UA" sz="3200" b="1" dirty="0" smtClean="0">
                <a:solidFill>
                  <a:srgbClr val="660033"/>
                </a:solidFill>
              </a:rPr>
              <a:t>Тендітні сніжинки весело кружляли у зимовому</a:t>
            </a:r>
          </a:p>
          <a:p>
            <a:pPr lvl="0"/>
            <a:r>
              <a:rPr lang="uk-UA" sz="3200" b="1" dirty="0" smtClean="0">
                <a:solidFill>
                  <a:srgbClr val="660033"/>
                </a:solidFill>
              </a:rPr>
              <a:t> танку</a:t>
            </a:r>
            <a:r>
              <a:rPr lang="uk-UA" sz="3200" dirty="0" smtClean="0">
                <a:solidFill>
                  <a:srgbClr val="660033"/>
                </a:solidFill>
              </a:rPr>
              <a:t>.</a:t>
            </a:r>
          </a:p>
          <a:p>
            <a:r>
              <a:rPr lang="uk-UA" sz="3200" b="1" dirty="0" smtClean="0">
                <a:solidFill>
                  <a:srgbClr val="660033"/>
                </a:solidFill>
              </a:rPr>
              <a:t>Тендітні – </a:t>
            </a:r>
            <a:r>
              <a:rPr lang="uk-UA" sz="3200" b="1" dirty="0" err="1" smtClean="0">
                <a:solidFill>
                  <a:srgbClr val="660033"/>
                </a:solidFill>
              </a:rPr>
              <a:t>прикм</a:t>
            </a:r>
            <a:r>
              <a:rPr lang="uk-UA" sz="3200" b="1" dirty="0" smtClean="0">
                <a:solidFill>
                  <a:srgbClr val="660033"/>
                </a:solidFill>
              </a:rPr>
              <a:t>., (які?), множ., -і, сніжинки.</a:t>
            </a:r>
            <a:endParaRPr lang="ru-RU" sz="3200" b="1" dirty="0" smtClean="0">
              <a:solidFill>
                <a:srgbClr val="660033"/>
              </a:solidFill>
            </a:endParaRPr>
          </a:p>
          <a:p>
            <a:endParaRPr lang="ru-RU" dirty="0">
              <a:solidFill>
                <a:srgbClr val="660033"/>
              </a:solidFill>
            </a:endParaRPr>
          </a:p>
        </p:txBody>
      </p:sp>
      <p:pic>
        <p:nvPicPr>
          <p:cNvPr id="50178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3962399"/>
            <a:ext cx="3048000" cy="2895601"/>
          </a:xfrm>
          <a:prstGeom prst="wedgeRoundRectCallou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8324" y="1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2571736" y="214290"/>
            <a:ext cx="4418069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i="1" dirty="0" err="1" smtClean="0">
                <a:solidFill>
                  <a:srgbClr val="C00000"/>
                </a:solidFill>
              </a:rPr>
              <a:t>Фізкультхвилинка</a:t>
            </a:r>
            <a:endParaRPr lang="uk-UA" sz="3600" b="1" i="1" dirty="0" smtClean="0">
              <a:solidFill>
                <a:srgbClr val="C00000"/>
              </a:solidFill>
            </a:endParaRPr>
          </a:p>
          <a:p>
            <a:r>
              <a:rPr lang="uk-UA" sz="3600" b="1" i="1" dirty="0" smtClean="0">
                <a:solidFill>
                  <a:srgbClr val="7030A0"/>
                </a:solidFill>
              </a:rPr>
              <a:t>«Якою буває зима?»</a:t>
            </a:r>
            <a:r>
              <a:rPr lang="ru-RU" sz="3200" b="1" i="1" dirty="0" smtClean="0"/>
              <a:t> </a:t>
            </a:r>
            <a:r>
              <a:rPr lang="uk-UA" sz="3200" i="1" dirty="0" smtClean="0"/>
              <a:t/>
            </a:r>
            <a:br>
              <a:rPr lang="uk-UA" sz="3200" i="1" dirty="0" smtClean="0"/>
            </a:br>
            <a:endParaRPr lang="ru-RU" sz="3200" dirty="0"/>
          </a:p>
        </p:txBody>
      </p:sp>
      <p:pic>
        <p:nvPicPr>
          <p:cNvPr id="15" name="Picture 2" descr="C:\Documents and Settings\Администратор\Рабочий стол\51472980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443752"/>
            <a:ext cx="6858048" cy="5414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8324" y="1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250" name="Picture 2" descr="Картинки по запросу анімація зима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642918"/>
            <a:ext cx="8257621" cy="574037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357422" y="0"/>
            <a:ext cx="42246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</a:rPr>
              <a:t>Розвиток мовлення 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38324" y="1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Зимняя сказка под музыку М. Таривердиев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-190470" y="0"/>
            <a:ext cx="933446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8324" y="1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500298" y="357166"/>
            <a:ext cx="41745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u="sng" dirty="0" smtClean="0">
                <a:solidFill>
                  <a:srgbClr val="C00000"/>
                </a:solidFill>
              </a:rPr>
              <a:t>«</a:t>
            </a:r>
            <a:r>
              <a:rPr lang="ru-RU" sz="4000" b="1" i="1" u="sng" dirty="0" err="1" smtClean="0">
                <a:solidFill>
                  <a:srgbClr val="C00000"/>
                </a:solidFill>
              </a:rPr>
              <a:t>Крісло</a:t>
            </a:r>
            <a:r>
              <a:rPr lang="ru-RU" sz="4000" b="1" i="1" u="sng" dirty="0" smtClean="0">
                <a:solidFill>
                  <a:srgbClr val="C00000"/>
                </a:solidFill>
              </a:rPr>
              <a:t> автора».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20482" name="Picture 2" descr="Картинки по запросу картинки крісла качалки"/>
          <p:cNvPicPr>
            <a:picLocks noChangeAspect="1" noChangeArrowheads="1"/>
          </p:cNvPicPr>
          <p:nvPr/>
        </p:nvPicPr>
        <p:blipFill>
          <a:blip r:embed="rId3"/>
          <a:srcRect b="7500"/>
          <a:stretch>
            <a:fillRect/>
          </a:stretch>
        </p:blipFill>
        <p:spPr bwMode="auto">
          <a:xfrm>
            <a:off x="1500166" y="928670"/>
            <a:ext cx="5715040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8324" y="1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85720" y="428604"/>
            <a:ext cx="731844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sz="4800" b="1" dirty="0" smtClean="0">
                <a:solidFill>
                  <a:srgbClr val="C00000"/>
                </a:solidFill>
              </a:rPr>
              <a:t>«</a:t>
            </a:r>
            <a:r>
              <a:rPr lang="ru-RU" sz="4800" b="1" dirty="0" err="1" smtClean="0">
                <a:solidFill>
                  <a:srgbClr val="C00000"/>
                </a:solidFill>
              </a:rPr>
              <a:t>Мікрофон</a:t>
            </a:r>
            <a:r>
              <a:rPr lang="ru-RU" sz="4800" b="1" dirty="0" smtClean="0">
                <a:solidFill>
                  <a:srgbClr val="C00000"/>
                </a:solidFill>
              </a:rPr>
              <a:t>»</a:t>
            </a:r>
            <a:endParaRPr lang="ru-RU" sz="4800" dirty="0" smtClean="0">
              <a:solidFill>
                <a:srgbClr val="C00000"/>
              </a:solidFill>
            </a:endParaRPr>
          </a:p>
          <a:p>
            <a:pPr fontAlgn="base"/>
            <a:r>
              <a:rPr lang="ru-RU" sz="4000" b="1" i="1" dirty="0" smtClean="0">
                <a:solidFill>
                  <a:srgbClr val="7030A0"/>
                </a:solidFill>
              </a:rPr>
              <a:t>               </a:t>
            </a:r>
            <a:r>
              <a:rPr lang="ru-RU" sz="4000" b="1" i="1" dirty="0" err="1" smtClean="0">
                <a:solidFill>
                  <a:srgbClr val="7030A0"/>
                </a:solidFill>
              </a:rPr>
              <a:t>Продовжіть</a:t>
            </a:r>
            <a:r>
              <a:rPr lang="ru-RU" sz="4000" b="1" i="1" dirty="0" smtClean="0">
                <a:solidFill>
                  <a:srgbClr val="7030A0"/>
                </a:solidFill>
              </a:rPr>
              <a:t> </a:t>
            </a:r>
            <a:r>
              <a:rPr lang="ru-RU" sz="4000" b="1" i="1" dirty="0" err="1" smtClean="0">
                <a:solidFill>
                  <a:srgbClr val="7030A0"/>
                </a:solidFill>
              </a:rPr>
              <a:t>речення</a:t>
            </a:r>
            <a:r>
              <a:rPr lang="ru-RU" sz="4000" b="1" i="1" dirty="0" smtClean="0">
                <a:solidFill>
                  <a:srgbClr val="7030A0"/>
                </a:solidFill>
              </a:rPr>
              <a:t>:</a:t>
            </a:r>
          </a:p>
          <a:p>
            <a:pPr fontAlgn="base"/>
            <a:endParaRPr lang="ru-RU" sz="4000" b="1" i="1" dirty="0" smtClean="0">
              <a:solidFill>
                <a:srgbClr val="7030A0"/>
              </a:solidFill>
            </a:endParaRPr>
          </a:p>
          <a:p>
            <a:pPr lvl="0" fontAlgn="base"/>
            <a:r>
              <a:rPr lang="ru-RU" sz="4000" b="1" dirty="0" err="1" smtClean="0">
                <a:solidFill>
                  <a:srgbClr val="002060"/>
                </a:solidFill>
                <a:latin typeface="Cambria" pitchFamily="18" charset="0"/>
              </a:rPr>
              <a:t>Мені</a:t>
            </a:r>
            <a:r>
              <a:rPr lang="ru-RU" sz="4000" b="1" dirty="0" smtClean="0"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Cambria" pitchFamily="18" charset="0"/>
              </a:rPr>
              <a:t>було</a:t>
            </a:r>
            <a:r>
              <a:rPr lang="ru-RU" sz="4000" b="1" dirty="0" smtClean="0"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Cambria" pitchFamily="18" charset="0"/>
              </a:rPr>
              <a:t>цікаво</a:t>
            </a:r>
            <a:r>
              <a:rPr lang="ru-RU" sz="4000" b="1" dirty="0" smtClean="0">
                <a:solidFill>
                  <a:srgbClr val="002060"/>
                </a:solidFill>
                <a:latin typeface="Cambria" pitchFamily="18" charset="0"/>
              </a:rPr>
              <a:t>….</a:t>
            </a:r>
          </a:p>
          <a:p>
            <a:pPr lvl="0" fontAlgn="base"/>
            <a:r>
              <a:rPr lang="ru-RU" sz="4000" b="1" dirty="0" smtClean="0">
                <a:solidFill>
                  <a:srgbClr val="002060"/>
                </a:solidFill>
                <a:latin typeface="Cambria" pitchFamily="18" charset="0"/>
              </a:rPr>
              <a:t>Я </a:t>
            </a:r>
            <a:r>
              <a:rPr lang="ru-RU" sz="4000" b="1" dirty="0" err="1" smtClean="0">
                <a:solidFill>
                  <a:srgbClr val="002060"/>
                </a:solidFill>
                <a:latin typeface="Cambria" pitchFamily="18" charset="0"/>
              </a:rPr>
              <a:t>зрозумів</a:t>
            </a:r>
            <a:r>
              <a:rPr lang="ru-RU" sz="4000" b="1" dirty="0" smtClean="0">
                <a:solidFill>
                  <a:srgbClr val="002060"/>
                </a:solidFill>
                <a:latin typeface="Cambria" pitchFamily="18" charset="0"/>
              </a:rPr>
              <a:t>, </a:t>
            </a:r>
            <a:r>
              <a:rPr lang="ru-RU" sz="4000" b="1" dirty="0" err="1" smtClean="0">
                <a:solidFill>
                  <a:srgbClr val="002060"/>
                </a:solidFill>
                <a:latin typeface="Cambria" pitchFamily="18" charset="0"/>
              </a:rPr>
              <a:t>що</a:t>
            </a:r>
            <a:r>
              <a:rPr lang="ru-RU" sz="4000" b="1" dirty="0" smtClean="0">
                <a:solidFill>
                  <a:srgbClr val="002060"/>
                </a:solidFill>
                <a:latin typeface="Cambria" pitchFamily="18" charset="0"/>
              </a:rPr>
              <a:t>…</a:t>
            </a:r>
          </a:p>
          <a:p>
            <a:pPr lvl="0" fontAlgn="base"/>
            <a:r>
              <a:rPr lang="ru-RU" sz="4000" b="1" dirty="0" smtClean="0">
                <a:solidFill>
                  <a:srgbClr val="002060"/>
                </a:solidFill>
                <a:latin typeface="Cambria" pitchFamily="18" charset="0"/>
              </a:rPr>
              <a:t>Я </a:t>
            </a:r>
            <a:r>
              <a:rPr lang="ru-RU" sz="4000" b="1" dirty="0" err="1" smtClean="0">
                <a:solidFill>
                  <a:srgbClr val="002060"/>
                </a:solidFill>
                <a:latin typeface="Cambria" pitchFamily="18" charset="0"/>
              </a:rPr>
              <a:t>навчився</a:t>
            </a:r>
            <a:r>
              <a:rPr lang="ru-RU" sz="4000" b="1" dirty="0" smtClean="0">
                <a:solidFill>
                  <a:srgbClr val="002060"/>
                </a:solidFill>
                <a:latin typeface="Cambria" pitchFamily="18" charset="0"/>
              </a:rPr>
              <a:t> …</a:t>
            </a:r>
          </a:p>
          <a:p>
            <a:pPr lvl="0" fontAlgn="base"/>
            <a:r>
              <a:rPr lang="ru-RU" sz="4000" b="1" dirty="0" smtClean="0">
                <a:solidFill>
                  <a:srgbClr val="002060"/>
                </a:solidFill>
                <a:latin typeface="Cambria" pitchFamily="18" charset="0"/>
              </a:rPr>
              <a:t>Для мене </a:t>
            </a:r>
            <a:r>
              <a:rPr lang="ru-RU" sz="4000" b="1" dirty="0" err="1" smtClean="0">
                <a:solidFill>
                  <a:srgbClr val="002060"/>
                </a:solidFill>
                <a:latin typeface="Cambria" pitchFamily="18" charset="0"/>
              </a:rPr>
              <a:t>важливо</a:t>
            </a:r>
            <a:r>
              <a:rPr lang="ru-RU" sz="4000" b="1" dirty="0" smtClean="0">
                <a:solidFill>
                  <a:srgbClr val="002060"/>
                </a:solidFill>
                <a:latin typeface="Cambria" pitchFamily="18" charset="0"/>
              </a:rPr>
              <a:t> ….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1" descr="C:\Documents and Settings\Администратор\Рабочий стол\1491-1005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1785926"/>
            <a:ext cx="3357554" cy="3357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162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357554" y="928670"/>
            <a:ext cx="21961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latin typeface="Cambria" pitchFamily="18" charset="0"/>
              </a:rPr>
              <a:t>УВАЖНІ</a:t>
            </a:r>
            <a:endParaRPr lang="ru-RU" sz="40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86116" y="1643050"/>
            <a:ext cx="24317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latin typeface="Cambria" pitchFamily="18" charset="0"/>
              </a:rPr>
              <a:t>РОЗУМНІ</a:t>
            </a:r>
            <a:endParaRPr lang="ru-RU" sz="40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43174" y="2357430"/>
            <a:ext cx="3807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latin typeface="Cambria" pitchFamily="18" charset="0"/>
              </a:rPr>
              <a:t>ОРГАНІЗОВАНІ</a:t>
            </a:r>
            <a:endParaRPr lang="ru-RU" sz="40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7554" y="3071810"/>
            <a:ext cx="26736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latin typeface="Cambria" pitchFamily="18" charset="0"/>
              </a:rPr>
              <a:t>КМІТЛИВІ</a:t>
            </a:r>
            <a:endParaRPr lang="ru-RU" sz="40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43306" y="3786190"/>
            <a:ext cx="21882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latin typeface="Cambria" pitchFamily="18" charset="0"/>
              </a:rPr>
              <a:t>ДРУЖНІ</a:t>
            </a:r>
            <a:endParaRPr lang="ru-RU" sz="40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86182" y="4572008"/>
            <a:ext cx="19445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latin typeface="Cambria" pitchFamily="18" charset="0"/>
              </a:rPr>
              <a:t>ВЕСЕЛІ</a:t>
            </a:r>
            <a:endParaRPr lang="ru-RU" sz="40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41994" name="Picture 10" descr="Картинки по запросу анімаційні картинки діда мороза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2571750"/>
            <a:ext cx="36576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162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714480" y="428604"/>
            <a:ext cx="719742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ru-RU" sz="4000" b="1" i="1" dirty="0" smtClean="0">
                <a:solidFill>
                  <a:srgbClr val="C00000"/>
                </a:solidFill>
              </a:rPr>
              <a:t>          </a:t>
            </a:r>
            <a:r>
              <a:rPr lang="ru-RU" sz="4400" b="1" i="1" dirty="0" err="1" smtClean="0">
                <a:solidFill>
                  <a:srgbClr val="C00000"/>
                </a:solidFill>
              </a:rPr>
              <a:t>Домашнє</a:t>
            </a:r>
            <a:r>
              <a:rPr lang="ru-RU" sz="4400" b="1" i="1" dirty="0" smtClean="0">
                <a:solidFill>
                  <a:srgbClr val="C00000"/>
                </a:solidFill>
              </a:rPr>
              <a:t> </a:t>
            </a:r>
            <a:r>
              <a:rPr lang="ru-RU" sz="4400" b="1" i="1" dirty="0" err="1" smtClean="0">
                <a:solidFill>
                  <a:srgbClr val="C00000"/>
                </a:solidFill>
              </a:rPr>
              <a:t>завдання</a:t>
            </a:r>
            <a:r>
              <a:rPr lang="ru-RU" sz="4400" b="1" i="1" dirty="0" smtClean="0">
                <a:solidFill>
                  <a:srgbClr val="C00000"/>
                </a:solidFill>
              </a:rPr>
              <a:t>. </a:t>
            </a:r>
            <a:r>
              <a:rPr lang="uk-UA" sz="4400" b="1" i="1" dirty="0" smtClean="0">
                <a:solidFill>
                  <a:srgbClr val="C00000"/>
                </a:solidFill>
              </a:rPr>
              <a:t>      </a:t>
            </a:r>
            <a:endParaRPr lang="ru-RU" sz="4000" dirty="0" smtClean="0">
              <a:solidFill>
                <a:srgbClr val="C00000"/>
              </a:solidFill>
            </a:endParaRPr>
          </a:p>
          <a:p>
            <a:pPr fontAlgn="base"/>
            <a:r>
              <a:rPr lang="uk-UA" b="1" u="sng" dirty="0" smtClean="0"/>
              <a:t>                                   </a:t>
            </a:r>
            <a:r>
              <a:rPr lang="uk-UA" sz="4000" b="1" u="sng" dirty="0" smtClean="0">
                <a:solidFill>
                  <a:srgbClr val="7030A0"/>
                </a:solidFill>
              </a:rPr>
              <a:t>Складіть</a:t>
            </a:r>
            <a:r>
              <a:rPr lang="ru-RU" sz="4000" b="1" u="sng" dirty="0" smtClean="0">
                <a:solidFill>
                  <a:srgbClr val="7030A0"/>
                </a:solidFill>
              </a:rPr>
              <a:t> </a:t>
            </a:r>
            <a:r>
              <a:rPr lang="uk-UA" sz="4000" b="1" u="sng" dirty="0" err="1" smtClean="0">
                <a:solidFill>
                  <a:srgbClr val="7030A0"/>
                </a:solidFill>
              </a:rPr>
              <a:t>сенкан</a:t>
            </a:r>
            <a:r>
              <a:rPr lang="ru-RU" sz="4000" b="1" u="sng" dirty="0" smtClean="0">
                <a:solidFill>
                  <a:srgbClr val="7030A0"/>
                </a:solidFill>
              </a:rPr>
              <a:t> </a:t>
            </a:r>
          </a:p>
          <a:p>
            <a:pPr fontAlgn="base"/>
            <a:endParaRPr lang="ru-RU" dirty="0" smtClean="0">
              <a:solidFill>
                <a:srgbClr val="7030A0"/>
              </a:solidFill>
            </a:endParaRPr>
          </a:p>
          <a:p>
            <a:r>
              <a:rPr lang="uk-UA" sz="4000" b="1" i="1" dirty="0" err="1" smtClean="0">
                <a:solidFill>
                  <a:srgbClr val="002060"/>
                </a:solidFill>
              </a:rPr>
              <a:t>Ігрупа</a:t>
            </a:r>
            <a:r>
              <a:rPr lang="uk-UA" sz="4000" b="1" i="1" dirty="0" smtClean="0">
                <a:solidFill>
                  <a:srgbClr val="002060"/>
                </a:solidFill>
              </a:rPr>
              <a:t>  Сніжинка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r>
              <a:rPr lang="uk-UA" sz="4000" b="1" i="1" dirty="0" smtClean="0">
                <a:solidFill>
                  <a:srgbClr val="002060"/>
                </a:solidFill>
              </a:rPr>
              <a:t>ІІ група  Зима</a:t>
            </a:r>
            <a:endParaRPr lang="ru-RU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60418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928934"/>
            <a:ext cx="4543425" cy="3762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38324" y="1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298" name="Picture 2" descr="Картинки по запросу картинки до дня збройних сил україн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94891" y="964550"/>
            <a:ext cx="9338891" cy="5250532"/>
          </a:xfrm>
          <a:prstGeom prst="rect">
            <a:avLst/>
          </a:prstGeom>
          <a:noFill/>
        </p:spPr>
      </p:pic>
      <p:pic>
        <p:nvPicPr>
          <p:cNvPr id="5" name="27 Поздравляем мальчиков Комаров А. Рядчикова Т. - (кар.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162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000100" y="2000240"/>
            <a:ext cx="70912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7200" b="1" dirty="0" smtClean="0">
                <a:solidFill>
                  <a:srgbClr val="C00000"/>
                </a:solidFill>
              </a:rPr>
              <a:t>Дякуємо за увагу</a:t>
            </a:r>
            <a:endParaRPr lang="ru-RU" sz="7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8324" y="1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-142908" y="2333685"/>
            <a:ext cx="9144000" cy="452431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7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rebuchet MS" pitchFamily="34" charset="0"/>
                <a:cs typeface="Trebuchet MS" pitchFamily="34" charset="0"/>
              </a:rPr>
              <a:t>Сн</a:t>
            </a:r>
            <a:r>
              <a:rPr kumimoji="0" lang="uk-UA" sz="7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rebuchet MS" pitchFamily="34" charset="0"/>
                <a:cs typeface="Trebuchet MS" pitchFamily="34" charset="0"/>
              </a:rPr>
              <a:t>…          зав…..              </a:t>
            </a:r>
            <a:r>
              <a:rPr kumimoji="0" lang="uk-UA" sz="7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rebuchet MS" pitchFamily="34" charset="0"/>
                <a:cs typeface="Trebuchet MS" pitchFamily="34" charset="0"/>
              </a:rPr>
              <a:t>кож</a:t>
            </a:r>
            <a:r>
              <a:rPr kumimoji="0" lang="uk-UA" sz="7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rebuchet MS" pitchFamily="34" charset="0"/>
                <a:cs typeface="Trebuchet MS" pitchFamily="34" charset="0"/>
              </a:rPr>
              <a:t>…..                       рук……            </a:t>
            </a:r>
            <a:r>
              <a:rPr kumimoji="0" lang="uk-UA" sz="7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rebuchet MS" pitchFamily="34" charset="0"/>
                <a:cs typeface="Trebuchet MS" pitchFamily="34" charset="0"/>
              </a:rPr>
              <a:t>са</a:t>
            </a:r>
            <a:r>
              <a:rPr kumimoji="0" lang="uk-UA" sz="7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rebuchet MS" pitchFamily="34" charset="0"/>
                <a:cs typeface="Trebuchet MS" pitchFamily="34" charset="0"/>
              </a:rPr>
              <a:t>…….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7200" dirty="0" err="1" smtClean="0">
                <a:solidFill>
                  <a:srgbClr val="002060"/>
                </a:solidFill>
                <a:latin typeface="Cambria" pitchFamily="18" charset="0"/>
                <a:ea typeface="Trebuchet MS" pitchFamily="34" charset="0"/>
                <a:cs typeface="Trebuchet MS" pitchFamily="34" charset="0"/>
              </a:rPr>
              <a:t>л</a:t>
            </a:r>
            <a:r>
              <a:rPr kumimoji="0" lang="uk-UA" sz="7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rebuchet MS" pitchFamily="34" charset="0"/>
                <a:cs typeface="Trebuchet MS" pitchFamily="34" charset="0"/>
              </a:rPr>
              <a:t>и</a:t>
            </a:r>
            <a:r>
              <a:rPr kumimoji="0" lang="uk-UA" sz="7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rebuchet MS" pitchFamily="34" charset="0"/>
                <a:cs typeface="Trebuchet MS" pitchFamily="34" charset="0"/>
              </a:rPr>
              <a:t>……   </a:t>
            </a:r>
            <a:r>
              <a:rPr kumimoji="0" lang="uk-UA" sz="7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rebuchet MS" pitchFamily="34" charset="0"/>
                <a:cs typeface="Trebuchet MS" pitchFamily="34" charset="0"/>
              </a:rPr>
              <a:t>ков</a:t>
            </a:r>
            <a:r>
              <a:rPr kumimoji="0" lang="uk-UA" sz="7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rebuchet MS" pitchFamily="34" charset="0"/>
                <a:cs typeface="Trebuchet MS" pitchFamily="34" charset="0"/>
              </a:rPr>
              <a:t>……</a:t>
            </a:r>
            <a:endParaRPr kumimoji="0" lang="uk-UA" sz="8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3929058" y="857232"/>
            <a:ext cx="42527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C00000"/>
                </a:solidFill>
              </a:rPr>
              <a:t>Доповни слово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13314" name="Picture 2" descr="Картинки по запросу картинки діда мороза і снігурочки анімаційні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42852"/>
            <a:ext cx="2357454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162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643042" y="357166"/>
            <a:ext cx="53205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Cambria" pitchFamily="18" charset="0"/>
              </a:rPr>
              <a:t>Скажіть одним словом:</a:t>
            </a:r>
            <a:endParaRPr lang="ru-RU" sz="36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1428736"/>
            <a:ext cx="30348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  <a:latin typeface="Cambria" pitchFamily="18" charset="0"/>
              </a:rPr>
              <a:t>Падає сніг  -  </a:t>
            </a:r>
            <a:endParaRPr lang="ru-RU" sz="36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2500306"/>
            <a:ext cx="55386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  <a:latin typeface="Cambria" pitchFamily="18" charset="0"/>
              </a:rPr>
              <a:t>Сніг кружляє в повітрі - </a:t>
            </a:r>
            <a:endParaRPr lang="ru-RU" sz="36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3643314"/>
            <a:ext cx="37528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  <a:latin typeface="Cambria" pitchFamily="18" charset="0"/>
              </a:rPr>
              <a:t>Замерзла вода - </a:t>
            </a:r>
            <a:endParaRPr lang="ru-RU" sz="36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3438" y="1357298"/>
            <a:ext cx="2145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снігопад</a:t>
            </a:r>
            <a:endParaRPr lang="ru-RU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57884" y="2428868"/>
            <a:ext cx="22542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завірюха</a:t>
            </a:r>
            <a:endParaRPr lang="ru-RU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57752" y="3714752"/>
            <a:ext cx="8996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лід</a:t>
            </a:r>
            <a:endParaRPr lang="ru-RU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9394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3643314"/>
            <a:ext cx="2286000" cy="3048001"/>
          </a:xfrm>
          <a:prstGeom prst="rect">
            <a:avLst/>
          </a:prstGeom>
          <a:noFill/>
        </p:spPr>
      </p:pic>
      <p:pic>
        <p:nvPicPr>
          <p:cNvPr id="59396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4572008"/>
            <a:ext cx="1500198" cy="1991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162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1357290" y="928670"/>
            <a:ext cx="6450804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00000"/>
                </a:solidFill>
              </a:rPr>
              <a:t>«Ми є! Були! І </a:t>
            </a:r>
            <a:r>
              <a:rPr lang="uk-UA" sz="4400" b="1" dirty="0" err="1" smtClean="0">
                <a:solidFill>
                  <a:srgbClr val="C00000"/>
                </a:solidFill>
              </a:rPr>
              <a:t>будем</a:t>
            </a:r>
            <a:r>
              <a:rPr lang="uk-UA" sz="4400" b="1" dirty="0" smtClean="0">
                <a:solidFill>
                  <a:srgbClr val="C00000"/>
                </a:solidFill>
              </a:rPr>
              <a:t> ми! </a:t>
            </a:r>
          </a:p>
          <a:p>
            <a:pPr algn="ctr"/>
            <a:r>
              <a:rPr lang="uk-UA" sz="4400" b="1" dirty="0" smtClean="0">
                <a:solidFill>
                  <a:srgbClr val="C00000"/>
                </a:solidFill>
              </a:rPr>
              <a:t>Й Вітчизна наша з нами».</a:t>
            </a:r>
            <a:endParaRPr lang="ru-RU" sz="4400" dirty="0" smtClean="0">
              <a:solidFill>
                <a:srgbClr val="C00000"/>
              </a:solidFill>
            </a:endParaRPr>
          </a:p>
          <a:p>
            <a:pPr algn="ctr"/>
            <a:endParaRPr lang="ru-RU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5143504" y="2928934"/>
            <a:ext cx="31133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</a:rPr>
              <a:t>Іван Багряний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27654" name="Picture 6" descr="Картинки по запросу анімаційні картинки на тему Україна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928934"/>
            <a:ext cx="4143404" cy="2895928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162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 descr="C:\Documents and Settings\Администратор\Рабочий стол\41491532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748103"/>
            <a:ext cx="6858048" cy="610989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071802" y="0"/>
            <a:ext cx="35429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Arial Narrow" pitchFamily="34" charset="0"/>
              </a:rPr>
              <a:t>Дівчина - зима</a:t>
            </a:r>
            <a:endParaRPr lang="ru-RU" sz="4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162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0"/>
            <a:ext cx="9144000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TimesETD"/>
              </a:rPr>
              <a:t>Продовж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TimesETD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TimesETD"/>
              </a:rPr>
              <a:t>міркування</a:t>
            </a: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Calibri" pitchFamily="34" charset="0"/>
              <a:cs typeface="TimesETD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solidFill>
                <a:srgbClr val="002060"/>
              </a:solidFill>
              <a:latin typeface="Arial" pitchFamily="34" charset="0"/>
              <a:ea typeface="Calibri" pitchFamily="34" charset="0"/>
              <a:cs typeface="TimesETD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TimesETD"/>
              </a:rPr>
              <a:t>Зима —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TimesETD"/>
              </a:rPr>
              <a:t>це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TimesETD"/>
              </a:rPr>
              <a:t> добре, тому</a:t>
            </a:r>
            <a:r>
              <a:rPr kumimoji="0" lang="ru-RU" sz="48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TimesETD"/>
              </a:rPr>
              <a:t>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TimesETD"/>
              </a:rPr>
              <a:t>що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TimesETD"/>
              </a:rPr>
              <a:t>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40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ETD"/>
              </a:rPr>
              <a:t>Зима — </a:t>
            </a:r>
            <a:r>
              <a:rPr lang="ru-RU" sz="4800" b="1" dirty="0" err="1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ETD"/>
              </a:rPr>
              <a:t>це</a:t>
            </a:r>
            <a:r>
              <a:rPr lang="ru-RU" sz="4800" b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ETD"/>
              </a:rPr>
              <a:t> погано, тому </a:t>
            </a:r>
            <a:r>
              <a:rPr lang="ru-RU" sz="4800" b="1" dirty="0" err="1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ETD"/>
              </a:rPr>
              <a:t>що</a:t>
            </a:r>
            <a:r>
              <a:rPr lang="ru-RU" sz="4800" b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ETD"/>
              </a:rPr>
              <a:t>…</a:t>
            </a:r>
            <a:endParaRPr lang="ru-RU" sz="40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pic>
        <p:nvPicPr>
          <p:cNvPr id="14338" name="Picture 2" descr="Картинки по запросу картинки діда мороза і снігурочки анімаційні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063980"/>
            <a:ext cx="2857520" cy="27940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162" y="0"/>
            <a:ext cx="928232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0"/>
            <a:ext cx="9144000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solidFill>
                <a:srgbClr val="002060"/>
              </a:solidFill>
              <a:latin typeface="Arial" pitchFamily="34" charset="0"/>
              <a:ea typeface="Calibri" pitchFamily="34" charset="0"/>
              <a:cs typeface="TimesETD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40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pic>
        <p:nvPicPr>
          <p:cNvPr id="57346" name="Picture 2" descr="Картинки по запросу картинки до дня збройних сил україн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881</TotalTime>
  <Words>469</Words>
  <Application>Microsoft Office PowerPoint</Application>
  <PresentationFormat>Экран (4:3)</PresentationFormat>
  <Paragraphs>148</Paragraphs>
  <Slides>32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1</cp:lastModifiedBy>
  <cp:revision>99</cp:revision>
  <dcterms:created xsi:type="dcterms:W3CDTF">2013-12-16T19:14:21Z</dcterms:created>
  <dcterms:modified xsi:type="dcterms:W3CDTF">2016-12-06T04:27:17Z</dcterms:modified>
</cp:coreProperties>
</file>