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0" r:id="rId3"/>
    <p:sldId id="294" r:id="rId4"/>
    <p:sldId id="301" r:id="rId5"/>
    <p:sldId id="303" r:id="rId6"/>
    <p:sldId id="305" r:id="rId7"/>
    <p:sldId id="306" r:id="rId8"/>
    <p:sldId id="307" r:id="rId9"/>
    <p:sldId id="308" r:id="rId10"/>
    <p:sldId id="309" r:id="rId11"/>
    <p:sldId id="314" r:id="rId12"/>
    <p:sldId id="316" r:id="rId13"/>
    <p:sldId id="317" r:id="rId14"/>
    <p:sldId id="286" r:id="rId15"/>
    <p:sldId id="318" r:id="rId16"/>
    <p:sldId id="277" r:id="rId17"/>
    <p:sldId id="300" r:id="rId18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FB6EB"/>
    <a:srgbClr val="A8B9E0"/>
    <a:srgbClr val="99FFCC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4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3" y="5094580"/>
            <a:ext cx="6194067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9" y="3606803"/>
            <a:ext cx="7577815" cy="1470025"/>
          </a:xfrm>
        </p:spPr>
        <p:txBody>
          <a:bodyPr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9591D-172F-432D-AC56-7062CA33BB25}" type="datetimeFigureOut">
              <a:rPr lang="ru-RU"/>
              <a:pPr>
                <a:defRPr/>
              </a:pPr>
              <a:t>21.02.2016</a:t>
            </a:fld>
            <a:endParaRPr lang="ru-RU" dirty="0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BB5E-E1A3-4882-9AEB-4E57C08FBF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E848E-0980-40E5-91E9-ED46C7A22CA5}" type="datetimeFigureOut">
              <a:rPr lang="ru-RU"/>
              <a:pPr>
                <a:defRPr/>
              </a:pPr>
              <a:t>21.02.2016</a:t>
            </a:fld>
            <a:endParaRPr lang="ru-RU" dirty="0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D62BA-B846-453C-B3D0-BA72E1C9EB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53AB9-782E-4007-B749-7F597BACBDDF}" type="datetimeFigureOut">
              <a:rPr lang="ru-RU"/>
              <a:pPr>
                <a:defRPr/>
              </a:pPr>
              <a:t>21.02.2016</a:t>
            </a:fld>
            <a:endParaRPr lang="ru-RU" dirty="0"/>
          </a:p>
        </p:txBody>
      </p:sp>
      <p:sp>
        <p:nvSpPr>
          <p:cNvPr id="4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1D38E-56AB-4D9B-B75A-850CCEDAD0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E8E07-7E5B-4250-9B52-2EBA1542FAC1}" type="datetimeFigureOut">
              <a:rPr lang="ru-RU"/>
              <a:pPr>
                <a:defRPr/>
              </a:pPr>
              <a:t>21.02.2016</a:t>
            </a:fld>
            <a:endParaRPr lang="ru-RU" dirty="0"/>
          </a:p>
        </p:txBody>
      </p:sp>
      <p:sp>
        <p:nvSpPr>
          <p:cNvPr id="3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652A7-A81F-4B19-A439-15AB0B07F1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5308C-CA1A-40AC-B014-D3B0F274A47D}" type="datetimeFigureOut">
              <a:rPr lang="ru-RU"/>
              <a:pPr>
                <a:defRPr/>
              </a:pPr>
              <a:t>21.02.2016</a:t>
            </a:fld>
            <a:endParaRPr lang="ru-RU" dirty="0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511AD-63BD-41C7-B2FF-4B1D8102C7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C858B-F4C9-49F3-8FE1-CBD7A04A9EC8}" type="datetimeFigureOut">
              <a:rPr lang="ru-RU"/>
              <a:pPr>
                <a:defRPr/>
              </a:pPr>
              <a:t>21.02.2016</a:t>
            </a:fld>
            <a:endParaRPr lang="ru-RU" dirty="0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B3CF-516C-4DC2-975C-A76ED99A40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28937-BDF1-4012-B9C5-92AF94877FB8}" type="datetimeFigureOut">
              <a:rPr lang="ru-RU"/>
              <a:pPr>
                <a:defRPr/>
              </a:pPr>
              <a:t>21.02.2016</a:t>
            </a:fld>
            <a:endParaRPr lang="ru-RU" dirty="0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41AD2-6BC8-4D09-95BB-ACEC584720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E456F-DEAF-488F-AEEF-ED53D21FE78E}" type="datetimeFigureOut">
              <a:rPr lang="ru-RU"/>
              <a:pPr>
                <a:defRPr/>
              </a:pPr>
              <a:t>21.02.2016</a:t>
            </a:fld>
            <a:endParaRPr lang="ru-RU" dirty="0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EBFF4-E294-48E1-9DC6-3B3B609FE5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B9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5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age6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0"/>
          <p:cNvSpPr>
            <a:spLocks noGrp="1"/>
          </p:cNvSpPr>
          <p:nvPr>
            <p:ph type="title"/>
          </p:nvPr>
        </p:nvSpPr>
        <p:spPr bwMode="auto">
          <a:xfrm>
            <a:off x="457200" y="358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Rectangl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54F3B363-631F-483E-8D75-4C21CF19EC9A}" type="datetimeFigureOut">
              <a:rPr lang="ru-RU"/>
              <a:pPr>
                <a:defRPr/>
              </a:pPr>
              <a:t>21.02.2016</a:t>
            </a:fld>
            <a:endParaRPr lang="ru-RU" dirty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E38E37F4-B29D-4EE1-BAA0-F027376F89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667" r:id="rId3"/>
    <p:sldLayoutId id="2147483666" r:id="rId4"/>
    <p:sldLayoutId id="2147483665" r:id="rId5"/>
    <p:sldLayoutId id="2147483664" r:id="rId6"/>
    <p:sldLayoutId id="2147483663" r:id="rId7"/>
    <p:sldLayoutId id="2147483662" r:id="rId8"/>
  </p:sldLayoutIdLst>
  <p:transition/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9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Содержимое 11" descr="imagesм.jpeg"/>
          <p:cNvPicPr>
            <a:picLocks noChangeAspect="1"/>
          </p:cNvPicPr>
          <p:nvPr/>
        </p:nvPicPr>
        <p:blipFill>
          <a:blip r:embed="rId2">
            <a:lum bright="3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2420938"/>
            <a:ext cx="8258175" cy="2143125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r>
              <a:rPr lang="uk-UA" smtClean="0">
                <a:solidFill>
                  <a:srgbClr val="000000"/>
                </a:solidFill>
              </a:rPr>
              <a:t>	</a:t>
            </a:r>
            <a:endParaRPr lang="ru-RU" sz="4000" b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179388" y="620713"/>
            <a:ext cx="8964612" cy="4824412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4400" b="1" smtClean="0">
                <a:solidFill>
                  <a:schemeClr val="hlink"/>
                </a:solidFill>
                <a:latin typeface="Gulim" pitchFamily="34" charset="-127"/>
              </a:rPr>
              <a:t>Запас часу нескінченно малий, </a:t>
            </a:r>
            <a:br>
              <a:rPr lang="uk-UA" sz="4400" b="1" smtClean="0">
                <a:solidFill>
                  <a:schemeClr val="hlink"/>
                </a:solidFill>
                <a:latin typeface="Gulim" pitchFamily="34" charset="-127"/>
              </a:rPr>
            </a:br>
            <a:r>
              <a:rPr lang="uk-UA" sz="4400" b="1" smtClean="0">
                <a:solidFill>
                  <a:schemeClr val="hlink"/>
                </a:solidFill>
                <a:latin typeface="Gulim" pitchFamily="34" charset="-127"/>
              </a:rPr>
              <a:t>і якщо Ви не в змозі управляти ним,   </a:t>
            </a:r>
            <a:r>
              <a:rPr lang="uk-UA" sz="4400" b="1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uk-UA" sz="4400" b="1" smtClean="0">
                <a:solidFill>
                  <a:schemeClr val="hlink"/>
                </a:solidFill>
                <a:latin typeface="Arial" charset="0"/>
              </a:rPr>
            </a:br>
            <a:r>
              <a:rPr lang="uk-UA" sz="4400" b="1" smtClean="0">
                <a:solidFill>
                  <a:schemeClr val="hlink"/>
                </a:solidFill>
                <a:latin typeface="Gulim" pitchFamily="34" charset="-127"/>
              </a:rPr>
              <a:t>то Вам не вдасться управляти нічим іншим</a:t>
            </a:r>
            <a:r>
              <a:rPr lang="uk-UA" sz="4400" smtClean="0">
                <a:solidFill>
                  <a:schemeClr val="hlink"/>
                </a:solidFill>
                <a:latin typeface="Algerian" pitchFamily="82" charset="0"/>
              </a:rPr>
              <a:t/>
            </a:r>
            <a:br>
              <a:rPr lang="uk-UA" sz="4400" smtClean="0">
                <a:solidFill>
                  <a:schemeClr val="hlink"/>
                </a:solidFill>
                <a:latin typeface="Algerian" pitchFamily="82" charset="0"/>
              </a:rPr>
            </a:br>
            <a:r>
              <a:rPr lang="uk-UA" sz="4400" i="1" smtClean="0">
                <a:solidFill>
                  <a:schemeClr val="hlink"/>
                </a:solidFill>
              </a:rPr>
              <a:t>                                           </a:t>
            </a:r>
            <a:r>
              <a:rPr lang="uk-UA" sz="4400" b="1" i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lim" pitchFamily="34" charset="-127"/>
              </a:rPr>
              <a:t>Пітер Друкер</a:t>
            </a:r>
            <a:r>
              <a:rPr lang="uk-UA" sz="4400" b="1" smtClean="0">
                <a:solidFill>
                  <a:srgbClr val="8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uk-UA" sz="4400" b="1" smtClean="0">
                <a:solidFill>
                  <a:srgbClr val="8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400" b="1" smtClean="0">
              <a:solidFill>
                <a:srgbClr val="86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4" name="Заголовок 1"/>
          <p:cNvSpPr txBox="1">
            <a:spLocks/>
          </p:cNvSpPr>
          <p:nvPr/>
        </p:nvSpPr>
        <p:spPr bwMode="auto">
          <a:xfrm>
            <a:off x="1285875" y="5429250"/>
            <a:ext cx="7577138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80000"/>
              </a:lnSpc>
            </a:pPr>
            <a:endParaRPr lang="uk-UA" sz="2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/>
          <p:cNvPicPr>
            <a:picLocks noChangeAspect="1" noChangeArrowheads="1"/>
          </p:cNvPicPr>
          <p:nvPr/>
        </p:nvPicPr>
        <p:blipFill>
          <a:blip r:embed="rId2">
            <a:lum bright="12000" contrast="-4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pPr algn="ctr"/>
            <a:r>
              <a:rPr lang="ru-RU" b="1" u="sng" smtClean="0">
                <a:cs typeface="Times New Roman" pitchFamily="18" charset="0"/>
              </a:rPr>
              <a:t>Найбільш істотні «крадії» часу</a:t>
            </a:r>
            <a:endParaRPr lang="uk-UA" b="1" u="sng" smtClean="0"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468313" y="1196975"/>
            <a:ext cx="8675687" cy="566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 smtClean="0">
                <a:latin typeface="Times New Roman" pitchFamily="18" charset="0"/>
              </a:rPr>
              <a:t>1.Нечітка постановка мети.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 smtClean="0">
                <a:latin typeface="Times New Roman" pitchFamily="18" charset="0"/>
              </a:rPr>
              <a:t>2. Спроба занадто багато зробити за один раз.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 smtClean="0">
                <a:latin typeface="Times New Roman" pitchFamily="18" charset="0"/>
              </a:rPr>
              <a:t>3. Погане планування трудового дня.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 smtClean="0">
                <a:latin typeface="Times New Roman" pitchFamily="18" charset="0"/>
              </a:rPr>
              <a:t>4.«Завалений» письмовий стіл.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ru-RU" sz="3000" b="1" smtClean="0">
                <a:latin typeface="Times New Roman" pitchFamily="18" charset="0"/>
              </a:rPr>
              <a:t>5.Телефонні дзвінки, що відривають від справ.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ru-RU" sz="3000" b="1" smtClean="0">
                <a:latin typeface="Times New Roman" pitchFamily="18" charset="0"/>
              </a:rPr>
              <a:t>6. Незаплановані відвідувачі.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ru-RU" sz="3000" b="1" smtClean="0">
                <a:latin typeface="Times New Roman" pitchFamily="18" charset="0"/>
              </a:rPr>
              <a:t>7. Нездатність сказати «ні».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ru-RU" sz="3000" b="1" smtClean="0">
                <a:latin typeface="Times New Roman" pitchFamily="18" charset="0"/>
              </a:rPr>
              <a:t>8. Відволікання (шум).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ru-RU" sz="3000" b="1" smtClean="0">
                <a:latin typeface="Times New Roman" pitchFamily="18" charset="0"/>
              </a:rPr>
              <a:t>9. Затяжні наради.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000" b="1" smtClean="0">
                <a:latin typeface="Times New Roman" pitchFamily="18" charset="0"/>
              </a:rPr>
              <a:t>10. Відсутність зв'язку (комунікації) або неточний зв'язок.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endParaRPr lang="ru-RU" sz="3000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FontTx/>
              <a:buNone/>
            </a:pPr>
            <a:endParaRPr lang="uk-UA" sz="1300" b="1" smtClean="0"/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FontTx/>
              <a:buNone/>
            </a:pPr>
            <a:endParaRPr lang="uk-UA" sz="13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smtClean="0"/>
          </a:p>
          <a:p>
            <a:pPr>
              <a:lnSpc>
                <a:spcPct val="90000"/>
              </a:lnSpc>
            </a:pPr>
            <a:endParaRPr lang="uk-UA" sz="32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3">
            <a:lum bright="6000" contrast="-42000"/>
          </a:blip>
          <a:srcRect/>
          <a:stretch>
            <a:fillRect/>
          </a:stretch>
        </p:blipFill>
        <p:spPr bwMode="auto">
          <a:xfrm>
            <a:off x="5795963" y="2933700"/>
            <a:ext cx="3348037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/>
          </p:cNvSpPr>
          <p:nvPr>
            <p:ph type="title"/>
          </p:nvPr>
        </p:nvSpPr>
        <p:spPr>
          <a:xfrm>
            <a:off x="1763713" y="404813"/>
            <a:ext cx="6985000" cy="838200"/>
          </a:xfrm>
        </p:spPr>
        <p:txBody>
          <a:bodyPr/>
          <a:lstStyle/>
          <a:p>
            <a:r>
              <a:rPr lang="uk-UA" sz="3400" b="1" smtClean="0">
                <a:solidFill>
                  <a:srgbClr val="000000"/>
                </a:solidFill>
                <a:latin typeface="Arial" charset="0"/>
              </a:rPr>
              <a:t>Вправа «Хвилина»</a:t>
            </a:r>
            <a:endParaRPr lang="uk-UA" sz="34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484" name="Rectangle 3"/>
          <p:cNvSpPr>
            <a:spLocks noGrp="1"/>
          </p:cNvSpPr>
          <p:nvPr>
            <p:ph type="body" idx="1"/>
          </p:nvPr>
        </p:nvSpPr>
        <p:spPr>
          <a:xfrm>
            <a:off x="0" y="908050"/>
            <a:ext cx="8532813" cy="5218113"/>
          </a:xfrm>
        </p:spPr>
        <p:txBody>
          <a:bodyPr/>
          <a:lstStyle/>
          <a:p>
            <a:pPr eaLnBrk="1" hangingPunct="1"/>
            <a:endParaRPr lang="uk-UA" i="1" smtClean="0"/>
          </a:p>
          <a:p>
            <a:pPr eaLnBrk="1" hangingPunct="1"/>
            <a:r>
              <a:rPr lang="uk-UA" i="1" smtClean="0"/>
              <a:t>Мета: </a:t>
            </a:r>
            <a:r>
              <a:rPr lang="uk-UA" smtClean="0"/>
              <a:t>розвивати навичку відчуття часу</a:t>
            </a:r>
            <a:endParaRPr lang="uk-UA" sz="800" smtClean="0"/>
          </a:p>
          <a:p>
            <a:pPr eaLnBrk="1" hangingPunct="1">
              <a:spcBef>
                <a:spcPts val="200"/>
              </a:spcBef>
            </a:pPr>
            <a:endParaRPr lang="ru-RU" sz="800" smtClean="0"/>
          </a:p>
          <a:p>
            <a:pPr eaLnBrk="1" hangingPunct="1"/>
            <a:r>
              <a:rPr lang="uk-UA" smtClean="0"/>
              <a:t>Хвилина часу. Багато це чи мало?</a:t>
            </a:r>
            <a:endParaRPr lang="uk-UA" sz="800" smtClean="0"/>
          </a:p>
          <a:p>
            <a:pPr eaLnBrk="1" hangingPunct="1">
              <a:spcBef>
                <a:spcPts val="400"/>
              </a:spcBef>
              <a:buFontTx/>
              <a:buNone/>
            </a:pPr>
            <a:endParaRPr lang="uk-UA" sz="1600" smtClean="0"/>
          </a:p>
          <a:p>
            <a:pPr eaLnBrk="1" hangingPunct="1"/>
            <a:r>
              <a:rPr lang="uk-UA" smtClean="0"/>
              <a:t>Інструкція:</a:t>
            </a:r>
          </a:p>
          <a:p>
            <a:pPr eaLnBrk="1" hangingPunct="1">
              <a:buFontTx/>
              <a:buNone/>
            </a:pPr>
            <a:r>
              <a:rPr lang="uk-UA" smtClean="0"/>
              <a:t>     за сигналом заплющіть очі і розплющіть їх у той момент, коли, на Вашу думку, хвилина закінчилася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/>
            <a:r>
              <a:rPr lang="uk-UA" i="1" smtClean="0"/>
              <a:t>Обговорення</a:t>
            </a:r>
            <a:r>
              <a:rPr lang="uk-UA" smtClean="0"/>
              <a:t>:</a:t>
            </a:r>
            <a:endParaRPr lang="ru-RU" smtClean="0"/>
          </a:p>
          <a:p>
            <a:pPr eaLnBrk="1" hangingPunct="1"/>
            <a:r>
              <a:rPr lang="uk-UA" smtClean="0"/>
              <a:t>Хто розплющив очі раніше сигналу? Хто пізніше?</a:t>
            </a:r>
            <a:endParaRPr lang="ru-RU" smtClean="0"/>
          </a:p>
          <a:p>
            <a:pPr eaLnBrk="1" hangingPunct="1"/>
            <a:endParaRPr lang="ru-RU" smtClean="0"/>
          </a:p>
          <a:p>
            <a:endParaRPr lang="uk-UA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4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04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260350"/>
            <a:ext cx="7772400" cy="1143000"/>
          </a:xfrm>
        </p:spPr>
        <p:txBody>
          <a:bodyPr anchor="ctr"/>
          <a:lstStyle/>
          <a:p>
            <a:pPr eaLnBrk="1" hangingPunct="1"/>
            <a:r>
              <a:rPr lang="uk-UA" b="1" i="1" smtClean="0"/>
              <a:t>Тайм – менеджмент –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type="body" idx="4294967295"/>
          </p:nvPr>
        </p:nvSpPr>
        <p:spPr>
          <a:xfrm>
            <a:off x="0" y="1412875"/>
            <a:ext cx="6300788" cy="36591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2400" smtClean="0">
                <a:latin typeface="Arial" charset="0"/>
              </a:rPr>
              <a:t>         </a:t>
            </a:r>
            <a:r>
              <a:rPr lang="uk-UA" sz="2400" smtClean="0"/>
              <a:t>- </a:t>
            </a:r>
            <a:r>
              <a:rPr lang="uk-UA" sz="3200" smtClean="0">
                <a:latin typeface="Times New Roman" pitchFamily="18" charset="0"/>
              </a:rPr>
              <a:t>це ефективне планування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200" smtClean="0">
                <a:latin typeface="Times New Roman" pitchFamily="18" charset="0"/>
              </a:rPr>
              <a:t> робочого часу для досягнення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200" smtClean="0">
                <a:latin typeface="Times New Roman" pitchFamily="18" charset="0"/>
              </a:rPr>
              <a:t> цілей, знаходження тимчасових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200" smtClean="0">
                <a:latin typeface="Times New Roman" pitchFamily="18" charset="0"/>
              </a:rPr>
              <a:t> ресурсів, розстановка пріоритетів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200" smtClean="0">
                <a:latin typeface="Times New Roman" pitchFamily="18" charset="0"/>
              </a:rPr>
              <a:t> і  контроль виконання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200" smtClean="0">
                <a:latin typeface="Times New Roman" pitchFamily="18" charset="0"/>
              </a:rPr>
              <a:t>запланованого</a:t>
            </a:r>
            <a:r>
              <a:rPr lang="uk-UA" sz="3200" smtClean="0"/>
              <a:t>.</a:t>
            </a:r>
            <a:endParaRPr lang="pl-PL" sz="3200" smtClean="0"/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Tx/>
              <a:buNone/>
            </a:pPr>
            <a:endParaRPr lang="uk-UA" sz="3200" smtClean="0"/>
          </a:p>
        </p:txBody>
      </p:sp>
      <p:pic>
        <p:nvPicPr>
          <p:cNvPr id="21507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1357313"/>
            <a:ext cx="314325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929188"/>
            <a:ext cx="57975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Номер слайда 5"/>
          <p:cNvSpPr txBox="1">
            <a:spLocks noGrp="1"/>
          </p:cNvSpPr>
          <p:nvPr/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C7215DD-1A96-4E99-ACFB-0722BA323F5D}" type="slidenum">
              <a:rPr lang="ru-RU" sz="1000">
                <a:solidFill>
                  <a:srgbClr val="000000"/>
                </a:solidFill>
              </a:rPr>
              <a:pPr algn="r"/>
              <a:t>12</a:t>
            </a:fld>
            <a:endParaRPr lang="ru-RU" sz="10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150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1042988" y="0"/>
            <a:ext cx="6624637" cy="809625"/>
          </a:xfrm>
        </p:spPr>
        <p:txBody>
          <a:bodyPr/>
          <a:lstStyle/>
          <a:p>
            <a:r>
              <a:rPr lang="uk-UA" b="1" smtClean="0">
                <a:latin typeface="Times New Roman" pitchFamily="18" charset="0"/>
              </a:rPr>
              <a:t>Елементи тайм-менеджменту: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0" y="908050"/>
            <a:ext cx="9144000" cy="5218113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uk-UA" sz="3600" smtClean="0">
                <a:latin typeface="Times New Roman" pitchFamily="18" charset="0"/>
              </a:rPr>
              <a:t>аналіз використання робочого часу;</a:t>
            </a:r>
          </a:p>
          <a:p>
            <a:pPr eaLnBrk="1" hangingPunct="1">
              <a:spcBef>
                <a:spcPts val="600"/>
              </a:spcBef>
            </a:pPr>
            <a:endParaRPr lang="uk-UA" sz="2400" smtClean="0">
              <a:latin typeface="Times New Roman" pitchFamily="18" charset="0"/>
            </a:endParaRPr>
          </a:p>
          <a:p>
            <a:pPr eaLnBrk="1" hangingPunct="1">
              <a:spcBef>
                <a:spcPts val="600"/>
              </a:spcBef>
            </a:pPr>
            <a:r>
              <a:rPr lang="uk-UA" sz="3600" smtClean="0">
                <a:latin typeface="Times New Roman" pitchFamily="18" charset="0"/>
              </a:rPr>
              <a:t>постановка цілей, яких хоче досягти людина внаслідок застосування тайм-менеджменту;</a:t>
            </a:r>
          </a:p>
          <a:p>
            <a:pPr eaLnBrk="1" hangingPunct="1">
              <a:spcBef>
                <a:spcPts val="600"/>
              </a:spcBef>
            </a:pPr>
            <a:endParaRPr lang="uk-UA" sz="2000" smtClean="0">
              <a:latin typeface="Times New Roman" pitchFamily="18" charset="0"/>
            </a:endParaRPr>
          </a:p>
          <a:p>
            <a:pPr eaLnBrk="1" hangingPunct="1">
              <a:spcBef>
                <a:spcPts val="600"/>
              </a:spcBef>
            </a:pPr>
            <a:r>
              <a:rPr lang="uk-UA" sz="3600" smtClean="0">
                <a:latin typeface="Times New Roman" pitchFamily="18" charset="0"/>
              </a:rPr>
              <a:t>планування робочого часу;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uk-UA" sz="1800" smtClean="0">
              <a:latin typeface="Times New Roman" pitchFamily="18" charset="0"/>
            </a:endParaRPr>
          </a:p>
          <a:p>
            <a:pPr eaLnBrk="1" hangingPunct="1">
              <a:spcBef>
                <a:spcPts val="600"/>
              </a:spcBef>
            </a:pPr>
            <a:r>
              <a:rPr lang="uk-UA" sz="3600" smtClean="0">
                <a:latin typeface="Times New Roman" pitchFamily="18" charset="0"/>
              </a:rPr>
              <a:t>вироблення різних методів боротьби з причинами нераціонального використання часового ресурсу.</a:t>
            </a:r>
          </a:p>
          <a:p>
            <a:pPr eaLnBrk="1" hangingPunct="1">
              <a:spcBef>
                <a:spcPts val="600"/>
              </a:spcBef>
            </a:pPr>
            <a:endParaRPr lang="uk-UA" sz="3600" smtClean="0">
              <a:latin typeface="Times New Roman" pitchFamily="18" charset="0"/>
            </a:endParaRPr>
          </a:p>
          <a:p>
            <a:endParaRPr lang="uk-UA" smtClean="0"/>
          </a:p>
        </p:txBody>
      </p:sp>
      <p:sp>
        <p:nvSpPr>
          <p:cNvPr id="22532" name="AutoShape 6" descr="Результат пошуку зображень за запитом &quot;тайм менеджмент&quot;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22533" name="AutoShape 8" descr="ANd9GcTVYDVLTATkunxsJgcm3k673W-mBzinDGlS8Y5K30GdKFng-KOTX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357188"/>
            <a:ext cx="8229600" cy="644525"/>
          </a:xfrm>
        </p:spPr>
        <p:txBody>
          <a:bodyPr/>
          <a:lstStyle/>
          <a:p>
            <a:pPr algn="ctr" eaLnBrk="1" hangingPunct="1"/>
            <a:r>
              <a:rPr lang="uk-UA" b="1" smtClean="0">
                <a:latin typeface="Times New Roman" pitchFamily="18" charset="0"/>
                <a:cs typeface="Times New Roman" pitchFamily="18" charset="0"/>
              </a:rPr>
              <a:t>Матриця Ейзенхауера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495" name="Group 15"/>
          <p:cNvGraphicFramePr>
            <a:graphicFrameLocks noGrp="1"/>
          </p:cNvGraphicFramePr>
          <p:nvPr>
            <p:ph idx="4294967295"/>
          </p:nvPr>
        </p:nvGraphicFramePr>
        <p:xfrm>
          <a:off x="1190602" y="1773226"/>
          <a:ext cx="6553200" cy="453072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276600"/>
                <a:gridCol w="3276600"/>
              </a:tblGrid>
              <a:tr h="2265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uk-UA" sz="3100" u="none" strike="noStrike" cap="none" normalizeH="0" baseline="0" noProof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3100" u="none" strike="noStrike" cap="none" normalizeH="0" baseline="0" noProof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 Важливо,  терміново</a:t>
                      </a:r>
                      <a:endParaRPr kumimoji="0" lang="uk-UA" sz="31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uk-UA" sz="3100" u="none" strike="noStrike" cap="none" normalizeH="0" baseline="0" noProof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3100" u="none" strike="noStrike" cap="none" normalizeH="0" baseline="0" noProof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Не важливо,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3100" u="none" strike="noStrike" cap="none" normalizeH="0" baseline="0" noProof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але терміново</a:t>
                      </a:r>
                      <a:endParaRPr kumimoji="0" lang="uk-UA" sz="31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uk-UA" sz="3100" u="none" strike="noStrike" cap="none" normalizeH="0" baseline="0" noProof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3100" u="none" strike="noStrike" cap="none" normalizeH="0" baseline="0" noProof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 Важливо,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3100" u="none" strike="noStrike" cap="none" normalizeH="0" baseline="0" noProof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не терміново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uk-UA" sz="31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uk-UA" sz="3100" u="none" strike="noStrike" cap="none" normalizeH="0" baseline="0" noProof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3100" u="none" strike="noStrike" cap="none" normalizeH="0" baseline="0" noProof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Не важливо 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3100" u="none" strike="noStrike" cap="none" normalizeH="0" baseline="0" noProof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не терміново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uk-UA" sz="31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23555" name="Стрелка вправо 6"/>
          <p:cNvSpPr>
            <a:spLocks/>
          </p:cNvSpPr>
          <p:nvPr/>
        </p:nvSpPr>
        <p:spPr bwMode="auto">
          <a:xfrm rot="10799991">
            <a:off x="250825" y="6092825"/>
            <a:ext cx="8286750" cy="2857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0 h 21600"/>
              <a:gd name="T10" fmla="*/ 2147483647 w 21600"/>
              <a:gd name="T11" fmla="*/ 2147483647 h 21600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7694720 60000 65536"/>
              <a:gd name="T17" fmla="*/ 5898240 60000 65536"/>
              <a:gd name="T18" fmla="*/ 0 w 21600"/>
              <a:gd name="T19" fmla="*/ 5400 h 21600"/>
              <a:gd name="T20" fmla="*/ 21414 w 21600"/>
              <a:gd name="T21" fmla="*/ 162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0" y="5400"/>
                </a:moveTo>
                <a:lnTo>
                  <a:pt x="21228" y="5400"/>
                </a:lnTo>
                <a:lnTo>
                  <a:pt x="21228" y="0"/>
                </a:lnTo>
                <a:lnTo>
                  <a:pt x="21600" y="10800"/>
                </a:lnTo>
                <a:lnTo>
                  <a:pt x="21228" y="21600"/>
                </a:lnTo>
                <a:lnTo>
                  <a:pt x="21228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CCCC99"/>
          </a:solidFill>
          <a:ln w="25402">
            <a:solidFill>
              <a:srgbClr val="95956F"/>
            </a:solidFill>
            <a:prstDash val="solid"/>
            <a:round/>
            <a:headEnd/>
            <a:tailEnd/>
          </a:ln>
        </p:spPr>
        <p:txBody>
          <a:bodyPr anchor="ctr" anchorCtr="1"/>
          <a:lstStyle/>
          <a:p>
            <a:endParaRPr lang="uk-UA"/>
          </a:p>
        </p:txBody>
      </p:sp>
      <p:sp>
        <p:nvSpPr>
          <p:cNvPr id="23556" name="Стрелка вверх 5"/>
          <p:cNvSpPr>
            <a:spLocks/>
          </p:cNvSpPr>
          <p:nvPr/>
        </p:nvSpPr>
        <p:spPr bwMode="auto">
          <a:xfrm>
            <a:off x="8388350" y="1484313"/>
            <a:ext cx="285750" cy="47863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0 60000 65536"/>
              <a:gd name="T18" fmla="*/ 5400 w 21600"/>
              <a:gd name="T19" fmla="*/ 323 h 21600"/>
              <a:gd name="T20" fmla="*/ 162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400" y="21600"/>
                </a:moveTo>
                <a:lnTo>
                  <a:pt x="5400" y="645"/>
                </a:lnTo>
                <a:lnTo>
                  <a:pt x="0" y="645"/>
                </a:lnTo>
                <a:lnTo>
                  <a:pt x="10800" y="0"/>
                </a:lnTo>
                <a:lnTo>
                  <a:pt x="21600" y="645"/>
                </a:lnTo>
                <a:lnTo>
                  <a:pt x="16200" y="645"/>
                </a:lnTo>
                <a:lnTo>
                  <a:pt x="16200" y="21600"/>
                </a:lnTo>
                <a:close/>
              </a:path>
            </a:pathLst>
          </a:custGeom>
          <a:solidFill>
            <a:srgbClr val="CCCC99"/>
          </a:solidFill>
          <a:ln w="25402">
            <a:solidFill>
              <a:srgbClr val="95956F"/>
            </a:solidFill>
            <a:prstDash val="solid"/>
            <a:round/>
            <a:headEnd/>
            <a:tailEnd/>
          </a:ln>
        </p:spPr>
        <p:txBody>
          <a:bodyPr anchor="ctr" anchorCtr="1"/>
          <a:lstStyle/>
          <a:p>
            <a:endParaRPr lang="uk-UA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755650" y="6308725"/>
            <a:ext cx="1687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ts val="500"/>
              </a:spcBef>
              <a:buClr>
                <a:srgbClr val="B2B2B2"/>
              </a:buClr>
              <a:buSzPct val="90000"/>
              <a:buFont typeface="Wingdings" pitchFamily="2" charset="2"/>
              <a:buNone/>
              <a:defRPr/>
            </a:pPr>
            <a:r>
              <a:rPr lang="uk-UA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Терміновість</a:t>
            </a:r>
            <a:endParaRPr lang="ru-RU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7570788" y="1844675"/>
            <a:ext cx="1573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/>
              <a:t> </a:t>
            </a:r>
            <a:r>
              <a:rPr lang="uk-UA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Важливість</a:t>
            </a:r>
          </a:p>
        </p:txBody>
      </p:sp>
      <p:pic>
        <p:nvPicPr>
          <p:cNvPr id="23559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4945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/>
          <p:cNvPicPr>
            <a:picLocks noChangeAspect="1" noChangeArrowheads="1"/>
          </p:cNvPicPr>
          <p:nvPr/>
        </p:nvPicPr>
        <p:blipFill>
          <a:blip r:embed="rId2">
            <a:lum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2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1143000"/>
          </a:xfrm>
        </p:spPr>
        <p:txBody>
          <a:bodyPr/>
          <a:lstStyle/>
          <a:p>
            <a:pPr algn="ctr"/>
            <a:r>
              <a:rPr lang="ru-RU" sz="3400" b="1" smtClean="0">
                <a:solidFill>
                  <a:srgbClr val="FF0000"/>
                </a:solidFill>
                <a:latin typeface="Times New Roman" pitchFamily="18" charset="0"/>
              </a:rPr>
              <a:t>Основні правила </a:t>
            </a:r>
            <a:br>
              <a:rPr lang="ru-RU" sz="34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3400" b="1" smtClean="0">
                <a:solidFill>
                  <a:srgbClr val="FF0000"/>
                </a:solidFill>
                <a:latin typeface="Times New Roman" pitchFamily="18" charset="0"/>
              </a:rPr>
              <a:t>планування робочого часу</a:t>
            </a:r>
            <a:endParaRPr lang="uk-UA" sz="3400" b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4580" name="Rectangle 3"/>
          <p:cNvSpPr>
            <a:spLocks noGrp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533400" indent="-533400" eaLnBrk="1" hangingPunct="1"/>
            <a:r>
              <a:rPr lang="ru-RU" sz="3000" b="1" smtClean="0">
                <a:latin typeface="Times New Roman" pitchFamily="18" charset="0"/>
              </a:rPr>
              <a:t>Складання плану у письмовій формі. </a:t>
            </a:r>
          </a:p>
          <a:p>
            <a:pPr marL="533400" indent="-533400" eaLnBrk="1" hangingPunct="1"/>
            <a:r>
              <a:rPr lang="ru-RU" sz="3000" b="1" smtClean="0">
                <a:latin typeface="Times New Roman" pitchFamily="18" charset="0"/>
              </a:rPr>
              <a:t>При плануванні великих завдань слід передбачати їх виконання невеликими частинами</a:t>
            </a:r>
          </a:p>
          <a:p>
            <a:pPr marL="533400" indent="-533400" eaLnBrk="1" hangingPunct="1"/>
            <a:r>
              <a:rPr lang="ru-RU" sz="3000" b="1" smtClean="0">
                <a:latin typeface="Times New Roman" pitchFamily="18" charset="0"/>
              </a:rPr>
              <a:t>Співвідношення 60:40. </a:t>
            </a:r>
          </a:p>
          <a:p>
            <a:pPr marL="533400" indent="-533400"/>
            <a:r>
              <a:rPr lang="uk-UA" sz="3000" b="1" u="sng" smtClean="0">
                <a:latin typeface="Times New Roman" pitchFamily="18" charset="0"/>
              </a:rPr>
              <a:t>Дотримуйтеся принципу ПАРЕТО – одного із найважливіших принципів управління часом.</a:t>
            </a:r>
            <a:endParaRPr lang="uk-UA" sz="3000" b="1" smtClean="0">
              <a:latin typeface="Times New Roman" pitchFamily="18" charset="0"/>
            </a:endParaRPr>
          </a:p>
          <a:p>
            <a:pPr marL="533400" indent="-533400"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          За перші 20% часу досягають 80% результатів, а інші 80% часу приносять лише 20%  від загального результату. </a:t>
            </a:r>
            <a:endParaRPr lang="ru-RU" sz="3000" b="1" smtClean="0">
              <a:latin typeface="Times New Roman" pitchFamily="18" charset="0"/>
            </a:endParaRPr>
          </a:p>
        </p:txBody>
      </p:sp>
      <p:pic>
        <p:nvPicPr>
          <p:cNvPr id="2458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72325" y="0"/>
            <a:ext cx="19716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D:\From Disk C\Рабочий стол\ЦППСР\СЕМІНАР 2014 обласний\ТОксана\indexп.jpeg"/>
          <p:cNvPicPr>
            <a:picLocks noChangeAspect="1" noChangeArrowheads="1"/>
          </p:cNvPicPr>
          <p:nvPr/>
        </p:nvPicPr>
        <p:blipFill>
          <a:blip r:embed="rId2">
            <a:lum bright="40000" contrast="-64000"/>
          </a:blip>
          <a:srcRect/>
          <a:stretch>
            <a:fillRect/>
          </a:stretch>
        </p:blipFill>
        <p:spPr bwMode="auto">
          <a:xfrm>
            <a:off x="0" y="0"/>
            <a:ext cx="9144000" cy="681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r>
              <a:rPr lang="uk-UA" sz="3200" b="1" i="1" smtClean="0">
                <a:latin typeface="Arial" charset="0"/>
              </a:rPr>
              <a:t>         </a:t>
            </a:r>
            <a:r>
              <a:rPr lang="uk-UA" sz="3900" b="1" i="1" smtClean="0"/>
              <a:t>Необхідно підтримувати рівновагу між усіма сферами життя. </a:t>
            </a:r>
            <a:endParaRPr lang="uk-UA" sz="3900" b="1" i="1" smtClean="0">
              <a:latin typeface="Arial" charset="0"/>
            </a:endParaRPr>
          </a:p>
          <a:p>
            <a:pPr>
              <a:buFontTx/>
              <a:buNone/>
            </a:pPr>
            <a:r>
              <a:rPr lang="uk-UA" sz="3900" b="1" i="1" smtClean="0">
                <a:latin typeface="Arial" charset="0"/>
              </a:rPr>
              <a:t>		</a:t>
            </a:r>
            <a:r>
              <a:rPr lang="uk-UA" sz="3900" b="1" i="1" smtClean="0"/>
              <a:t>Ключ до рівноваги простий: хай ваш внутрішній спокій, щастя  і сімейне життя стануть найвищими цінностями, а решта нехай обертається навколо цього! </a:t>
            </a:r>
            <a:endParaRPr lang="uk-UA" sz="3900" b="1" i="1" smtClean="0">
              <a:latin typeface="Arial" charset="0"/>
            </a:endParaRPr>
          </a:p>
          <a:p>
            <a:pPr>
              <a:buFontTx/>
              <a:buNone/>
            </a:pPr>
            <a:r>
              <a:rPr lang="uk-UA" sz="3900" b="1" i="1" smtClean="0">
                <a:latin typeface="Arial" charset="0"/>
              </a:rPr>
              <a:t>        </a:t>
            </a:r>
            <a:r>
              <a:rPr lang="uk-UA" sz="3900" b="1" i="1" smtClean="0"/>
              <a:t>І ще одна формула</a:t>
            </a:r>
            <a:r>
              <a:rPr lang="uk-UA" sz="3900" b="1" i="1" smtClean="0">
                <a:latin typeface="Arial" charset="0"/>
              </a:rPr>
              <a:t> </a:t>
            </a:r>
            <a:r>
              <a:rPr lang="uk-UA" sz="3900" b="1" i="1" smtClean="0"/>
              <a:t>рівноваги:</a:t>
            </a:r>
            <a:r>
              <a:rPr lang="uk-UA" sz="3900" b="1" i="1" smtClean="0">
                <a:latin typeface="Arial" charset="0"/>
              </a:rPr>
              <a:t> </a:t>
            </a:r>
            <a:r>
              <a:rPr lang="uk-UA" sz="3900" b="1" i="1" smtClean="0"/>
              <a:t>найважливіше – це кількість часу вдома і якість часу на роботі.</a:t>
            </a:r>
          </a:p>
          <a:p>
            <a:pPr>
              <a:buFontTx/>
              <a:buNone/>
            </a:pPr>
            <a:endParaRPr lang="uk-UA" sz="39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Содержимое 6" descr="еее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69400" cy="6858000"/>
          </a:xfrm>
        </p:spPr>
      </p:pic>
      <p:sp>
        <p:nvSpPr>
          <p:cNvPr id="26626" name="TextBox 7"/>
          <p:cNvSpPr txBox="1">
            <a:spLocks noChangeArrowheads="1"/>
          </p:cNvSpPr>
          <p:nvPr/>
        </p:nvSpPr>
        <p:spPr bwMode="auto">
          <a:xfrm>
            <a:off x="1042988" y="2133600"/>
            <a:ext cx="741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5400" b="1">
                <a:latin typeface="Times New Roman" pitchFamily="18" charset="0"/>
                <a:cs typeface="Times New Roman" pitchFamily="18" charset="0"/>
              </a:rPr>
              <a:t>ДЯКУЮ ЗА УВАГУ !</a:t>
            </a:r>
            <a:endParaRPr lang="ru-RU" sz="54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5" descr="images (6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3"/>
          <p:cNvSpPr>
            <a:spLocks noGrp="1"/>
          </p:cNvSpPr>
          <p:nvPr>
            <p:ph type="body" idx="1"/>
          </p:nvPr>
        </p:nvSpPr>
        <p:spPr>
          <a:xfrm>
            <a:off x="0" y="188913"/>
            <a:ext cx="9144000" cy="593725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uk-UA" sz="8000" b="1" smtClean="0">
                <a:latin typeface="Times New Roman" pitchFamily="18" charset="0"/>
              </a:rPr>
              <a:t>Управління собою</a:t>
            </a:r>
            <a:r>
              <a:rPr lang="uk-UA" sz="8800" b="1" smtClean="0">
                <a:latin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uk-UA" sz="8800" b="1" smtClean="0"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uk-UA" sz="8800" b="1" smtClean="0"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uk-UA" sz="8800" b="1" smtClean="0">
                <a:latin typeface="Times New Roman" pitchFamily="18" charset="0"/>
              </a:rPr>
              <a:t>у потоці часу…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6075" y="0"/>
            <a:ext cx="24479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7"/>
          <p:cNvSpPr>
            <a:spLocks noGrp="1"/>
          </p:cNvSpPr>
          <p:nvPr>
            <p:ph type="title" idx="4294967295"/>
          </p:nvPr>
        </p:nvSpPr>
        <p:spPr>
          <a:xfrm>
            <a:off x="900113" y="404813"/>
            <a:ext cx="7580312" cy="2303462"/>
          </a:xfrm>
        </p:spPr>
        <p:txBody>
          <a:bodyPr/>
          <a:lstStyle/>
          <a:p>
            <a:pPr eaLnBrk="1" hangingPunct="1"/>
            <a:r>
              <a:rPr lang="uk-UA" sz="4800" b="1" smtClean="0">
                <a:solidFill>
                  <a:schemeClr val="hlink"/>
                </a:solidFill>
              </a:rPr>
              <a:t/>
            </a:r>
            <a:br>
              <a:rPr lang="uk-UA" sz="4800" b="1" smtClean="0">
                <a:solidFill>
                  <a:schemeClr val="hlink"/>
                </a:solidFill>
              </a:rPr>
            </a:br>
            <a:r>
              <a:rPr lang="uk-UA" sz="6600" b="1" smtClean="0">
                <a:solidFill>
                  <a:schemeClr val="hlink"/>
                </a:solidFill>
              </a:rPr>
              <a:t>Мета:</a:t>
            </a:r>
          </a:p>
        </p:txBody>
      </p:sp>
      <p:sp>
        <p:nvSpPr>
          <p:cNvPr id="11267" name="Rectangle 8"/>
          <p:cNvSpPr>
            <a:spLocks noGrp="1"/>
          </p:cNvSpPr>
          <p:nvPr>
            <p:ph type="body" idx="4294967295"/>
          </p:nvPr>
        </p:nvSpPr>
        <p:spPr>
          <a:xfrm>
            <a:off x="250825" y="2133600"/>
            <a:ext cx="8229600" cy="4525963"/>
          </a:xfrm>
        </p:spPr>
        <p:txBody>
          <a:bodyPr/>
          <a:lstStyle/>
          <a:p>
            <a:pPr eaLnBrk="1" hangingPunct="1"/>
            <a:endParaRPr lang="uk-UA" sz="3600" b="1" smtClean="0">
              <a:solidFill>
                <a:schemeClr val="hlink"/>
              </a:solidFill>
              <a:latin typeface="Arial" charset="0"/>
            </a:endParaRPr>
          </a:p>
          <a:p>
            <a:pPr eaLnBrk="1" hangingPunct="1"/>
            <a:endParaRPr lang="uk-UA" sz="3600" b="1" smtClean="0">
              <a:solidFill>
                <a:schemeClr val="hlink"/>
              </a:solidFill>
              <a:latin typeface="Arial" charset="0"/>
            </a:endParaRPr>
          </a:p>
          <a:p>
            <a:pPr eaLnBrk="1" hangingPunct="1"/>
            <a:r>
              <a:rPr lang="uk-UA" sz="3600" b="1" smtClean="0">
                <a:solidFill>
                  <a:schemeClr val="hlink"/>
                </a:solidFill>
              </a:rPr>
              <a:t>Розвивати навички організації і ефективного використання робочого часу, а також гармонійного його поєднання з часом особистим. </a:t>
            </a:r>
          </a:p>
          <a:p>
            <a:pPr eaLnBrk="1" hangingPunct="1"/>
            <a:endParaRPr lang="uk-UA" sz="360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1"/>
      <p:bldP spid="1126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</a:pPr>
            <a:r>
              <a:rPr lang="uk-UA" sz="3200" b="1" i="1" smtClean="0">
                <a:latin typeface="Algerian" pitchFamily="82" charset="0"/>
              </a:rPr>
              <a:t>Часто</a:t>
            </a:r>
            <a:r>
              <a:rPr lang="uk-UA" sz="3200" b="1" i="1" smtClean="0">
                <a:latin typeface="Arial" charset="0"/>
              </a:rPr>
              <a:t>-</a:t>
            </a:r>
            <a:r>
              <a:rPr lang="uk-UA" sz="3200" b="1" i="1" smtClean="0">
                <a:latin typeface="Algerian" pitchFamily="82" charset="0"/>
              </a:rPr>
              <a:t>густо не складність проблем, а брак часу на їх вирішення виступає головною причиною незадоволеності результатами діяльності людини</a:t>
            </a:r>
            <a:endParaRPr lang="uk-UA" sz="3200" b="1" smtClean="0">
              <a:latin typeface="Algerian" pitchFamily="82" charset="0"/>
            </a:endParaRPr>
          </a:p>
          <a:p>
            <a:pPr algn="r" eaLnBrk="1" hangingPunct="1">
              <a:spcBef>
                <a:spcPts val="500"/>
              </a:spcBef>
              <a:buFontTx/>
              <a:buNone/>
            </a:pPr>
            <a:r>
              <a:rPr lang="uk-UA" sz="3200" b="1" i="1" smtClean="0">
                <a:latin typeface="Algerian" pitchFamily="82" charset="0"/>
              </a:rPr>
              <a:t>А.В.Шегда</a:t>
            </a:r>
            <a:endParaRPr lang="uk-UA" sz="3200" smtClean="0">
              <a:latin typeface="Algerian" pitchFamily="82" charset="0"/>
            </a:endParaRPr>
          </a:p>
          <a:p>
            <a:pPr eaLnBrk="1" hangingPunct="1">
              <a:spcBef>
                <a:spcPts val="500"/>
              </a:spcBef>
            </a:pPr>
            <a:endParaRPr lang="uk-UA" sz="3200" smtClean="0">
              <a:latin typeface="Algerian" pitchFamily="82" charset="0"/>
            </a:endParaRPr>
          </a:p>
          <a:p>
            <a:pPr eaLnBrk="1" hangingPunct="1"/>
            <a:endParaRPr lang="uk-UA" sz="3200" smtClean="0">
              <a:latin typeface="Algerian" pitchFamily="82" charset="0"/>
            </a:endParaRPr>
          </a:p>
        </p:txBody>
      </p:sp>
      <p:pic>
        <p:nvPicPr>
          <p:cNvPr id="13314" name="Picture 6"/>
          <p:cNvPicPr>
            <a:picLocks noChangeAspect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3995738" y="4221163"/>
            <a:ext cx="5148262" cy="2636837"/>
          </a:xfrm>
        </p:spPr>
      </p:pic>
      <p:pic>
        <p:nvPicPr>
          <p:cNvPr id="13315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93888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D:\From Disk C\Рабочий стол\ЦППСР\СЕМІНАР 2014 обласний\ТОксана\index час.jpeg"/>
          <p:cNvPicPr>
            <a:picLocks noChangeAspect="1" noChangeArrowheads="1"/>
          </p:cNvPicPr>
          <p:nvPr/>
        </p:nvPicPr>
        <p:blipFill>
          <a:blip r:embed="rId2">
            <a:lum bright="3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1908175" y="0"/>
            <a:ext cx="7235825" cy="1628775"/>
          </a:xfrm>
        </p:spPr>
        <p:txBody>
          <a:bodyPr/>
          <a:lstStyle/>
          <a:p>
            <a:pPr algn="ctr" eaLnBrk="1" hangingPunct="1"/>
            <a:r>
              <a:rPr lang="uk-UA" sz="4400" b="1" smtClean="0"/>
              <a:t>Оцінювання раціональності використання часу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0" y="1628775"/>
            <a:ext cx="9144000" cy="52292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uk-UA" sz="2400" i="1" smtClean="0"/>
              <a:t>          </a:t>
            </a:r>
          </a:p>
          <a:p>
            <a:pPr eaLnBrk="1" hangingPunct="1">
              <a:buFontTx/>
              <a:buNone/>
            </a:pPr>
            <a:r>
              <a:rPr lang="uk-UA" sz="3200" i="1" smtClean="0"/>
              <a:t>Оберіть відповіді на запропоновані запитання,</a:t>
            </a:r>
            <a:r>
              <a:rPr lang="uk-UA" sz="3200" b="1" i="1" smtClean="0"/>
              <a:t> </a:t>
            </a:r>
            <a:r>
              <a:rPr lang="uk-UA" sz="3200" i="1" smtClean="0"/>
              <a:t>при цьому існують такі варіанти оцінювання</a:t>
            </a:r>
            <a:r>
              <a:rPr lang="uk-UA" sz="3200" b="1" smtClean="0"/>
              <a:t>:</a:t>
            </a:r>
          </a:p>
          <a:p>
            <a:pPr eaLnBrk="1" hangingPunct="1">
              <a:buFontTx/>
              <a:buNone/>
            </a:pPr>
            <a:endParaRPr lang="uk-UA" sz="3200" b="1" smtClean="0"/>
          </a:p>
          <a:p>
            <a:pPr eaLnBrk="1" hangingPunct="1">
              <a:spcBef>
                <a:spcPts val="800"/>
              </a:spcBef>
            </a:pPr>
            <a:r>
              <a:rPr lang="uk-UA" sz="3600" b="1" smtClean="0"/>
              <a:t>„завжди"- 3 бали,</a:t>
            </a:r>
          </a:p>
          <a:p>
            <a:pPr eaLnBrk="1" hangingPunct="1">
              <a:spcBef>
                <a:spcPts val="800"/>
              </a:spcBef>
            </a:pPr>
            <a:r>
              <a:rPr lang="uk-UA" sz="3600" b="1" smtClean="0"/>
              <a:t>„часто" — 2 бали,</a:t>
            </a:r>
          </a:p>
          <a:p>
            <a:pPr eaLnBrk="1" hangingPunct="1">
              <a:spcBef>
                <a:spcPts val="800"/>
              </a:spcBef>
            </a:pPr>
            <a:r>
              <a:rPr lang="uk-UA" sz="3600" b="1" smtClean="0"/>
              <a:t>„іноді" — 1 бал,</a:t>
            </a:r>
          </a:p>
          <a:p>
            <a:pPr eaLnBrk="1" hangingPunct="1">
              <a:spcBef>
                <a:spcPts val="800"/>
              </a:spcBef>
            </a:pPr>
            <a:r>
              <a:rPr lang="uk-UA" sz="3600" b="1" smtClean="0"/>
              <a:t>„ніколи" — 0 балів.</a:t>
            </a:r>
            <a:endParaRPr lang="ru-RU" sz="3600" b="1" smtClean="0"/>
          </a:p>
          <a:p>
            <a:pPr eaLnBrk="1" hangingPunct="1"/>
            <a:endParaRPr lang="uk-UA" sz="3600" smtClean="0"/>
          </a:p>
        </p:txBody>
      </p:sp>
      <p:pic>
        <p:nvPicPr>
          <p:cNvPr id="14340" name="Picture 3" descr="D:\From Disk C\Рабочий стол\ЦППСР\СЕМІНАР 2014 обласний\ТОксана\index.jpeg"/>
          <p:cNvPicPr>
            <a:picLocks noChangeAspect="1" noChangeArrowheads="1"/>
          </p:cNvPicPr>
          <p:nvPr/>
        </p:nvPicPr>
        <p:blipFill>
          <a:blip r:embed="rId3">
            <a:lum bright="20000" contrast="-40000"/>
          </a:blip>
          <a:srcRect/>
          <a:stretch>
            <a:fillRect/>
          </a:stretch>
        </p:blipFill>
        <p:spPr bwMode="auto">
          <a:xfrm>
            <a:off x="0" y="0"/>
            <a:ext cx="18351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B6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9" descr="imagesч.jpeg"/>
          <p:cNvPicPr>
            <a:picLocks noChangeAspect="1"/>
          </p:cNvPicPr>
          <p:nvPr/>
        </p:nvPicPr>
        <p:blipFill>
          <a:blip r:embed="rId2">
            <a:lum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Grp="1"/>
          </p:cNvSpPr>
          <p:nvPr>
            <p:ph type="body" idx="1"/>
          </p:nvPr>
        </p:nvSpPr>
        <p:spPr>
          <a:xfrm>
            <a:off x="0" y="260350"/>
            <a:ext cx="9144000" cy="6597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1.Я виділяю час для планування робочого дня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 </a:t>
            </a:r>
            <a:endParaRPr lang="ru-RU" sz="30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2. Я передоручаю все, що може бути передорученим.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30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3. Я письмово записую свої цілі і завдання, які я маю зробити протягом дня.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30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4. Кожен офіційний документ я намагаюся обробляти за один раз і остаточно.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30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5. Кожен день я складаю список майбутніх справ, упорядкований за пріоритетами.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30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2000" b="1" smtClean="0">
                <a:latin typeface="Times New Roman" pitchFamily="18" charset="0"/>
              </a:rPr>
              <a:t>      </a:t>
            </a:r>
            <a:r>
              <a:rPr lang="uk-UA" b="1" i="1" u="sng" smtClean="0">
                <a:latin typeface="Times New Roman" pitchFamily="18" charset="0"/>
              </a:rPr>
              <a:t>3 - завжди, 2 - часто, 1 - іноді, 0 - ніколи</a:t>
            </a:r>
            <a:endParaRPr lang="ru-RU" b="1" i="1" u="sng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b="1" i="1" u="sng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9" descr="imagesч.jpeg"/>
          <p:cNvPicPr>
            <a:picLocks noChangeAspect="1"/>
          </p:cNvPicPr>
          <p:nvPr/>
        </p:nvPicPr>
        <p:blipFill>
          <a:blip r:embed="rId2">
            <a:lum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0" y="188913"/>
            <a:ext cx="8748713" cy="66690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6. Найважливіші речі я роблю в першу чергу.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uk-UA" sz="30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7. У мій робочий день я категорично відмежовую себе від сторонніх телефонних розмов, незапланованих зустрічей, несподіваних нарад.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 </a:t>
            </a:r>
            <a:endParaRPr lang="ru-RU" sz="30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8. Своє навантаження протягом дня я розподіляю відповідно до графіку моєї працездатності.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 </a:t>
            </a:r>
            <a:endParaRPr lang="ru-RU" sz="30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9. У моєму плануванні є завжди час для відпочинку, що дозволяє реагувати на актуальні проблеми .</a:t>
            </a:r>
            <a:endParaRPr lang="ru-RU" sz="30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</a:pPr>
            <a:endParaRPr lang="uk-UA" sz="30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            </a:t>
            </a:r>
            <a:r>
              <a:rPr lang="uk-UA" sz="3000" b="1" i="1" smtClean="0">
                <a:latin typeface="Times New Roman" pitchFamily="18" charset="0"/>
              </a:rPr>
              <a:t>3 - завжди, 2 - часто, 1 - іноді, 0 - ніколи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9" descr="imagesч.jpeg"/>
          <p:cNvPicPr>
            <a:picLocks noChangeAspect="1"/>
          </p:cNvPicPr>
          <p:nvPr/>
        </p:nvPicPr>
        <p:blipFill>
          <a:blip r:embed="rId2">
            <a:lum contrast="-10000"/>
          </a:blip>
          <a:srcRect/>
          <a:stretch>
            <a:fillRect/>
          </a:stretch>
        </p:blipFill>
        <p:spPr bwMode="auto">
          <a:xfrm>
            <a:off x="-180975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0" y="404813"/>
            <a:ext cx="9144000" cy="6453187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10. Я направляю свою активність таким чином, щоб у першу чергу концентруватися на небагатьох, «життєво важливих» проблемах.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ru-RU" sz="3000" b="1" smtClean="0">
              <a:latin typeface="Times New Roman" pitchFamily="18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uk-UA" sz="3000" b="1" smtClean="0">
                <a:latin typeface="Times New Roman" pitchFamily="18" charset="0"/>
              </a:rPr>
              <a:t>11. Я вмію сказати «ні», коли мене хочуть затягнути робити щось інше, а мені необхідно робити більш важливі справи.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uk-UA" sz="3000" b="1" smtClean="0">
              <a:latin typeface="Times New Roman" pitchFamily="18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uk-UA" sz="3000" b="1" smtClean="0">
              <a:latin typeface="Times New Roman" pitchFamily="18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uk-UA" sz="3000" b="1" smtClean="0">
              <a:latin typeface="Times New Roman" pitchFamily="18" charset="0"/>
            </a:endParaRP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uk-UA" sz="3400" b="1" i="1" smtClean="0">
                <a:latin typeface="Times New Roman" pitchFamily="18" charset="0"/>
              </a:rPr>
              <a:t>3 - завжди, 2 - часто, 1 - іноді, 0 - ніколи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ru-RU" sz="3000" b="1" smtClean="0">
              <a:latin typeface="Times New Roman" pitchFamily="18" charset="0"/>
            </a:endParaRPr>
          </a:p>
          <a:p>
            <a:endParaRPr lang="uk-UA" sz="30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241425"/>
          </a:xfrm>
        </p:spPr>
        <p:txBody>
          <a:bodyPr/>
          <a:lstStyle/>
          <a:p>
            <a:r>
              <a:rPr lang="uk-UA" sz="6000" b="1" i="1" smtClean="0"/>
              <a:t>Ключ</a:t>
            </a:r>
            <a:endParaRPr lang="uk-UA" sz="6000" i="1" smtClean="0"/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0" y="1557338"/>
            <a:ext cx="9144000" cy="5300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uk-UA" sz="2000" i="1" smtClean="0">
                <a:solidFill>
                  <a:srgbClr val="0066FF"/>
                </a:solidFill>
              </a:rPr>
              <a:t>     </a:t>
            </a:r>
            <a:r>
              <a:rPr lang="uk-UA" i="1" smtClean="0">
                <a:solidFill>
                  <a:srgbClr val="0066FF"/>
                </a:solidFill>
              </a:rPr>
              <a:t>0 – 15 балів:</a:t>
            </a:r>
            <a:r>
              <a:rPr lang="uk-UA" i="1" smtClean="0"/>
              <a:t> </a:t>
            </a:r>
            <a:r>
              <a:rPr lang="uk-UA" smtClean="0"/>
              <a:t>Ви не плануєте свій час і перебуваєте у полоні зовнішніх обставин, що негативно відображається на результатах роботи. Ви досягнете своїх цілей, якщо складете список пріоритетів і будете дотримуватися його;</a:t>
            </a:r>
            <a:endParaRPr lang="uk-UA" i="1" smtClean="0"/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uk-UA" i="1" smtClean="0">
                <a:solidFill>
                  <a:srgbClr val="0066FF"/>
                </a:solidFill>
              </a:rPr>
              <a:t>     16 - 20 балів:</a:t>
            </a:r>
            <a:r>
              <a:rPr lang="uk-UA" i="1" smtClean="0"/>
              <a:t> </a:t>
            </a:r>
            <a:r>
              <a:rPr lang="uk-UA" smtClean="0"/>
              <a:t>намагаєтесь опанувати свій час, але не завжди послідовні, щоб мати успіх;</a:t>
            </a:r>
            <a:endParaRPr lang="uk-UA" i="1" smtClean="0"/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uk-UA" i="1" smtClean="0"/>
              <a:t>      </a:t>
            </a:r>
            <a:r>
              <a:rPr lang="uk-UA" i="1" smtClean="0">
                <a:solidFill>
                  <a:srgbClr val="0066FF"/>
                </a:solidFill>
              </a:rPr>
              <a:t>21 - 25 балів:</a:t>
            </a:r>
            <a:r>
              <a:rPr lang="uk-UA" i="1" smtClean="0"/>
              <a:t> </a:t>
            </a:r>
            <a:r>
              <a:rPr lang="uk-UA" smtClean="0"/>
              <a:t>Ви достатньо організовані, але обставини можуть швидко зруйнувати Ваші плани;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uk-UA" smtClean="0"/>
              <a:t>    </a:t>
            </a:r>
            <a:r>
              <a:rPr lang="uk-UA" smtClean="0">
                <a:solidFill>
                  <a:srgbClr val="0066FF"/>
                </a:solidFill>
              </a:rPr>
              <a:t>26 - 30</a:t>
            </a:r>
            <a:r>
              <a:rPr lang="uk-UA" i="1" smtClean="0">
                <a:solidFill>
                  <a:srgbClr val="0066FF"/>
                </a:solidFill>
              </a:rPr>
              <a:t> балів:</a:t>
            </a:r>
            <a:r>
              <a:rPr lang="uk-UA" i="1" smtClean="0"/>
              <a:t> </a:t>
            </a:r>
            <a:r>
              <a:rPr lang="uk-UA" smtClean="0"/>
              <a:t>Ви приклад для наслідування у сфері раціонального використанні часу, такі люди в житті багато досягають.</a:t>
            </a:r>
            <a:endParaRPr lang="ru-RU" smtClean="0"/>
          </a:p>
          <a:p>
            <a:pPr>
              <a:lnSpc>
                <a:spcPct val="90000"/>
              </a:lnSpc>
            </a:pPr>
            <a:endParaRPr lang="uk-UA" smtClean="0"/>
          </a:p>
        </p:txBody>
      </p:sp>
      <p:pic>
        <p:nvPicPr>
          <p:cNvPr id="18435" name="Picture 3" descr="D:\From Disk C\Рабочий стол\ЦППСР\СЕМІНАР 2014 обласний\ТОксана\index час.jpeg"/>
          <p:cNvPicPr>
            <a:picLocks noChangeAspect="1" noChangeArrowheads="1"/>
          </p:cNvPicPr>
          <p:nvPr/>
        </p:nvPicPr>
        <p:blipFill>
          <a:blip r:embed="rId2">
            <a:lum bright="30000" contrast="-20000"/>
          </a:blip>
          <a:srcRect/>
          <a:stretch>
            <a:fillRect/>
          </a:stretch>
        </p:blipFill>
        <p:spPr bwMode="auto">
          <a:xfrm>
            <a:off x="5435600" y="0"/>
            <a:ext cx="35067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theme/theme1.xml><?xml version="1.0" encoding="utf-8"?>
<a:theme xmlns:a="http://schemas.openxmlformats.org/drawingml/2006/main" name="Custom Them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1973</TotalTime>
  <Words>564</Words>
  <Application>Microsoft Office PowerPoint</Application>
  <PresentationFormat>Экран (4:3)</PresentationFormat>
  <Paragraphs>107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Corbel</vt:lpstr>
      <vt:lpstr>Calibri</vt:lpstr>
      <vt:lpstr>Times New Roman</vt:lpstr>
      <vt:lpstr>Gulim</vt:lpstr>
      <vt:lpstr>Algerian</vt:lpstr>
      <vt:lpstr>Wingdings</vt:lpstr>
      <vt:lpstr>Custom Theme</vt:lpstr>
      <vt:lpstr>Custom Theme</vt:lpstr>
      <vt:lpstr>Запас часу нескінченно малий,  і якщо Ви не в змозі управляти ним,    то Вам не вдасться управляти нічим іншим                                            Пітер Друкер </vt:lpstr>
      <vt:lpstr>Слайд 2</vt:lpstr>
      <vt:lpstr> Мета:</vt:lpstr>
      <vt:lpstr>Слайд 4</vt:lpstr>
      <vt:lpstr>Оцінювання раціональності використання часу</vt:lpstr>
      <vt:lpstr>Слайд 6</vt:lpstr>
      <vt:lpstr>Слайд 7</vt:lpstr>
      <vt:lpstr>Слайд 8</vt:lpstr>
      <vt:lpstr>Ключ</vt:lpstr>
      <vt:lpstr>Найбільш істотні «крадії» часу</vt:lpstr>
      <vt:lpstr>Вправа «Хвилина»</vt:lpstr>
      <vt:lpstr>Тайм – менеджмент –</vt:lpstr>
      <vt:lpstr>Елементи тайм-менеджменту:</vt:lpstr>
      <vt:lpstr>Матриця Ейзенхауера</vt:lpstr>
      <vt:lpstr>Основні правила  планування робочого часу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Комп</cp:lastModifiedBy>
  <cp:revision>152</cp:revision>
  <dcterms:created xsi:type="dcterms:W3CDTF">2014-11-27T14:24:07Z</dcterms:created>
  <dcterms:modified xsi:type="dcterms:W3CDTF">2016-02-21T14:53:46Z</dcterms:modified>
</cp:coreProperties>
</file>