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7" r:id="rId1"/>
  </p:sldMasterIdLst>
  <p:sldIdLst>
    <p:sldId id="282" r:id="rId2"/>
    <p:sldId id="283" r:id="rId3"/>
    <p:sldId id="259" r:id="rId4"/>
    <p:sldId id="263" r:id="rId5"/>
    <p:sldId id="264" r:id="rId6"/>
    <p:sldId id="268" r:id="rId7"/>
    <p:sldId id="267" r:id="rId8"/>
    <p:sldId id="265" r:id="rId9"/>
    <p:sldId id="266" r:id="rId10"/>
    <p:sldId id="272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10" r:id="rId23"/>
    <p:sldId id="301" r:id="rId24"/>
    <p:sldId id="302" r:id="rId25"/>
    <p:sldId id="303" r:id="rId26"/>
    <p:sldId id="304" r:id="rId27"/>
    <p:sldId id="305" r:id="rId28"/>
    <p:sldId id="306" r:id="rId29"/>
    <p:sldId id="307" r:id="rId30"/>
    <p:sldId id="308" r:id="rId31"/>
    <p:sldId id="309" r:id="rId32"/>
    <p:sldId id="288" r:id="rId33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1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96" autoAdjust="0"/>
    <p:restoredTop sz="92832" autoAdjust="0"/>
  </p:normalViewPr>
  <p:slideViewPr>
    <p:cSldViewPr>
      <p:cViewPr varScale="1">
        <p:scale>
          <a:sx n="91" d="100"/>
          <a:sy n="91" d="100"/>
        </p:scale>
        <p:origin x="138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6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6" y="4050836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2B14-3951-48C2-9807-9F7B43F28B72}" type="datetimeFigureOut">
              <a:rPr lang="uk-UA" smtClean="0"/>
              <a:pPr/>
              <a:t>05.03.2019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A6D-08F2-4C0B-BC51-A8376AE1821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0956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2B14-3951-48C2-9807-9F7B43F28B72}" type="datetimeFigureOut">
              <a:rPr lang="uk-UA" smtClean="0"/>
              <a:pPr/>
              <a:t>05.03.2019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A6D-08F2-4C0B-BC51-A8376AE1821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8378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6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5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2B14-3951-48C2-9807-9F7B43F28B72}" type="datetimeFigureOut">
              <a:rPr lang="uk-UA" smtClean="0"/>
              <a:pPr/>
              <a:t>05.03.2019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A6D-08F2-4C0B-BC51-A8376AE1821A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482712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700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1253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2B14-3951-48C2-9807-9F7B43F28B72}" type="datetimeFigureOut">
              <a:rPr lang="uk-UA" smtClean="0"/>
              <a:pPr/>
              <a:t>05.03.2019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A6D-08F2-4C0B-BC51-A8376AE1821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4304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6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2B14-3951-48C2-9807-9F7B43F28B72}" type="datetimeFigureOut">
              <a:rPr lang="uk-UA" smtClean="0"/>
              <a:pPr/>
              <a:t>05.03.2019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A6D-08F2-4C0B-BC51-A8376AE1821A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482712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700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0843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9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2B14-3951-48C2-9807-9F7B43F28B72}" type="datetimeFigureOut">
              <a:rPr lang="uk-UA" smtClean="0"/>
              <a:pPr/>
              <a:t>05.03.2019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A6D-08F2-4C0B-BC51-A8376AE1821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2617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2B14-3951-48C2-9807-9F7B43F28B72}" type="datetimeFigureOut">
              <a:rPr lang="uk-UA" smtClean="0"/>
              <a:pPr/>
              <a:t>05.03.2019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A6D-08F2-4C0B-BC51-A8376AE1821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2943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2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2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2B14-3951-48C2-9807-9F7B43F28B72}" type="datetimeFigureOut">
              <a:rPr lang="uk-UA" smtClean="0"/>
              <a:pPr/>
              <a:t>05.03.2019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A6D-08F2-4C0B-BC51-A8376AE1821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7882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2B14-3951-48C2-9807-9F7B43F28B72}" type="datetimeFigureOut">
              <a:rPr lang="uk-UA" smtClean="0"/>
              <a:pPr/>
              <a:t>05.03.2019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A6D-08F2-4C0B-BC51-A8376AE1821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8119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2700870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2B14-3951-48C2-9807-9F7B43F28B72}" type="datetimeFigureOut">
              <a:rPr lang="uk-UA" smtClean="0"/>
              <a:pPr/>
              <a:t>05.03.2019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A6D-08F2-4C0B-BC51-A8376AE1821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2851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2B14-3951-48C2-9807-9F7B43F28B72}" type="datetimeFigureOut">
              <a:rPr lang="uk-UA" smtClean="0"/>
              <a:pPr/>
              <a:t>05.03.2019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A6D-08F2-4C0B-BC51-A8376AE1821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7925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8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8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2B14-3951-48C2-9807-9F7B43F28B72}" type="datetimeFigureOut">
              <a:rPr lang="uk-UA" smtClean="0"/>
              <a:pPr/>
              <a:t>05.03.2019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A6D-08F2-4C0B-BC51-A8376AE1821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902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2B14-3951-48C2-9807-9F7B43F28B72}" type="datetimeFigureOut">
              <a:rPr lang="uk-UA" smtClean="0"/>
              <a:pPr/>
              <a:t>05.03.2019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A6D-08F2-4C0B-BC51-A8376AE1821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5990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2B14-3951-48C2-9807-9F7B43F28B72}" type="datetimeFigureOut">
              <a:rPr lang="uk-UA" smtClean="0"/>
              <a:pPr/>
              <a:t>05.03.2019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A6D-08F2-4C0B-BC51-A8376AE1821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8383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7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2B14-3951-48C2-9807-9F7B43F28B72}" type="datetimeFigureOut">
              <a:rPr lang="uk-UA" smtClean="0"/>
              <a:pPr/>
              <a:t>05.03.2019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A6D-08F2-4C0B-BC51-A8376AE1821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7036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600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2B14-3951-48C2-9807-9F7B43F28B72}" type="datetimeFigureOut">
              <a:rPr lang="uk-UA" smtClean="0"/>
              <a:pPr/>
              <a:t>05.03.2019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6A6D-08F2-4C0B-BC51-A8376AE1821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583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6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5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5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7" y="6041365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8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  <p:sldLayoutId id="2147483870" r:id="rId13"/>
    <p:sldLayoutId id="2147483871" r:id="rId14"/>
    <p:sldLayoutId id="2147483872" r:id="rId15"/>
    <p:sldLayoutId id="214748387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340768"/>
            <a:ext cx="70567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dirty="0">
                <a:solidFill>
                  <a:srgbClr val="2211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ТЕМА: Криза комуністичних режимів країн Центрально-Східної Європи.</a:t>
            </a:r>
            <a:endParaRPr lang="ru-RU" sz="4800" dirty="0">
              <a:solidFill>
                <a:srgbClr val="2211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83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chool.xvatit.com/images/e/e6/%D0%A0%D0%B5%D0%B2%D0%BE%D0%BB%D1%8E%D1%86%D1%96%D1%8F_1956_%D1%80.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76778"/>
            <a:ext cx="4791476" cy="3768791"/>
          </a:xfrm>
          <a:prstGeom prst="rect">
            <a:avLst/>
          </a:prstGeom>
          <a:noFill/>
        </p:spPr>
      </p:pic>
      <p:pic>
        <p:nvPicPr>
          <p:cNvPr id="26628" name="Picture 4" descr="http://school.xvatit.com/images/2/22/1956_%D1%80._1_%D0%BB%D0%B8%D1%81%D1%82%D0%BE%D0%BF%D0%B0%D0%B4%D0%B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786058"/>
            <a:ext cx="4561190" cy="3652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04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048000"/>
            <a:ext cx="8458200" cy="813048"/>
          </a:xfrm>
        </p:spPr>
        <p:txBody>
          <a:bodyPr/>
          <a:lstStyle/>
          <a:p>
            <a:r>
              <a:rPr lang="uk-UA" dirty="0" smtClean="0">
                <a:solidFill>
                  <a:schemeClr val="tx1"/>
                </a:solidFill>
              </a:rPr>
              <a:t>Празька весна 1968 року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3860106"/>
            <a:ext cx="5060789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i="1" dirty="0" smtClean="0"/>
              <a:t>— Ми </a:t>
            </a:r>
            <a:r>
              <a:rPr lang="ru-RU" sz="1900" i="1" dirty="0" err="1" smtClean="0"/>
              <a:t>хочемо</a:t>
            </a:r>
            <a:r>
              <a:rPr lang="ru-RU" sz="1900" i="1" dirty="0" smtClean="0"/>
              <a:t> </a:t>
            </a:r>
            <a:r>
              <a:rPr lang="ru-RU" sz="1900" i="1" dirty="0" err="1" smtClean="0"/>
              <a:t>йти</a:t>
            </a:r>
            <a:r>
              <a:rPr lang="ru-RU" sz="1900" i="1" dirty="0" smtClean="0"/>
              <a:t> до </a:t>
            </a:r>
            <a:r>
              <a:rPr lang="ru-RU" sz="1900" i="1" dirty="0" err="1" smtClean="0"/>
              <a:t>комунізму</a:t>
            </a:r>
            <a:r>
              <a:rPr lang="ru-RU" sz="1900" i="1" dirty="0" smtClean="0"/>
              <a:t>! </a:t>
            </a:r>
            <a:r>
              <a:rPr lang="ru-RU" sz="1900" i="1" dirty="0" err="1" smtClean="0"/>
              <a:t>Чому</a:t>
            </a:r>
            <a:r>
              <a:rPr lang="ru-RU" sz="1900" i="1" dirty="0" smtClean="0"/>
              <a:t> </a:t>
            </a:r>
            <a:r>
              <a:rPr lang="ru-RU" sz="1900" i="1" dirty="0" err="1" smtClean="0"/>
              <a:t>ти</a:t>
            </a:r>
            <a:r>
              <a:rPr lang="ru-RU" sz="1900" dirty="0" smtClean="0"/>
              <a:t/>
            </a:r>
            <a:br>
              <a:rPr lang="ru-RU" sz="1900" dirty="0" smtClean="0"/>
            </a:br>
            <a:r>
              <a:rPr lang="ru-RU" sz="1900" i="1" dirty="0" smtClean="0"/>
              <a:t>нам </a:t>
            </a:r>
            <a:r>
              <a:rPr lang="ru-RU" sz="1900" i="1" dirty="0" err="1" smtClean="0"/>
              <a:t>заважаєш</a:t>
            </a:r>
            <a:r>
              <a:rPr lang="ru-RU" sz="1900" i="1" dirty="0" smtClean="0"/>
              <a:t>? </a:t>
            </a:r>
            <a:r>
              <a:rPr lang="ru-RU" sz="1900" i="1" dirty="0" err="1" smtClean="0"/>
              <a:t>Навіщо</a:t>
            </a:r>
            <a:r>
              <a:rPr lang="ru-RU" sz="1900" i="1" dirty="0" smtClean="0"/>
              <a:t> </a:t>
            </a:r>
            <a:r>
              <a:rPr lang="ru-RU" sz="1900" i="1" dirty="0" err="1" smtClean="0"/>
              <a:t>приїхав</a:t>
            </a:r>
            <a:r>
              <a:rPr lang="ru-RU" sz="1900" i="1" dirty="0" smtClean="0"/>
              <a:t> на танку?</a:t>
            </a:r>
            <a:r>
              <a:rPr lang="ru-RU" sz="1900" dirty="0" smtClean="0"/>
              <a:t/>
            </a:r>
            <a:br>
              <a:rPr lang="ru-RU" sz="1900" dirty="0" smtClean="0"/>
            </a:br>
            <a:r>
              <a:rPr lang="ru-RU" sz="1900" i="1" dirty="0" smtClean="0"/>
              <a:t>— </a:t>
            </a:r>
            <a:r>
              <a:rPr lang="ru-RU" sz="1900" i="1" dirty="0" err="1" smtClean="0"/>
              <a:t>Ви</a:t>
            </a:r>
            <a:r>
              <a:rPr lang="ru-RU" sz="1900" i="1" dirty="0" smtClean="0"/>
              <a:t> </a:t>
            </a:r>
            <a:r>
              <a:rPr lang="ru-RU" sz="1900" i="1" dirty="0" err="1" smtClean="0"/>
              <a:t>хочете</a:t>
            </a:r>
            <a:r>
              <a:rPr lang="ru-RU" sz="1900" i="1" dirty="0" smtClean="0"/>
              <a:t> </a:t>
            </a:r>
            <a:r>
              <a:rPr lang="ru-RU" sz="1900" i="1" dirty="0" err="1" smtClean="0"/>
              <a:t>йти</a:t>
            </a:r>
            <a:r>
              <a:rPr lang="ru-RU" sz="1900" i="1" dirty="0" smtClean="0"/>
              <a:t> до </a:t>
            </a:r>
            <a:r>
              <a:rPr lang="ru-RU" sz="1900" i="1" dirty="0" err="1" smtClean="0"/>
              <a:t>комунізму</a:t>
            </a:r>
            <a:r>
              <a:rPr lang="ru-RU" sz="1900" i="1" dirty="0" smtClean="0"/>
              <a:t> не </a:t>
            </a:r>
            <a:r>
              <a:rPr lang="ru-RU" sz="1900" i="1" dirty="0" err="1" smtClean="0"/>
              <a:t>тим</a:t>
            </a:r>
            <a:r>
              <a:rPr lang="ru-RU" sz="1900" dirty="0" smtClean="0"/>
              <a:t/>
            </a:r>
            <a:br>
              <a:rPr lang="ru-RU" sz="1900" dirty="0" smtClean="0"/>
            </a:br>
            <a:r>
              <a:rPr lang="ru-RU" sz="1900" i="1" dirty="0" smtClean="0"/>
              <a:t>шляхом. </a:t>
            </a:r>
            <a:r>
              <a:rPr lang="ru-RU" sz="1900" i="1" dirty="0" err="1" smtClean="0"/>
              <a:t>Що</a:t>
            </a:r>
            <a:r>
              <a:rPr lang="ru-RU" sz="1900" i="1" dirty="0" smtClean="0"/>
              <a:t> буде, </a:t>
            </a:r>
            <a:r>
              <a:rPr lang="ru-RU" sz="1900" i="1" dirty="0" err="1" smtClean="0"/>
              <a:t>якщо</a:t>
            </a:r>
            <a:r>
              <a:rPr lang="ru-RU" sz="1900" i="1" dirty="0" smtClean="0"/>
              <a:t> </a:t>
            </a:r>
            <a:r>
              <a:rPr lang="ru-RU" sz="1900" i="1" dirty="0" err="1" smtClean="0"/>
              <a:t>кожен</a:t>
            </a:r>
            <a:r>
              <a:rPr lang="ru-RU" sz="1900" i="1" dirty="0" smtClean="0"/>
              <a:t> </a:t>
            </a:r>
            <a:r>
              <a:rPr lang="ru-RU" sz="1900" i="1" dirty="0" err="1" smtClean="0"/>
              <a:t>піде</a:t>
            </a:r>
            <a:r>
              <a:rPr lang="ru-RU" sz="1900" i="1" dirty="0" smtClean="0"/>
              <a:t> </a:t>
            </a:r>
            <a:r>
              <a:rPr lang="ru-RU" sz="1900" i="1" dirty="0" err="1" smtClean="0"/>
              <a:t>своєю</a:t>
            </a:r>
            <a:r>
              <a:rPr lang="ru-RU" sz="1900" dirty="0" smtClean="0"/>
              <a:t/>
            </a:r>
            <a:br>
              <a:rPr lang="ru-RU" sz="1900" dirty="0" smtClean="0"/>
            </a:br>
            <a:r>
              <a:rPr lang="ru-RU" sz="1900" i="1" dirty="0" smtClean="0"/>
              <a:t>дорогою? </a:t>
            </a:r>
            <a:r>
              <a:rPr lang="ru-RU" sz="1900" i="1" dirty="0" err="1" smtClean="0"/>
              <a:t>Ніхто</a:t>
            </a:r>
            <a:r>
              <a:rPr lang="ru-RU" sz="1900" i="1" dirty="0" smtClean="0"/>
              <a:t> не </a:t>
            </a:r>
            <a:r>
              <a:rPr lang="ru-RU" sz="1900" i="1" dirty="0" err="1" smtClean="0"/>
              <a:t>прийде</a:t>
            </a:r>
            <a:r>
              <a:rPr lang="ru-RU" sz="1900" i="1" dirty="0" smtClean="0"/>
              <a:t>!</a:t>
            </a:r>
            <a:r>
              <a:rPr lang="ru-RU" sz="1900" dirty="0" smtClean="0"/>
              <a:t/>
            </a:r>
            <a:br>
              <a:rPr lang="ru-RU" sz="1900" dirty="0" smtClean="0"/>
            </a:br>
            <a:r>
              <a:rPr lang="ru-RU" sz="1900" i="1" dirty="0" smtClean="0"/>
              <a:t>— А </a:t>
            </a:r>
            <a:r>
              <a:rPr lang="ru-RU" sz="1900" i="1" dirty="0" err="1" smtClean="0"/>
              <a:t>може</a:t>
            </a:r>
            <a:r>
              <a:rPr lang="ru-RU" sz="1900" i="1" dirty="0" smtClean="0"/>
              <a:t>, наш шлях </a:t>
            </a:r>
            <a:r>
              <a:rPr lang="ru-RU" sz="1900" i="1" dirty="0" err="1" smtClean="0"/>
              <a:t>кращий</a:t>
            </a:r>
            <a:r>
              <a:rPr lang="ru-RU" sz="1900" i="1" dirty="0" smtClean="0"/>
              <a:t>?</a:t>
            </a:r>
            <a:r>
              <a:rPr lang="ru-RU" sz="1900" dirty="0" smtClean="0"/>
              <a:t/>
            </a:r>
            <a:br>
              <a:rPr lang="ru-RU" sz="1900" dirty="0" smtClean="0"/>
            </a:br>
            <a:r>
              <a:rPr lang="ru-RU" sz="1900" i="1" dirty="0" smtClean="0"/>
              <a:t>— </a:t>
            </a:r>
            <a:r>
              <a:rPr lang="ru-RU" sz="1900" i="1" dirty="0" err="1" smtClean="0"/>
              <a:t>Ні</a:t>
            </a:r>
            <a:r>
              <a:rPr lang="ru-RU" sz="1900" i="1" dirty="0" smtClean="0"/>
              <a:t>, ми </a:t>
            </a:r>
            <a:r>
              <a:rPr lang="ru-RU" sz="1900" i="1" dirty="0" err="1" smtClean="0"/>
              <a:t>мусимо</a:t>
            </a:r>
            <a:r>
              <a:rPr lang="ru-RU" sz="1900" i="1" dirty="0" smtClean="0"/>
              <a:t> вас вести, нас </a:t>
            </a:r>
            <a:r>
              <a:rPr lang="ru-RU" sz="1900" i="1" dirty="0" err="1" smtClean="0"/>
              <a:t>більше</a:t>
            </a:r>
            <a:r>
              <a:rPr lang="ru-RU" sz="1900" i="1" dirty="0" smtClean="0"/>
              <a:t>!</a:t>
            </a:r>
            <a:r>
              <a:rPr lang="ru-RU" sz="1900" dirty="0" smtClean="0"/>
              <a:t/>
            </a:r>
            <a:br>
              <a:rPr lang="ru-RU" sz="1900" dirty="0" smtClean="0"/>
            </a:br>
            <a:r>
              <a:rPr lang="ru-RU" sz="1900" dirty="0" err="1" smtClean="0"/>
              <a:t>Розмова</a:t>
            </a:r>
            <a:r>
              <a:rPr lang="ru-RU" sz="1900" dirty="0" smtClean="0"/>
              <a:t> </a:t>
            </a:r>
            <a:r>
              <a:rPr lang="ru-RU" sz="1900" dirty="0" err="1" smtClean="0"/>
              <a:t>між</a:t>
            </a:r>
            <a:r>
              <a:rPr lang="ru-RU" sz="1900" dirty="0" smtClean="0"/>
              <a:t> пражанином та </a:t>
            </a:r>
            <a:r>
              <a:rPr lang="ru-RU" sz="1900" dirty="0" err="1" smtClean="0"/>
              <a:t>радянським</a:t>
            </a:r>
            <a:r>
              <a:rPr lang="ru-RU" sz="1900" dirty="0" smtClean="0"/>
              <a:t> солдатом, 1968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112556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510" y="332656"/>
            <a:ext cx="8229600" cy="4788024"/>
          </a:xfrm>
        </p:spPr>
        <p:txBody>
          <a:bodyPr>
            <a:normAutofit/>
          </a:bodyPr>
          <a:lstStyle/>
          <a:p>
            <a:pPr algn="ctr"/>
            <a:r>
              <a:rPr lang="vi-VN" sz="2800" b="1" u="sng" dirty="0" smtClean="0"/>
              <a:t>«Празька весна»</a:t>
            </a:r>
            <a:r>
              <a:rPr lang="de-DE" sz="2800" dirty="0" smtClean="0"/>
              <a:t> — </a:t>
            </a:r>
            <a:r>
              <a:rPr lang="vi-VN" sz="2800" dirty="0" smtClean="0"/>
              <a:t>період політичної лібералізації в Чехословаччині з 5 січня по</a:t>
            </a:r>
            <a:r>
              <a:rPr lang="uk-UA" sz="2800" dirty="0" smtClean="0"/>
              <a:t> </a:t>
            </a:r>
            <a:r>
              <a:rPr lang="vi-VN" sz="2800" dirty="0" smtClean="0"/>
              <a:t>20 серпня 1968, що закінчився введенням в країну радянських військ і військ країн Організації Варшавського</a:t>
            </a:r>
            <a:r>
              <a:rPr lang="uk-UA" sz="2800" dirty="0" smtClean="0"/>
              <a:t> </a:t>
            </a:r>
            <a:r>
              <a:rPr lang="vi-VN" sz="2800" dirty="0" smtClean="0"/>
              <a:t>договору(окрім Румунії).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7" y="3127753"/>
            <a:ext cx="4536504" cy="3705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310" y="3127754"/>
            <a:ext cx="4586689" cy="3705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987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9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u="sng" dirty="0" err="1" smtClean="0">
                <a:solidFill>
                  <a:schemeClr val="tx1"/>
                </a:solidFill>
              </a:rPr>
              <a:t>Історія</a:t>
            </a:r>
            <a:endParaRPr lang="ru-RU" sz="6000" b="1" u="sng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1590" y="1052736"/>
            <a:ext cx="8892480" cy="5472608"/>
          </a:xfrm>
        </p:spPr>
        <p:txBody>
          <a:bodyPr>
            <a:noAutofit/>
          </a:bodyPr>
          <a:lstStyle/>
          <a:p>
            <a:r>
              <a:rPr lang="ru-RU" sz="2200" dirty="0" smtClean="0"/>
              <a:t>З приходом до </a:t>
            </a:r>
            <a:r>
              <a:rPr lang="ru-RU" sz="2200" dirty="0" err="1" smtClean="0"/>
              <a:t>керівництва</a:t>
            </a:r>
            <a:r>
              <a:rPr lang="ru-RU" sz="2200" dirty="0" smtClean="0"/>
              <a:t> </a:t>
            </a:r>
            <a:r>
              <a:rPr lang="ru-RU" sz="2200" dirty="0" err="1" smtClean="0"/>
              <a:t>Комуністичної</a:t>
            </a:r>
            <a:r>
              <a:rPr lang="ru-RU" sz="2200" dirty="0" smtClean="0"/>
              <a:t> </a:t>
            </a:r>
            <a:r>
              <a:rPr lang="ru-RU" sz="2200" dirty="0" err="1" smtClean="0"/>
              <a:t>партії</a:t>
            </a:r>
            <a:r>
              <a:rPr lang="ru-RU" sz="2200" dirty="0" smtClean="0"/>
              <a:t> </a:t>
            </a:r>
            <a:r>
              <a:rPr lang="ru-RU" sz="2200" dirty="0" err="1" smtClean="0"/>
              <a:t>Чехословаччини</a:t>
            </a:r>
            <a:r>
              <a:rPr lang="ru-RU" sz="2200" dirty="0" smtClean="0"/>
              <a:t> </a:t>
            </a:r>
            <a:r>
              <a:rPr lang="ru-RU" sz="2200" dirty="0" err="1" smtClean="0"/>
              <a:t>Олександра</a:t>
            </a:r>
            <a:r>
              <a:rPr lang="ru-RU" sz="2200" dirty="0" smtClean="0"/>
              <a:t> </a:t>
            </a:r>
            <a:r>
              <a:rPr lang="ru-RU" sz="2200" dirty="0" err="1" smtClean="0"/>
              <a:t>Дубчека</a:t>
            </a:r>
            <a:r>
              <a:rPr lang="ru-RU" sz="2200" dirty="0" smtClean="0"/>
              <a:t> </a:t>
            </a:r>
            <a:r>
              <a:rPr lang="ru-RU" sz="2200" dirty="0" err="1" smtClean="0"/>
              <a:t>Чехословаччина</a:t>
            </a:r>
            <a:r>
              <a:rPr lang="ru-RU" sz="2200" dirty="0" smtClean="0"/>
              <a:t> почала все </a:t>
            </a:r>
            <a:r>
              <a:rPr lang="ru-RU" sz="2200" dirty="0" err="1" smtClean="0"/>
              <a:t>більше</a:t>
            </a:r>
            <a:r>
              <a:rPr lang="ru-RU" sz="2200" dirty="0" smtClean="0"/>
              <a:t> </a:t>
            </a:r>
            <a:r>
              <a:rPr lang="ru-RU" sz="2200" dirty="0" err="1" smtClean="0"/>
              <a:t>демонструвати</a:t>
            </a:r>
            <a:r>
              <a:rPr lang="ru-RU" sz="2200" dirty="0" smtClean="0"/>
              <a:t> </a:t>
            </a:r>
            <a:r>
              <a:rPr lang="ru-RU" sz="2200" dirty="0" err="1" smtClean="0"/>
              <a:t>незалежність</a:t>
            </a:r>
            <a:r>
              <a:rPr lang="ru-RU" sz="2200" dirty="0" smtClean="0"/>
              <a:t> </a:t>
            </a:r>
            <a:r>
              <a:rPr lang="ru-RU" sz="2200" dirty="0" err="1" smtClean="0"/>
              <a:t>від</a:t>
            </a:r>
            <a:r>
              <a:rPr lang="ru-RU" sz="2200" dirty="0" smtClean="0"/>
              <a:t> СРСР.</a:t>
            </a:r>
          </a:p>
          <a:p>
            <a:r>
              <a:rPr lang="ru-RU" sz="2200" dirty="0" err="1" smtClean="0"/>
              <a:t>Політичні</a:t>
            </a:r>
            <a:r>
              <a:rPr lang="ru-RU" sz="2200" dirty="0" smtClean="0"/>
              <a:t> </a:t>
            </a:r>
            <a:r>
              <a:rPr lang="ru-RU" sz="2200" dirty="0" err="1" smtClean="0"/>
              <a:t>реформи</a:t>
            </a:r>
            <a:r>
              <a:rPr lang="ru-RU" sz="2200" dirty="0" smtClean="0"/>
              <a:t> </a:t>
            </a:r>
            <a:r>
              <a:rPr lang="ru-RU" sz="2200" dirty="0" err="1" smtClean="0"/>
              <a:t>Дубчека</a:t>
            </a:r>
            <a:r>
              <a:rPr lang="ru-RU" sz="2200" dirty="0" smtClean="0"/>
              <a:t> і </a:t>
            </a:r>
            <a:r>
              <a:rPr lang="ru-RU" sz="2200" dirty="0" err="1" smtClean="0"/>
              <a:t>його</a:t>
            </a:r>
            <a:r>
              <a:rPr lang="ru-RU" sz="2200" dirty="0" smtClean="0"/>
              <a:t> </a:t>
            </a:r>
            <a:r>
              <a:rPr lang="ru-RU" sz="2200" dirty="0" err="1" smtClean="0"/>
              <a:t>соратників</a:t>
            </a:r>
            <a:r>
              <a:rPr lang="ru-RU" sz="2200" dirty="0" smtClean="0"/>
              <a:t>, </a:t>
            </a:r>
            <a:r>
              <a:rPr lang="ru-RU" sz="2200" dirty="0" err="1" smtClean="0"/>
              <a:t>які</a:t>
            </a:r>
            <a:r>
              <a:rPr lang="ru-RU" sz="2200" dirty="0" smtClean="0"/>
              <a:t> </a:t>
            </a:r>
            <a:r>
              <a:rPr lang="ru-RU" sz="2200" dirty="0" err="1" smtClean="0"/>
              <a:t>прагнули</a:t>
            </a:r>
            <a:r>
              <a:rPr lang="ru-RU" sz="2200" dirty="0" smtClean="0"/>
              <a:t> </a:t>
            </a:r>
            <a:r>
              <a:rPr lang="ru-RU" sz="2200" dirty="0" err="1" smtClean="0"/>
              <a:t>створити</a:t>
            </a:r>
            <a:r>
              <a:rPr lang="ru-RU" sz="2200" dirty="0" smtClean="0"/>
              <a:t> «</a:t>
            </a:r>
            <a:r>
              <a:rPr lang="ru-RU" sz="2200" dirty="0" err="1" smtClean="0"/>
              <a:t>соціалізм</a:t>
            </a:r>
            <a:r>
              <a:rPr lang="ru-RU" sz="2200" dirty="0" smtClean="0"/>
              <a:t> з </a:t>
            </a:r>
            <a:r>
              <a:rPr lang="ru-RU" sz="2200" dirty="0" err="1" smtClean="0"/>
              <a:t>людським</a:t>
            </a:r>
            <a:r>
              <a:rPr lang="ru-RU" sz="2200" dirty="0" smtClean="0"/>
              <a:t> </a:t>
            </a:r>
            <a:r>
              <a:rPr lang="ru-RU" sz="2200" dirty="0" err="1" smtClean="0"/>
              <a:t>обличчям</a:t>
            </a:r>
            <a:r>
              <a:rPr lang="ru-RU" sz="2200" dirty="0" smtClean="0"/>
              <a:t>», не </a:t>
            </a:r>
            <a:r>
              <a:rPr lang="ru-RU" sz="2200" dirty="0" err="1" smtClean="0"/>
              <a:t>були</a:t>
            </a:r>
            <a:r>
              <a:rPr lang="ru-RU" sz="2200" dirty="0" smtClean="0"/>
              <a:t> </a:t>
            </a:r>
            <a:r>
              <a:rPr lang="ru-RU" sz="2200" dirty="0" err="1" smtClean="0"/>
              <a:t>повним</a:t>
            </a:r>
            <a:r>
              <a:rPr lang="ru-RU" sz="2200" dirty="0" smtClean="0"/>
              <a:t> </a:t>
            </a:r>
            <a:r>
              <a:rPr lang="ru-RU" sz="2200" dirty="0" err="1" smtClean="0"/>
              <a:t>відходом</a:t>
            </a:r>
            <a:r>
              <a:rPr lang="ru-RU" sz="2200" dirty="0" smtClean="0"/>
              <a:t> </a:t>
            </a:r>
            <a:r>
              <a:rPr lang="ru-RU" sz="2200" dirty="0" err="1" smtClean="0"/>
              <a:t>від</a:t>
            </a:r>
            <a:r>
              <a:rPr lang="ru-RU" sz="2200" dirty="0" smtClean="0"/>
              <a:t> </a:t>
            </a:r>
            <a:r>
              <a:rPr lang="ru-RU" sz="2200" dirty="0" err="1" smtClean="0"/>
              <a:t>колишньої</a:t>
            </a:r>
            <a:r>
              <a:rPr lang="ru-RU" sz="2200" dirty="0" smtClean="0"/>
              <a:t> </a:t>
            </a:r>
            <a:r>
              <a:rPr lang="ru-RU" sz="2200" dirty="0" err="1" smtClean="0"/>
              <a:t>політичної</a:t>
            </a:r>
            <a:r>
              <a:rPr lang="ru-RU" sz="2200" dirty="0" smtClean="0"/>
              <a:t> </a:t>
            </a:r>
            <a:r>
              <a:rPr lang="ru-RU" sz="2200" dirty="0" err="1" smtClean="0"/>
              <a:t>лінії</a:t>
            </a:r>
            <a:r>
              <a:rPr lang="ru-RU" sz="2200" dirty="0" smtClean="0"/>
              <a:t>, як </a:t>
            </a:r>
            <a:r>
              <a:rPr lang="ru-RU" sz="2200" dirty="0" err="1" smtClean="0"/>
              <a:t>це</a:t>
            </a:r>
            <a:r>
              <a:rPr lang="ru-RU" sz="2200" dirty="0" smtClean="0"/>
              <a:t> </a:t>
            </a:r>
            <a:r>
              <a:rPr lang="ru-RU" sz="2200" dirty="0" err="1" smtClean="0"/>
              <a:t>було</a:t>
            </a:r>
            <a:r>
              <a:rPr lang="ru-RU" sz="2200" dirty="0" smtClean="0"/>
              <a:t> в </a:t>
            </a:r>
            <a:r>
              <a:rPr lang="ru-RU" sz="2200" dirty="0" err="1" smtClean="0"/>
              <a:t>Угорщині</a:t>
            </a:r>
            <a:r>
              <a:rPr lang="ru-RU" sz="2200" dirty="0" smtClean="0"/>
              <a:t> 1956 року. </a:t>
            </a:r>
            <a:r>
              <a:rPr lang="ru-RU" sz="2200" dirty="0" err="1" smtClean="0"/>
              <a:t>Була</a:t>
            </a:r>
            <a:r>
              <a:rPr lang="ru-RU" sz="2200" dirty="0" smtClean="0"/>
              <a:t> </a:t>
            </a:r>
            <a:r>
              <a:rPr lang="ru-RU" sz="2200" dirty="0" err="1" smtClean="0"/>
              <a:t>істотно</a:t>
            </a:r>
            <a:r>
              <a:rPr lang="ru-RU" sz="2200" dirty="0" smtClean="0"/>
              <a:t> ослаблена цензура, </a:t>
            </a:r>
            <a:r>
              <a:rPr lang="ru-RU" sz="2200" dirty="0" err="1" smtClean="0"/>
              <a:t>повсюдно</a:t>
            </a:r>
            <a:r>
              <a:rPr lang="ru-RU" sz="2200" dirty="0" smtClean="0"/>
              <a:t> проходили </a:t>
            </a:r>
            <a:r>
              <a:rPr lang="ru-RU" sz="2200" dirty="0" err="1" smtClean="0"/>
              <a:t>вільні</a:t>
            </a:r>
            <a:r>
              <a:rPr lang="ru-RU" sz="2200" dirty="0" smtClean="0"/>
              <a:t> </a:t>
            </a:r>
            <a:r>
              <a:rPr lang="ru-RU" sz="2200" dirty="0" err="1" smtClean="0"/>
              <a:t>дискусії</a:t>
            </a:r>
            <a:r>
              <a:rPr lang="ru-RU" sz="2200" dirty="0" smtClean="0"/>
              <a:t>. </a:t>
            </a:r>
            <a:r>
              <a:rPr lang="ru-RU" sz="2200" dirty="0" err="1" smtClean="0"/>
              <a:t>Чехословаччина</a:t>
            </a:r>
            <a:r>
              <a:rPr lang="ru-RU" sz="2200" dirty="0" smtClean="0"/>
              <a:t> </a:t>
            </a:r>
            <a:r>
              <a:rPr lang="ru-RU" sz="2200" dirty="0" err="1" smtClean="0"/>
              <a:t>знаходилася</a:t>
            </a:r>
            <a:r>
              <a:rPr lang="ru-RU" sz="2200" dirty="0" smtClean="0"/>
              <a:t> в самому </a:t>
            </a:r>
            <a:r>
              <a:rPr lang="ru-RU" sz="2200" dirty="0" err="1" smtClean="0"/>
              <a:t>центрі</a:t>
            </a:r>
            <a:r>
              <a:rPr lang="ru-RU" sz="2200" dirty="0" smtClean="0"/>
              <a:t> </a:t>
            </a:r>
            <a:r>
              <a:rPr lang="ru-RU" sz="2200" dirty="0" err="1" smtClean="0"/>
              <a:t>оборонної</a:t>
            </a:r>
            <a:r>
              <a:rPr lang="ru-RU" sz="2200" dirty="0" smtClean="0"/>
              <a:t> </a:t>
            </a:r>
            <a:r>
              <a:rPr lang="ru-RU" sz="2200" dirty="0" err="1" smtClean="0"/>
              <a:t>лінії</a:t>
            </a:r>
            <a:r>
              <a:rPr lang="ru-RU" sz="2200" dirty="0" smtClean="0"/>
              <a:t> </a:t>
            </a:r>
            <a:r>
              <a:rPr lang="ru-RU" sz="2200" dirty="0" err="1" smtClean="0"/>
              <a:t>Варшавського</a:t>
            </a:r>
            <a:r>
              <a:rPr lang="ru-RU" sz="2200" dirty="0" smtClean="0"/>
              <a:t> блоку, і </a:t>
            </a:r>
            <a:r>
              <a:rPr lang="ru-RU" sz="2200" dirty="0" err="1" smtClean="0"/>
              <a:t>її</a:t>
            </a:r>
            <a:r>
              <a:rPr lang="ru-RU" sz="2200" dirty="0" smtClean="0"/>
              <a:t> </a:t>
            </a:r>
            <a:r>
              <a:rPr lang="ru-RU" sz="2200" dirty="0" err="1" smtClean="0"/>
              <a:t>можливий</a:t>
            </a:r>
            <a:r>
              <a:rPr lang="ru-RU" sz="2200" dirty="0" smtClean="0"/>
              <a:t> </a:t>
            </a:r>
            <a:r>
              <a:rPr lang="ru-RU" sz="2200" dirty="0" err="1" smtClean="0"/>
              <a:t>перехід</a:t>
            </a:r>
            <a:r>
              <a:rPr lang="ru-RU" sz="2200" dirty="0" smtClean="0"/>
              <a:t> на сторону противника </a:t>
            </a:r>
            <a:r>
              <a:rPr lang="ru-RU" sz="2200" dirty="0" err="1" smtClean="0"/>
              <a:t>був</a:t>
            </a:r>
            <a:r>
              <a:rPr lang="ru-RU" sz="2200" dirty="0" smtClean="0"/>
              <a:t> </a:t>
            </a:r>
            <a:r>
              <a:rPr lang="ru-RU" sz="2200" dirty="0" err="1" smtClean="0"/>
              <a:t>недопустимий</a:t>
            </a:r>
            <a:r>
              <a:rPr lang="ru-RU" sz="2200" dirty="0" smtClean="0"/>
              <a:t> </a:t>
            </a:r>
            <a:r>
              <a:rPr lang="ru-RU" sz="2200" dirty="0" err="1" smtClean="0"/>
              <a:t>під</a:t>
            </a:r>
            <a:r>
              <a:rPr lang="ru-RU" sz="2200" dirty="0" smtClean="0"/>
              <a:t> час </a:t>
            </a:r>
            <a:r>
              <a:rPr lang="ru-RU" sz="2200" dirty="0" err="1" smtClean="0"/>
              <a:t>холодної</a:t>
            </a:r>
            <a:r>
              <a:rPr lang="ru-RU" sz="2200" dirty="0" smtClean="0"/>
              <a:t> </a:t>
            </a:r>
            <a:r>
              <a:rPr lang="ru-RU" sz="2200" dirty="0" err="1" smtClean="0"/>
              <a:t>війни</a:t>
            </a:r>
            <a:r>
              <a:rPr lang="ru-RU" sz="2200" dirty="0" smtClean="0"/>
              <a:t>. У 1930-і роки саме </a:t>
            </a:r>
            <a:r>
              <a:rPr lang="ru-RU" sz="2200" dirty="0" err="1" smtClean="0"/>
              <a:t>окупація</a:t>
            </a:r>
            <a:r>
              <a:rPr lang="ru-RU" sz="2200" dirty="0" smtClean="0"/>
              <a:t> і </a:t>
            </a:r>
            <a:r>
              <a:rPr lang="ru-RU" sz="2200" dirty="0" err="1" smtClean="0"/>
              <a:t>розчленовування</a:t>
            </a:r>
            <a:r>
              <a:rPr lang="ru-RU" sz="2200" dirty="0" smtClean="0"/>
              <a:t> </a:t>
            </a:r>
            <a:r>
              <a:rPr lang="ru-RU" sz="2200" dirty="0" err="1" smtClean="0"/>
              <a:t>Чехословаччини</a:t>
            </a:r>
            <a:r>
              <a:rPr lang="ru-RU" sz="2200" dirty="0" smtClean="0"/>
              <a:t> </a:t>
            </a:r>
            <a:r>
              <a:rPr lang="ru-RU" sz="2200" dirty="0" err="1" smtClean="0"/>
              <a:t>гітлерівською</a:t>
            </a:r>
            <a:r>
              <a:rPr lang="ru-RU" sz="2200" dirty="0" smtClean="0"/>
              <a:t> </a:t>
            </a:r>
            <a:r>
              <a:rPr lang="ru-RU" sz="2200" dirty="0" err="1" smtClean="0"/>
              <a:t>Німеччиною</a:t>
            </a:r>
            <a:r>
              <a:rPr lang="ru-RU" sz="2200" dirty="0" smtClean="0"/>
              <a:t> (при тому, </a:t>
            </a:r>
            <a:r>
              <a:rPr lang="ru-RU" sz="2200" dirty="0" err="1" smtClean="0"/>
              <a:t>що</a:t>
            </a:r>
            <a:r>
              <a:rPr lang="ru-RU" sz="2200" dirty="0" smtClean="0"/>
              <a:t> </a:t>
            </a:r>
            <a:r>
              <a:rPr lang="ru-RU" sz="2200" dirty="0" err="1" smtClean="0"/>
              <a:t>Чехословаччина</a:t>
            </a:r>
            <a:r>
              <a:rPr lang="ru-RU" sz="2200" dirty="0" smtClean="0"/>
              <a:t> не чинила </a:t>
            </a:r>
            <a:r>
              <a:rPr lang="ru-RU" sz="2200" dirty="0" err="1" smtClean="0"/>
              <a:t>ніякого</a:t>
            </a:r>
            <a:r>
              <a:rPr lang="ru-RU" sz="2200" dirty="0" smtClean="0"/>
              <a:t> опору і </a:t>
            </a:r>
            <a:r>
              <a:rPr lang="ru-RU" sz="2200" dirty="0" err="1" smtClean="0"/>
              <a:t>відмовилася</a:t>
            </a:r>
            <a:r>
              <a:rPr lang="ru-RU" sz="2200" dirty="0" smtClean="0"/>
              <a:t> </a:t>
            </a:r>
            <a:r>
              <a:rPr lang="ru-RU" sz="2200" dirty="0" err="1" smtClean="0"/>
              <a:t>від</a:t>
            </a:r>
            <a:r>
              <a:rPr lang="ru-RU" sz="2200" dirty="0" smtClean="0"/>
              <a:t> </a:t>
            </a:r>
            <a:r>
              <a:rPr lang="ru-RU" sz="2200" dirty="0" err="1" smtClean="0"/>
              <a:t>радянської</a:t>
            </a:r>
            <a:r>
              <a:rPr lang="ru-RU" sz="2200" dirty="0" smtClean="0"/>
              <a:t> </a:t>
            </a:r>
            <a:r>
              <a:rPr lang="ru-RU" sz="2200" dirty="0" err="1" smtClean="0"/>
              <a:t>військової</a:t>
            </a:r>
            <a:r>
              <a:rPr lang="ru-RU" sz="2200" dirty="0" smtClean="0"/>
              <a:t> </a:t>
            </a:r>
            <a:r>
              <a:rPr lang="ru-RU" sz="2200" dirty="0" err="1" smtClean="0"/>
              <a:t>допомоги</a:t>
            </a:r>
            <a:r>
              <a:rPr lang="ru-RU" sz="2200" dirty="0" smtClean="0"/>
              <a:t>) </a:t>
            </a:r>
            <a:r>
              <a:rPr lang="ru-RU" sz="2200" dirty="0" err="1" smtClean="0"/>
              <a:t>істотно</a:t>
            </a:r>
            <a:r>
              <a:rPr lang="ru-RU" sz="2200" dirty="0" smtClean="0"/>
              <a:t> </a:t>
            </a:r>
            <a:r>
              <a:rPr lang="ru-RU" sz="2200" dirty="0" err="1" smtClean="0"/>
              <a:t>полегшили</a:t>
            </a:r>
            <a:r>
              <a:rPr lang="ru-RU" sz="2200" dirty="0" smtClean="0"/>
              <a:t> </a:t>
            </a:r>
            <a:r>
              <a:rPr lang="ru-RU" sz="2200" dirty="0" err="1" smtClean="0"/>
              <a:t>Гітлеру</a:t>
            </a:r>
            <a:r>
              <a:rPr lang="ru-RU" sz="2200" dirty="0" smtClean="0"/>
              <a:t> </a:t>
            </a:r>
            <a:r>
              <a:rPr lang="ru-RU" sz="2200" dirty="0" err="1" smtClean="0"/>
              <a:t>завдання</a:t>
            </a:r>
            <a:r>
              <a:rPr lang="ru-RU" sz="2200" dirty="0" smtClean="0"/>
              <a:t> </a:t>
            </a:r>
            <a:r>
              <a:rPr lang="ru-RU" sz="2200" dirty="0" err="1" smtClean="0"/>
              <a:t>завоювання</a:t>
            </a:r>
            <a:r>
              <a:rPr lang="ru-RU" sz="2200" dirty="0" smtClean="0"/>
              <a:t> </a:t>
            </a:r>
            <a:r>
              <a:rPr lang="ru-RU" sz="2200" dirty="0" err="1" smtClean="0"/>
              <a:t>Європи</a:t>
            </a:r>
            <a:r>
              <a:rPr lang="ru-RU" sz="2200" dirty="0" smtClean="0"/>
              <a:t>.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555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5928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 </a:t>
            </a:r>
            <a:r>
              <a:rPr lang="ru-RU" sz="2000" dirty="0" err="1" smtClean="0"/>
              <a:t>відміну</a:t>
            </a:r>
            <a:r>
              <a:rPr lang="ru-RU" sz="2000" dirty="0" smtClean="0"/>
              <a:t> </a:t>
            </a:r>
            <a:r>
              <a:rPr lang="ru-RU" sz="2000" dirty="0" err="1" smtClean="0"/>
              <a:t>від</a:t>
            </a:r>
            <a:r>
              <a:rPr lang="ru-RU" sz="2000" dirty="0" smtClean="0"/>
              <a:t> </a:t>
            </a:r>
            <a:r>
              <a:rPr lang="ru-RU" sz="2000" dirty="0" err="1" smtClean="0"/>
              <a:t>інших</a:t>
            </a:r>
            <a:r>
              <a:rPr lang="ru-RU" sz="2000" dirty="0" smtClean="0"/>
              <a:t> </a:t>
            </a:r>
            <a:r>
              <a:rPr lang="ru-RU" sz="2000" dirty="0" err="1" smtClean="0"/>
              <a:t>країн</a:t>
            </a:r>
            <a:r>
              <a:rPr lang="ru-RU" sz="2000" dirty="0" smtClean="0"/>
              <a:t> </a:t>
            </a:r>
            <a:r>
              <a:rPr lang="ru-RU" sz="2000" dirty="0" err="1" smtClean="0"/>
              <a:t>Центральної</a:t>
            </a:r>
            <a:r>
              <a:rPr lang="ru-RU" sz="2000" dirty="0" smtClean="0"/>
              <a:t> і </a:t>
            </a:r>
            <a:r>
              <a:rPr lang="ru-RU" sz="2000" dirty="0" err="1" smtClean="0"/>
              <a:t>Східної</a:t>
            </a:r>
            <a:r>
              <a:rPr lang="ru-RU" sz="2000" dirty="0" smtClean="0"/>
              <a:t> </a:t>
            </a:r>
            <a:r>
              <a:rPr lang="ru-RU" sz="2000" dirty="0" err="1" smtClean="0"/>
              <a:t>Європи</a:t>
            </a:r>
            <a:r>
              <a:rPr lang="ru-RU" sz="2000" dirty="0" smtClean="0"/>
              <a:t>, </a:t>
            </a:r>
            <a:r>
              <a:rPr lang="ru-RU" sz="2000" dirty="0" err="1" smtClean="0"/>
              <a:t>перехід</a:t>
            </a:r>
            <a:r>
              <a:rPr lang="ru-RU" sz="2000" dirty="0" smtClean="0"/>
              <a:t> </a:t>
            </a:r>
            <a:r>
              <a:rPr lang="ru-RU" sz="2000" dirty="0" err="1" smtClean="0"/>
              <a:t>влади</a:t>
            </a:r>
            <a:r>
              <a:rPr lang="ru-RU" sz="2000" dirty="0" smtClean="0"/>
              <a:t> до </a:t>
            </a:r>
            <a:r>
              <a:rPr lang="ru-RU" sz="2000" dirty="0" err="1" smtClean="0"/>
              <a:t>комуністів</a:t>
            </a:r>
            <a:r>
              <a:rPr lang="ru-RU" sz="2000" dirty="0" smtClean="0"/>
              <a:t> в 1948 </a:t>
            </a:r>
            <a:r>
              <a:rPr lang="ru-RU" sz="2000" dirty="0" err="1" smtClean="0"/>
              <a:t>стався</a:t>
            </a:r>
            <a:r>
              <a:rPr lang="ru-RU" sz="2000" dirty="0" smtClean="0"/>
              <a:t> в </a:t>
            </a:r>
            <a:r>
              <a:rPr lang="ru-RU" sz="2000" dirty="0" err="1" smtClean="0"/>
              <a:t>результаті</a:t>
            </a:r>
            <a:r>
              <a:rPr lang="ru-RU" sz="2000" dirty="0" smtClean="0"/>
              <a:t> </a:t>
            </a:r>
            <a:r>
              <a:rPr lang="ru-RU" sz="2000" dirty="0" err="1" smtClean="0"/>
              <a:t>справжнього</a:t>
            </a:r>
            <a:r>
              <a:rPr lang="ru-RU" sz="2000" dirty="0" smtClean="0"/>
              <a:t> народного </a:t>
            </a:r>
            <a:r>
              <a:rPr lang="ru-RU" sz="2000" dirty="0" err="1" smtClean="0"/>
              <a:t>руху</a:t>
            </a:r>
            <a:r>
              <a:rPr lang="ru-RU" sz="2000" dirty="0" smtClean="0"/>
              <a:t>. </a:t>
            </a:r>
            <a:r>
              <a:rPr lang="ru-RU" sz="2000" dirty="0" err="1" smtClean="0"/>
              <a:t>Проте</a:t>
            </a:r>
            <a:r>
              <a:rPr lang="ru-RU" sz="2000" dirty="0" smtClean="0"/>
              <a:t> </a:t>
            </a:r>
            <a:r>
              <a:rPr lang="ru-RU" sz="2000" dirty="0" err="1" smtClean="0"/>
              <a:t>значна</a:t>
            </a:r>
            <a:r>
              <a:rPr lang="ru-RU" sz="2000" dirty="0" smtClean="0"/>
              <a:t> </a:t>
            </a:r>
            <a:r>
              <a:rPr lang="ru-RU" sz="2000" dirty="0" err="1" smtClean="0"/>
              <a:t>частка</a:t>
            </a:r>
            <a:r>
              <a:rPr lang="ru-RU" sz="2000" dirty="0" smtClean="0"/>
              <a:t> </a:t>
            </a:r>
            <a:r>
              <a:rPr lang="ru-RU" sz="2000" dirty="0" err="1" smtClean="0"/>
              <a:t>правлячої</a:t>
            </a:r>
            <a:r>
              <a:rPr lang="ru-RU" sz="2000" dirty="0" smtClean="0"/>
              <a:t> </a:t>
            </a:r>
            <a:r>
              <a:rPr lang="ru-RU" sz="2000" dirty="0" err="1" smtClean="0"/>
              <a:t>партії</a:t>
            </a:r>
            <a:r>
              <a:rPr lang="ru-RU" sz="2000" dirty="0" smtClean="0"/>
              <a:t> </a:t>
            </a:r>
            <a:r>
              <a:rPr lang="ru-RU" sz="2000" dirty="0" err="1" smtClean="0"/>
              <a:t>виступала</a:t>
            </a:r>
            <a:r>
              <a:rPr lang="ru-RU" sz="2000" dirty="0" smtClean="0"/>
              <a:t>, </a:t>
            </a:r>
            <a:r>
              <a:rPr lang="ru-RU" sz="2000" dirty="0" err="1" smtClean="0"/>
              <a:t>проти</a:t>
            </a:r>
            <a:r>
              <a:rPr lang="ru-RU" sz="2000" dirty="0" smtClean="0"/>
              <a:t> </a:t>
            </a:r>
            <a:r>
              <a:rPr lang="ru-RU" sz="2000" dirty="0" err="1" smtClean="0"/>
              <a:t>якого</a:t>
            </a:r>
            <a:r>
              <a:rPr lang="ru-RU" sz="2000" dirty="0" smtClean="0"/>
              <a:t> б то не </a:t>
            </a:r>
            <a:r>
              <a:rPr lang="ru-RU" sz="2000" dirty="0" err="1" smtClean="0"/>
              <a:t>було</a:t>
            </a:r>
            <a:r>
              <a:rPr lang="ru-RU" sz="2000" dirty="0" smtClean="0"/>
              <a:t>, </a:t>
            </a:r>
            <a:r>
              <a:rPr lang="ru-RU" sz="2000" dirty="0" err="1" smtClean="0"/>
              <a:t>ослаблення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партійного</a:t>
            </a:r>
            <a:r>
              <a:rPr lang="ru-RU" sz="2000" dirty="0" smtClean="0"/>
              <a:t> контролю над </a:t>
            </a:r>
            <a:r>
              <a:rPr lang="ru-RU" sz="2000" dirty="0" err="1" smtClean="0"/>
              <a:t>суспільством</a:t>
            </a:r>
            <a:r>
              <a:rPr lang="ru-RU" sz="2000" dirty="0" smtClean="0"/>
              <a:t>, а тому </a:t>
            </a:r>
            <a:r>
              <a:rPr lang="ru-RU" sz="2000" dirty="0" err="1" smtClean="0"/>
              <a:t>звернулася</a:t>
            </a:r>
            <a:r>
              <a:rPr lang="ru-RU" sz="2000" dirty="0" smtClean="0"/>
              <a:t> до </a:t>
            </a:r>
            <a:r>
              <a:rPr lang="ru-RU" sz="2000" dirty="0" err="1" smtClean="0"/>
              <a:t>радянського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керівництва</a:t>
            </a:r>
            <a:r>
              <a:rPr lang="ru-RU" sz="2000" dirty="0" smtClean="0"/>
              <a:t> за </a:t>
            </a:r>
            <a:r>
              <a:rPr lang="ru-RU" sz="2000" dirty="0" err="1" smtClean="0"/>
              <a:t>допомогою</a:t>
            </a:r>
            <a:r>
              <a:rPr lang="ru-RU" sz="2000" dirty="0" smtClean="0"/>
              <a:t> у </a:t>
            </a:r>
            <a:r>
              <a:rPr lang="ru-RU" sz="2000" dirty="0" err="1" smtClean="0"/>
              <a:t>відчуженні</a:t>
            </a:r>
            <a:r>
              <a:rPr lang="ru-RU" sz="2000" dirty="0" smtClean="0"/>
              <a:t> </a:t>
            </a:r>
            <a:r>
              <a:rPr lang="ru-RU" sz="2000" dirty="0" err="1" smtClean="0"/>
              <a:t>реформаторів</a:t>
            </a:r>
            <a:r>
              <a:rPr lang="ru-RU" sz="2000" dirty="0" smtClean="0"/>
              <a:t> </a:t>
            </a:r>
            <a:r>
              <a:rPr lang="ru-RU" sz="2000" dirty="0" err="1" smtClean="0"/>
              <a:t>від</a:t>
            </a:r>
            <a:r>
              <a:rPr lang="ru-RU" sz="2000" dirty="0" smtClean="0"/>
              <a:t> </a:t>
            </a:r>
            <a:r>
              <a:rPr lang="ru-RU" sz="2000" dirty="0" err="1" smtClean="0"/>
              <a:t>влади</a:t>
            </a:r>
            <a:r>
              <a:rPr lang="ru-RU" sz="2000" dirty="0" smtClean="0"/>
              <a:t>.</a:t>
            </a:r>
          </a:p>
          <a:p>
            <a:r>
              <a:rPr lang="ru-RU" sz="2000" dirty="0" err="1" smtClean="0"/>
              <a:t>Політика</a:t>
            </a:r>
            <a:r>
              <a:rPr lang="ru-RU" sz="2000" dirty="0" smtClean="0"/>
              <a:t> </a:t>
            </a:r>
            <a:r>
              <a:rPr lang="ru-RU" sz="2000" dirty="0" err="1" smtClean="0"/>
              <a:t>обмеженого</a:t>
            </a:r>
            <a:r>
              <a:rPr lang="ru-RU" sz="2000" dirty="0" smtClean="0"/>
              <a:t> державного </a:t>
            </a:r>
            <a:r>
              <a:rPr lang="ru-RU" sz="2000" dirty="0" err="1" smtClean="0"/>
              <a:t>суверенітету</a:t>
            </a:r>
            <a:r>
              <a:rPr lang="ru-RU" sz="2000" dirty="0" smtClean="0"/>
              <a:t> в </a:t>
            </a:r>
            <a:r>
              <a:rPr lang="ru-RU" sz="2000" dirty="0" err="1" smtClean="0"/>
              <a:t>країнах</a:t>
            </a:r>
            <a:r>
              <a:rPr lang="ru-RU" sz="2000" dirty="0" smtClean="0"/>
              <a:t> </a:t>
            </a:r>
            <a:r>
              <a:rPr lang="ru-RU" sz="2000" dirty="0" err="1" smtClean="0"/>
              <a:t>соціалістичного</a:t>
            </a:r>
            <a:r>
              <a:rPr lang="ru-RU" sz="2000" dirty="0" smtClean="0"/>
              <a:t> блоку, </a:t>
            </a:r>
            <a:r>
              <a:rPr lang="ru-RU" sz="2000" dirty="0" err="1" smtClean="0"/>
              <a:t>що</a:t>
            </a:r>
            <a:r>
              <a:rPr lang="ru-RU" sz="2000" dirty="0" smtClean="0"/>
              <a:t> </a:t>
            </a:r>
            <a:r>
              <a:rPr lang="ru-RU" sz="2000" dirty="0" err="1" smtClean="0"/>
              <a:t>допускає</a:t>
            </a:r>
            <a:r>
              <a:rPr lang="ru-RU" sz="2000" dirty="0" smtClean="0"/>
              <a:t> </a:t>
            </a:r>
            <a:r>
              <a:rPr lang="ru-RU" sz="2000" dirty="0" err="1" smtClean="0"/>
              <a:t>зокрема</a:t>
            </a:r>
            <a:r>
              <a:rPr lang="ru-RU" sz="2000" dirty="0" smtClean="0"/>
              <a:t> </a:t>
            </a:r>
            <a:r>
              <a:rPr lang="ru-RU" sz="2000" dirty="0" err="1" smtClean="0"/>
              <a:t>застосування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військової</a:t>
            </a:r>
            <a:r>
              <a:rPr lang="ru-RU" sz="2000" dirty="0" smtClean="0"/>
              <a:t> </a:t>
            </a:r>
            <a:r>
              <a:rPr lang="ru-RU" sz="2000" dirty="0" err="1" smtClean="0"/>
              <a:t>сили</a:t>
            </a:r>
            <a:r>
              <a:rPr lang="ru-RU" sz="2000" dirty="0" smtClean="0"/>
              <a:t>, </a:t>
            </a:r>
            <a:r>
              <a:rPr lang="ru-RU" sz="2000" dirty="0" err="1" smtClean="0"/>
              <a:t>якщо</a:t>
            </a:r>
            <a:r>
              <a:rPr lang="ru-RU" sz="2000" dirty="0" smtClean="0"/>
              <a:t> </a:t>
            </a:r>
            <a:r>
              <a:rPr lang="ru-RU" sz="2000" dirty="0" err="1" smtClean="0"/>
              <a:t>це</a:t>
            </a:r>
            <a:r>
              <a:rPr lang="ru-RU" sz="2000" dirty="0" smtClean="0"/>
              <a:t> </a:t>
            </a:r>
            <a:r>
              <a:rPr lang="ru-RU" sz="2000" dirty="0" err="1" smtClean="0"/>
              <a:t>було</a:t>
            </a:r>
            <a:r>
              <a:rPr lang="ru-RU" sz="2000" dirty="0" smtClean="0"/>
              <a:t> </a:t>
            </a:r>
            <a:r>
              <a:rPr lang="ru-RU" sz="2000" dirty="0" err="1" smtClean="0"/>
              <a:t>необхідно</a:t>
            </a:r>
            <a:r>
              <a:rPr lang="ru-RU" sz="2000" dirty="0" smtClean="0"/>
              <a:t>, </a:t>
            </a:r>
            <a:r>
              <a:rPr lang="ru-RU" sz="2000" dirty="0" err="1" smtClean="0"/>
              <a:t>отримала</a:t>
            </a:r>
            <a:r>
              <a:rPr lang="ru-RU" sz="2000" dirty="0" smtClean="0"/>
              <a:t> на </a:t>
            </a:r>
            <a:r>
              <a:rPr lang="ru-RU" sz="2000" dirty="0" err="1" smtClean="0"/>
              <a:t>Заході</a:t>
            </a:r>
            <a:r>
              <a:rPr lang="ru-RU" sz="2000" dirty="0" smtClean="0"/>
              <a:t> </a:t>
            </a:r>
            <a:r>
              <a:rPr lang="ru-RU" sz="2000" dirty="0" err="1" smtClean="0"/>
              <a:t>назву</a:t>
            </a:r>
            <a:r>
              <a:rPr lang="ru-RU" sz="2000" dirty="0" smtClean="0"/>
              <a:t> «</a:t>
            </a:r>
            <a:r>
              <a:rPr lang="ru-RU" sz="2000" dirty="0" err="1" smtClean="0"/>
              <a:t>Доктрини</a:t>
            </a:r>
            <a:r>
              <a:rPr lang="ru-RU" sz="2000" dirty="0" smtClean="0"/>
              <a:t> </a:t>
            </a:r>
            <a:r>
              <a:rPr lang="ru-RU" sz="2000" dirty="0" err="1" smtClean="0"/>
              <a:t>Брежнєва</a:t>
            </a:r>
            <a:r>
              <a:rPr lang="ru-RU" sz="2000" dirty="0" smtClean="0"/>
              <a:t>», за </a:t>
            </a:r>
            <a:r>
              <a:rPr lang="ru-RU" sz="2000" dirty="0" err="1" smtClean="0"/>
              <a:t>іменем</a:t>
            </a:r>
            <a:r>
              <a:rPr lang="ru-RU" sz="2000" dirty="0" smtClean="0"/>
              <a:t> </a:t>
            </a:r>
            <a:r>
              <a:rPr lang="ru-RU" sz="2000" dirty="0" err="1" smtClean="0"/>
              <a:t>радянського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керівника</a:t>
            </a:r>
            <a:r>
              <a:rPr lang="ru-RU" sz="2000" dirty="0" smtClean="0"/>
              <a:t>, </a:t>
            </a:r>
            <a:r>
              <a:rPr lang="ru-RU" sz="2000" dirty="0" err="1" smtClean="0"/>
              <a:t>який</a:t>
            </a:r>
            <a:r>
              <a:rPr lang="ru-RU" sz="2000" dirty="0" smtClean="0"/>
              <a:t> </a:t>
            </a:r>
            <a:r>
              <a:rPr lang="ru-RU" sz="2000" dirty="0" err="1" smtClean="0"/>
              <a:t>вперше</a:t>
            </a:r>
            <a:r>
              <a:rPr lang="ru-RU" sz="2000" dirty="0" smtClean="0"/>
              <a:t> </a:t>
            </a:r>
            <a:r>
              <a:rPr lang="ru-RU" sz="2000" dirty="0" err="1" smtClean="0"/>
              <a:t>її</a:t>
            </a:r>
            <a:r>
              <a:rPr lang="ru-RU" sz="2000" dirty="0" smtClean="0"/>
              <a:t> проголосив </a:t>
            </a:r>
            <a:r>
              <a:rPr lang="ru-RU" sz="2000" dirty="0" err="1" smtClean="0"/>
              <a:t>публічно</a:t>
            </a:r>
            <a:r>
              <a:rPr lang="ru-RU" sz="2000" dirty="0" smtClean="0"/>
              <a:t>, </a:t>
            </a:r>
            <a:r>
              <a:rPr lang="ru-RU" sz="2000" dirty="0" err="1" smtClean="0"/>
              <a:t>хоча</a:t>
            </a:r>
            <a:r>
              <a:rPr lang="ru-RU" sz="2000" dirty="0" smtClean="0"/>
              <a:t> </a:t>
            </a:r>
            <a:r>
              <a:rPr lang="ru-RU" sz="2000" dirty="0" err="1" smtClean="0"/>
              <a:t>її</a:t>
            </a:r>
            <a:r>
              <a:rPr lang="ru-RU" sz="2000" dirty="0" smtClean="0"/>
              <a:t> проводили і </a:t>
            </a:r>
            <a:r>
              <a:rPr lang="ru-RU" sz="2000" dirty="0" err="1" smtClean="0"/>
              <a:t>раніше</a:t>
            </a:r>
            <a:r>
              <a:rPr lang="ru-RU" sz="2000" dirty="0" smtClean="0"/>
              <a:t> </a:t>
            </a:r>
            <a:r>
              <a:rPr lang="ru-RU" sz="2000" dirty="0" err="1" smtClean="0"/>
              <a:t>з</a:t>
            </a:r>
            <a:r>
              <a:rPr lang="ru-RU" sz="2000" dirty="0" smtClean="0"/>
              <a:t> </a:t>
            </a:r>
            <a:r>
              <a:rPr lang="ru-RU" sz="2000" dirty="0" err="1" smtClean="0"/>
              <a:t>часів</a:t>
            </a:r>
            <a:r>
              <a:rPr lang="ru-RU" sz="2000" dirty="0" smtClean="0"/>
              <a:t> </a:t>
            </a:r>
            <a:r>
              <a:rPr lang="ru-RU" sz="2000" dirty="0" err="1" smtClean="0"/>
              <a:t>Сталіна</a:t>
            </a:r>
            <a:r>
              <a:rPr lang="ru-RU" sz="2000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88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>
            <a:normAutofit/>
          </a:bodyPr>
          <a:lstStyle/>
          <a:p>
            <a:pPr algn="ctr"/>
            <a:r>
              <a:rPr lang="uk-UA" sz="6000" b="1" u="sng" dirty="0" smtClean="0">
                <a:solidFill>
                  <a:schemeClr val="tx1"/>
                </a:solidFill>
              </a:rPr>
              <a:t>Олександр </a:t>
            </a:r>
            <a:r>
              <a:rPr lang="uk-UA" sz="6000" b="1" u="sng" dirty="0" err="1" smtClean="0">
                <a:solidFill>
                  <a:schemeClr val="tx1"/>
                </a:solidFill>
              </a:rPr>
              <a:t>Дубчек</a:t>
            </a:r>
            <a:endParaRPr lang="ru-RU" sz="6000" b="1" u="sng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alexander-dubcek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72029" y="2160588"/>
            <a:ext cx="2962830" cy="3881437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063" y="2160588"/>
            <a:ext cx="2868624" cy="3881437"/>
          </a:xfrm>
        </p:spPr>
      </p:pic>
    </p:spTree>
    <p:extLst>
      <p:ext uri="{BB962C8B-B14F-4D97-AF65-F5344CB8AC3E}">
        <p14:creationId xmlns:p14="http://schemas.microsoft.com/office/powerpoint/2010/main" val="296205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35280" cy="1219200"/>
          </a:xfrm>
        </p:spPr>
        <p:txBody>
          <a:bodyPr>
            <a:noAutofit/>
          </a:bodyPr>
          <a:lstStyle/>
          <a:p>
            <a:pPr algn="ctr"/>
            <a:r>
              <a:rPr lang="ru-RU" sz="3900" b="1" u="sng" dirty="0" smtClean="0">
                <a:solidFill>
                  <a:schemeClr val="tx1"/>
                </a:solidFill>
              </a:rPr>
              <a:t>Перша </a:t>
            </a:r>
            <a:r>
              <a:rPr lang="ru-RU" sz="3900" b="1" u="sng" dirty="0" err="1" smtClean="0">
                <a:solidFill>
                  <a:schemeClr val="tx1"/>
                </a:solidFill>
              </a:rPr>
              <a:t>шпальта</a:t>
            </a:r>
            <a:r>
              <a:rPr lang="ru-RU" sz="3900" b="1" u="sng" dirty="0" smtClean="0">
                <a:solidFill>
                  <a:schemeClr val="tx1"/>
                </a:solidFill>
              </a:rPr>
              <a:t> </a:t>
            </a:r>
            <a:r>
              <a:rPr lang="ru-RU" sz="3900" b="1" u="sng" dirty="0" err="1" smtClean="0">
                <a:solidFill>
                  <a:schemeClr val="tx1"/>
                </a:solidFill>
              </a:rPr>
              <a:t>газети</a:t>
            </a:r>
            <a:r>
              <a:rPr lang="ru-RU" sz="3900" b="1" u="sng" dirty="0" smtClean="0">
                <a:solidFill>
                  <a:schemeClr val="tx1"/>
                </a:solidFill>
              </a:rPr>
              <a:t> "СВОБОДА" про </a:t>
            </a:r>
            <a:r>
              <a:rPr lang="ru-RU" sz="3900" b="1" u="sng" dirty="0" err="1" smtClean="0">
                <a:solidFill>
                  <a:schemeClr val="tx1"/>
                </a:solidFill>
              </a:rPr>
              <a:t>окупацію</a:t>
            </a:r>
            <a:r>
              <a:rPr lang="ru-RU" sz="3900" b="1" u="sng" dirty="0" smtClean="0">
                <a:solidFill>
                  <a:schemeClr val="tx1"/>
                </a:solidFill>
              </a:rPr>
              <a:t> </a:t>
            </a:r>
            <a:r>
              <a:rPr lang="ru-RU" sz="3900" b="1" u="sng" dirty="0" err="1" smtClean="0">
                <a:solidFill>
                  <a:schemeClr val="tx1"/>
                </a:solidFill>
              </a:rPr>
              <a:t>Чехословаччини</a:t>
            </a:r>
            <a:endParaRPr lang="ru-RU" sz="3900" b="1" u="sng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800px-Svoboda_okupaciya_cz_s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412776"/>
            <a:ext cx="8712968" cy="5256584"/>
          </a:xfrm>
        </p:spPr>
      </p:pic>
    </p:spTree>
    <p:extLst>
      <p:ext uri="{BB962C8B-B14F-4D97-AF65-F5344CB8AC3E}">
        <p14:creationId xmlns:p14="http://schemas.microsoft.com/office/powerpoint/2010/main" val="142442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6600" u="sng" dirty="0" err="1" smtClean="0">
                <a:solidFill>
                  <a:schemeClr val="tx1"/>
                </a:solidFill>
              </a:rPr>
              <a:t>Кінець</a:t>
            </a:r>
            <a:r>
              <a:rPr lang="ru-RU" sz="6600" u="sng" dirty="0" smtClean="0">
                <a:solidFill>
                  <a:schemeClr val="tx1"/>
                </a:solidFill>
              </a:rPr>
              <a:t> </a:t>
            </a:r>
            <a:r>
              <a:rPr lang="ru-RU" sz="6600" u="sng" dirty="0" err="1" smtClean="0">
                <a:solidFill>
                  <a:schemeClr val="tx1"/>
                </a:solidFill>
              </a:rPr>
              <a:t>весни</a:t>
            </a:r>
            <a:endParaRPr lang="ru-RU" sz="6600" u="sng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42984"/>
            <a:ext cx="8406106" cy="5166336"/>
          </a:xfrm>
        </p:spPr>
        <p:txBody>
          <a:bodyPr>
            <a:noAutofit/>
          </a:bodyPr>
          <a:lstStyle/>
          <a:p>
            <a:r>
              <a:rPr lang="ru-RU" sz="1800" dirty="0" smtClean="0"/>
              <a:t>23 </a:t>
            </a:r>
            <a:r>
              <a:rPr lang="ru-RU" sz="1800" dirty="0" err="1" smtClean="0"/>
              <a:t>березня</a:t>
            </a:r>
            <a:r>
              <a:rPr lang="ru-RU" sz="1800" dirty="0" smtClean="0"/>
              <a:t> 1968 на </a:t>
            </a:r>
            <a:r>
              <a:rPr lang="ru-RU" sz="1800" dirty="0" err="1" smtClean="0"/>
              <a:t>з'їзді</a:t>
            </a:r>
            <a:r>
              <a:rPr lang="ru-RU" sz="1800" dirty="0" smtClean="0"/>
              <a:t> </a:t>
            </a:r>
            <a:r>
              <a:rPr lang="ru-RU" sz="1800" dirty="0" err="1" smtClean="0"/>
              <a:t>комуністичних</a:t>
            </a:r>
            <a:r>
              <a:rPr lang="ru-RU" sz="1800" dirty="0" smtClean="0"/>
              <a:t> </a:t>
            </a:r>
            <a:r>
              <a:rPr lang="ru-RU" sz="1800" dirty="0" err="1" smtClean="0"/>
              <a:t>партій</a:t>
            </a:r>
            <a:r>
              <a:rPr lang="ru-RU" sz="1800" dirty="0" smtClean="0"/>
              <a:t> в </a:t>
            </a:r>
            <a:r>
              <a:rPr lang="ru-RU" sz="1800" dirty="0" err="1" smtClean="0"/>
              <a:t>Дрездені</a:t>
            </a:r>
            <a:r>
              <a:rPr lang="ru-RU" sz="1800" dirty="0" smtClean="0"/>
              <a:t> прозвучала критика реформ в </a:t>
            </a:r>
            <a:r>
              <a:rPr lang="ru-RU" sz="1800" dirty="0" err="1" smtClean="0"/>
              <a:t>Чехословаччині</a:t>
            </a:r>
            <a:r>
              <a:rPr lang="ru-RU" sz="1800" dirty="0" smtClean="0"/>
              <a:t>, 4 </a:t>
            </a:r>
            <a:r>
              <a:rPr lang="ru-RU" sz="1800" dirty="0" err="1" smtClean="0"/>
              <a:t>травня</a:t>
            </a:r>
            <a:r>
              <a:rPr lang="ru-RU" sz="1800" dirty="0" smtClean="0"/>
              <a:t> </a:t>
            </a:r>
            <a:r>
              <a:rPr lang="ru-RU" sz="1800" dirty="0" err="1" smtClean="0"/>
              <a:t>Брежнєв</a:t>
            </a:r>
            <a:r>
              <a:rPr lang="ru-RU" sz="1800" dirty="0" smtClean="0"/>
              <a:t> </a:t>
            </a:r>
            <a:r>
              <a:rPr lang="ru-RU" sz="1800" dirty="0" err="1" smtClean="0"/>
              <a:t>прийняв</a:t>
            </a:r>
            <a:r>
              <a:rPr lang="ru-RU" sz="1800" dirty="0" smtClean="0"/>
              <a:t> </a:t>
            </a:r>
            <a:r>
              <a:rPr lang="ru-RU" sz="1800" dirty="0" err="1" smtClean="0"/>
              <a:t>делегацію</a:t>
            </a:r>
            <a:r>
              <a:rPr lang="ru-RU" sz="1800" dirty="0" smtClean="0"/>
              <a:t> на </a:t>
            </a:r>
            <a:r>
              <a:rPr lang="ru-RU" sz="1800" dirty="0" err="1" smtClean="0"/>
              <a:t>чолі</a:t>
            </a:r>
            <a:r>
              <a:rPr lang="ru-RU" sz="1800" dirty="0" smtClean="0"/>
              <a:t> з </a:t>
            </a:r>
            <a:r>
              <a:rPr lang="ru-RU" sz="1800" dirty="0" err="1" smtClean="0"/>
              <a:t>Дубчеком</a:t>
            </a:r>
            <a:r>
              <a:rPr lang="ru-RU" sz="1800" dirty="0" smtClean="0"/>
              <a:t> в </a:t>
            </a:r>
            <a:r>
              <a:rPr lang="ru-RU" sz="1800" dirty="0" err="1" smtClean="0"/>
              <a:t>Москві</a:t>
            </a:r>
            <a:r>
              <a:rPr lang="ru-RU" sz="1800" dirty="0" smtClean="0"/>
              <a:t>, де </a:t>
            </a:r>
            <a:r>
              <a:rPr lang="ru-RU" sz="1800" dirty="0" err="1" smtClean="0"/>
              <a:t>гостро</a:t>
            </a:r>
            <a:r>
              <a:rPr lang="ru-RU" sz="1800" dirty="0" smtClean="0"/>
              <a:t> </a:t>
            </a:r>
            <a:r>
              <a:rPr lang="ru-RU" sz="1800" dirty="0" err="1" smtClean="0"/>
              <a:t>критикував</a:t>
            </a:r>
            <a:r>
              <a:rPr lang="ru-RU" sz="1800" dirty="0" smtClean="0"/>
              <a:t> </a:t>
            </a:r>
            <a:r>
              <a:rPr lang="ru-RU" sz="1800" dirty="0" err="1" smtClean="0"/>
              <a:t>положення</a:t>
            </a:r>
            <a:r>
              <a:rPr lang="ru-RU" sz="1800" dirty="0" smtClean="0"/>
              <a:t> в ЧССР. </a:t>
            </a:r>
          </a:p>
          <a:p>
            <a:r>
              <a:rPr lang="ru-RU" sz="1800" dirty="0" err="1" smtClean="0"/>
              <a:t>Період</a:t>
            </a:r>
            <a:r>
              <a:rPr lang="ru-RU" sz="1800" dirty="0" smtClean="0"/>
              <a:t> </a:t>
            </a:r>
            <a:r>
              <a:rPr lang="ru-RU" sz="1800" dirty="0" err="1" smtClean="0"/>
              <a:t>політичного</a:t>
            </a:r>
            <a:r>
              <a:rPr lang="ru-RU" sz="1800" dirty="0" smtClean="0"/>
              <a:t> </a:t>
            </a:r>
            <a:r>
              <a:rPr lang="ru-RU" sz="1800" dirty="0" err="1" smtClean="0"/>
              <a:t>лібералізму</a:t>
            </a:r>
            <a:r>
              <a:rPr lang="ru-RU" sz="1800" dirty="0" smtClean="0"/>
              <a:t> в </a:t>
            </a:r>
            <a:r>
              <a:rPr lang="ru-RU" sz="1800" dirty="0" err="1" smtClean="0"/>
              <a:t>Чехословаччині</a:t>
            </a:r>
            <a:r>
              <a:rPr lang="ru-RU" sz="1800" dirty="0" smtClean="0"/>
              <a:t> </a:t>
            </a:r>
            <a:r>
              <a:rPr lang="ru-RU" sz="1800" dirty="0" err="1" smtClean="0"/>
              <a:t>закінчився</a:t>
            </a:r>
            <a:r>
              <a:rPr lang="ru-RU" sz="1800" dirty="0" smtClean="0"/>
              <a:t> </a:t>
            </a:r>
            <a:r>
              <a:rPr lang="ru-RU" sz="1800" dirty="0" err="1" smtClean="0"/>
              <a:t>вже</a:t>
            </a:r>
            <a:r>
              <a:rPr lang="ru-RU" sz="1800" dirty="0" smtClean="0"/>
              <a:t> через </a:t>
            </a:r>
            <a:r>
              <a:rPr lang="ru-RU" sz="1800" dirty="0" err="1" smtClean="0"/>
              <a:t>декілька</a:t>
            </a:r>
            <a:r>
              <a:rPr lang="ru-RU" sz="1800" dirty="0" smtClean="0"/>
              <a:t> </a:t>
            </a:r>
            <a:r>
              <a:rPr lang="ru-RU" sz="1800" dirty="0" err="1" smtClean="0"/>
              <a:t>днів</a:t>
            </a:r>
            <a:r>
              <a:rPr lang="ru-RU" sz="1800" dirty="0" smtClean="0"/>
              <a:t>, з </a:t>
            </a:r>
            <a:r>
              <a:rPr lang="ru-RU" sz="1800" dirty="0" err="1" smtClean="0"/>
              <a:t>введенням</a:t>
            </a:r>
            <a:r>
              <a:rPr lang="ru-RU" sz="1800" dirty="0" smtClean="0"/>
              <a:t> в </a:t>
            </a:r>
            <a:r>
              <a:rPr lang="ru-RU" sz="1800" dirty="0" err="1" smtClean="0"/>
              <a:t>країну</a:t>
            </a:r>
            <a:r>
              <a:rPr lang="ru-RU" sz="1800" dirty="0" smtClean="0"/>
              <a:t> 200 000 </a:t>
            </a:r>
            <a:r>
              <a:rPr lang="ru-RU" sz="1800" dirty="0" err="1" smtClean="0"/>
              <a:t>солдатів</a:t>
            </a:r>
            <a:r>
              <a:rPr lang="ru-RU" sz="1800" dirty="0" smtClean="0"/>
              <a:t> і 5000 </a:t>
            </a:r>
            <a:r>
              <a:rPr lang="ru-RU" sz="1800" dirty="0" err="1" smtClean="0"/>
              <a:t>танків</a:t>
            </a:r>
            <a:r>
              <a:rPr lang="ru-RU" sz="1800" dirty="0" smtClean="0"/>
              <a:t> </a:t>
            </a:r>
            <a:r>
              <a:rPr lang="ru-RU" sz="1800" dirty="0" err="1" smtClean="0"/>
              <a:t>країн</a:t>
            </a:r>
            <a:r>
              <a:rPr lang="ru-RU" sz="1800" dirty="0" smtClean="0"/>
              <a:t> </a:t>
            </a:r>
            <a:r>
              <a:rPr lang="ru-RU" sz="1800" dirty="0" err="1" smtClean="0"/>
              <a:t>Варшавського</a:t>
            </a:r>
            <a:r>
              <a:rPr lang="ru-RU" sz="1800" dirty="0" smtClean="0"/>
              <a:t> договору в </a:t>
            </a:r>
            <a:r>
              <a:rPr lang="ru-RU" sz="1800" dirty="0" err="1" smtClean="0"/>
              <a:t>ніч</a:t>
            </a:r>
            <a:r>
              <a:rPr lang="ru-RU" sz="1800" dirty="0" smtClean="0"/>
              <a:t> з 20 на 21. </a:t>
            </a:r>
            <a:r>
              <a:rPr lang="ru-RU" sz="1800" dirty="0" err="1" smtClean="0"/>
              <a:t>Напередодні</a:t>
            </a:r>
            <a:r>
              <a:rPr lang="ru-RU" sz="1800" dirty="0" smtClean="0"/>
              <a:t> </a:t>
            </a:r>
            <a:r>
              <a:rPr lang="ru-RU" sz="1800" dirty="0" err="1" smtClean="0"/>
              <a:t>введення</a:t>
            </a:r>
            <a:r>
              <a:rPr lang="ru-RU" sz="1800" dirty="0" smtClean="0"/>
              <a:t> </a:t>
            </a:r>
            <a:r>
              <a:rPr lang="ru-RU" sz="1800" dirty="0" err="1" smtClean="0"/>
              <a:t>військ</a:t>
            </a:r>
            <a:r>
              <a:rPr lang="ru-RU" sz="1800" dirty="0" smtClean="0"/>
              <a:t> Маршал </a:t>
            </a:r>
            <a:r>
              <a:rPr lang="ru-RU" sz="1800" dirty="0" err="1" smtClean="0"/>
              <a:t>Радянського</a:t>
            </a:r>
            <a:r>
              <a:rPr lang="ru-RU" sz="1800" dirty="0" smtClean="0"/>
              <a:t> Союзу Гречко </a:t>
            </a:r>
            <a:r>
              <a:rPr lang="ru-RU" sz="1800" dirty="0" err="1" smtClean="0"/>
              <a:t>проінформував</a:t>
            </a:r>
            <a:r>
              <a:rPr lang="ru-RU" sz="1800" dirty="0" smtClean="0"/>
              <a:t> </a:t>
            </a:r>
            <a:r>
              <a:rPr lang="ru-RU" sz="1800" dirty="0" err="1" smtClean="0"/>
              <a:t>міністра</a:t>
            </a:r>
            <a:r>
              <a:rPr lang="ru-RU" sz="1800" dirty="0" smtClean="0"/>
              <a:t> оборони ЧССР </a:t>
            </a:r>
            <a:r>
              <a:rPr lang="ru-RU" sz="1800" dirty="0" err="1" smtClean="0"/>
              <a:t>Мартіна</a:t>
            </a:r>
            <a:r>
              <a:rPr lang="ru-RU" sz="1800" dirty="0" smtClean="0"/>
              <a:t> </a:t>
            </a:r>
            <a:r>
              <a:rPr lang="ru-RU" sz="1800" dirty="0" err="1" smtClean="0"/>
              <a:t>Дзура</a:t>
            </a:r>
            <a:r>
              <a:rPr lang="ru-RU" sz="1800" dirty="0" smtClean="0"/>
              <a:t> про </a:t>
            </a:r>
            <a:r>
              <a:rPr lang="ru-RU" sz="1800" dirty="0" err="1" smtClean="0"/>
              <a:t>підготовлювану</a:t>
            </a:r>
            <a:r>
              <a:rPr lang="ru-RU" sz="1800" dirty="0" smtClean="0"/>
              <a:t> </a:t>
            </a:r>
            <a:r>
              <a:rPr lang="ru-RU" sz="1800" dirty="0" err="1" smtClean="0"/>
              <a:t>акцію</a:t>
            </a:r>
            <a:r>
              <a:rPr lang="ru-RU" sz="1800" dirty="0" smtClean="0"/>
              <a:t> і </a:t>
            </a:r>
            <a:r>
              <a:rPr lang="ru-RU" sz="1800" dirty="0" err="1" smtClean="0"/>
              <a:t>застеріг</a:t>
            </a:r>
            <a:r>
              <a:rPr lang="ru-RU" sz="1800" dirty="0" smtClean="0"/>
              <a:t> </a:t>
            </a:r>
            <a:r>
              <a:rPr lang="ru-RU" sz="1800" dirty="0" err="1" smtClean="0"/>
              <a:t>від</a:t>
            </a:r>
            <a:r>
              <a:rPr lang="ru-RU" sz="1800" dirty="0" smtClean="0"/>
              <a:t> опору з боку </a:t>
            </a:r>
            <a:r>
              <a:rPr lang="ru-RU" sz="1800" dirty="0" err="1" smtClean="0"/>
              <a:t>чехословацьких</a:t>
            </a:r>
            <a:r>
              <a:rPr lang="ru-RU" sz="1800" dirty="0" smtClean="0"/>
              <a:t> </a:t>
            </a:r>
            <a:r>
              <a:rPr lang="ru-RU" sz="1800" dirty="0" err="1" smtClean="0"/>
              <a:t>озброєних</a:t>
            </a:r>
            <a:r>
              <a:rPr lang="ru-RU" sz="1800" dirty="0" smtClean="0"/>
              <a:t> сил. З НДР </a:t>
            </a:r>
            <a:r>
              <a:rPr lang="ru-RU" sz="1800" dirty="0" err="1" smtClean="0"/>
              <a:t>вводився</a:t>
            </a:r>
            <a:r>
              <a:rPr lang="ru-RU" sz="1800" dirty="0" smtClean="0"/>
              <a:t> </a:t>
            </a:r>
            <a:r>
              <a:rPr lang="ru-RU" sz="1800" dirty="0" err="1" smtClean="0"/>
              <a:t>радянсько-німецький</a:t>
            </a:r>
            <a:r>
              <a:rPr lang="ru-RU" sz="1800" dirty="0" smtClean="0"/>
              <a:t> контингент </a:t>
            </a:r>
            <a:r>
              <a:rPr lang="ru-RU" sz="1800" dirty="0" err="1" smtClean="0"/>
              <a:t>військ</a:t>
            </a:r>
            <a:r>
              <a:rPr lang="ru-RU" sz="1800" dirty="0" smtClean="0"/>
              <a:t> по </a:t>
            </a:r>
            <a:r>
              <a:rPr lang="ru-RU" sz="1800" dirty="0" err="1" smtClean="0"/>
              <a:t>напрямах</a:t>
            </a:r>
            <a:r>
              <a:rPr lang="ru-RU" sz="1800" dirty="0" smtClean="0"/>
              <a:t>: Прага, </a:t>
            </a:r>
            <a:r>
              <a:rPr lang="ru-RU" sz="1800" dirty="0" err="1" smtClean="0"/>
              <a:t>Хомутів</a:t>
            </a:r>
            <a:r>
              <a:rPr lang="ru-RU" sz="1800" dirty="0" smtClean="0"/>
              <a:t>, </a:t>
            </a:r>
            <a:r>
              <a:rPr lang="ru-RU" sz="1800" dirty="0" err="1" smtClean="0"/>
              <a:t>Пльзень,Карлові</a:t>
            </a:r>
            <a:r>
              <a:rPr lang="ru-RU" sz="1800" dirty="0" smtClean="0"/>
              <a:t> Вари. З </a:t>
            </a:r>
            <a:r>
              <a:rPr lang="ru-RU" sz="1800" dirty="0" err="1" smtClean="0"/>
              <a:t>Угорщини</a:t>
            </a:r>
            <a:r>
              <a:rPr lang="ru-RU" sz="1800" dirty="0" smtClean="0"/>
              <a:t> входило </a:t>
            </a:r>
            <a:r>
              <a:rPr lang="ru-RU" sz="1800" dirty="0" err="1" smtClean="0"/>
              <a:t>радянсько-угорсько-болгарське</a:t>
            </a:r>
            <a:r>
              <a:rPr lang="ru-RU" sz="1800" dirty="0" smtClean="0"/>
              <a:t> </a:t>
            </a:r>
            <a:r>
              <a:rPr lang="ru-RU" sz="1800" dirty="0" err="1" smtClean="0"/>
              <a:t>угрупування</a:t>
            </a:r>
            <a:r>
              <a:rPr lang="ru-RU" sz="1800" dirty="0" smtClean="0"/>
              <a:t> по </a:t>
            </a:r>
            <a:r>
              <a:rPr lang="ru-RU" sz="1800" dirty="0" err="1" smtClean="0"/>
              <a:t>напрямах</a:t>
            </a:r>
            <a:r>
              <a:rPr lang="ru-RU" sz="1800" dirty="0" smtClean="0"/>
              <a:t>: Братислава, </a:t>
            </a:r>
            <a:r>
              <a:rPr lang="ru-RU" sz="1800" dirty="0" err="1" smtClean="0"/>
              <a:t>Тренчин</a:t>
            </a:r>
            <a:r>
              <a:rPr lang="ru-RU" sz="1800" dirty="0" smtClean="0"/>
              <a:t>, </a:t>
            </a:r>
            <a:r>
              <a:rPr lang="ru-RU" sz="1800" dirty="0" err="1" smtClean="0"/>
              <a:t>Банська</a:t>
            </a:r>
            <a:r>
              <a:rPr lang="ru-RU" sz="1800" dirty="0" smtClean="0"/>
              <a:t> </a:t>
            </a:r>
            <a:r>
              <a:rPr lang="ru-RU" sz="1800" dirty="0" err="1" smtClean="0"/>
              <a:t>Бістріца</a:t>
            </a:r>
            <a:r>
              <a:rPr lang="ru-RU" sz="1800" dirty="0" smtClean="0"/>
              <a:t> і </a:t>
            </a:r>
            <a:r>
              <a:rPr lang="ru-RU" sz="1800" dirty="0" err="1" smtClean="0"/>
              <a:t>ін</a:t>
            </a:r>
            <a:r>
              <a:rPr lang="ru-RU" sz="1800" dirty="0" smtClean="0"/>
              <a:t>. </a:t>
            </a:r>
            <a:r>
              <a:rPr lang="ru-RU" sz="1800" dirty="0" err="1" smtClean="0"/>
              <a:t>Найбільший</a:t>
            </a:r>
            <a:r>
              <a:rPr lang="ru-RU" sz="1800" dirty="0" smtClean="0"/>
              <a:t> контингент </a:t>
            </a:r>
            <a:r>
              <a:rPr lang="ru-RU" sz="1800" dirty="0" err="1" smtClean="0"/>
              <a:t>військ</a:t>
            </a:r>
            <a:r>
              <a:rPr lang="ru-RU" sz="1800" dirty="0" smtClean="0"/>
              <a:t> </a:t>
            </a:r>
            <a:r>
              <a:rPr lang="ru-RU" sz="1800" dirty="0" err="1" smtClean="0"/>
              <a:t>був</a:t>
            </a:r>
            <a:r>
              <a:rPr lang="ru-RU" sz="1800" dirty="0" smtClean="0"/>
              <a:t> </a:t>
            </a:r>
            <a:r>
              <a:rPr lang="ru-RU" sz="1800" dirty="0" err="1" smtClean="0"/>
              <a:t>виділений</a:t>
            </a:r>
            <a:r>
              <a:rPr lang="ru-RU" sz="1800" dirty="0" smtClean="0"/>
              <a:t> </a:t>
            </a:r>
            <a:r>
              <a:rPr lang="ru-RU" sz="1800" dirty="0" err="1" smtClean="0"/>
              <a:t>від</a:t>
            </a:r>
            <a:r>
              <a:rPr lang="ru-RU" sz="1800" dirty="0" smtClean="0"/>
              <a:t> СРСР. </a:t>
            </a:r>
            <a:r>
              <a:rPr lang="ru-RU" sz="1800" dirty="0" err="1" smtClean="0"/>
              <a:t>Чехословацька</a:t>
            </a:r>
            <a:r>
              <a:rPr lang="ru-RU" sz="1800" dirty="0" smtClean="0"/>
              <a:t> </a:t>
            </a:r>
            <a:r>
              <a:rPr lang="ru-RU" sz="1800" dirty="0" err="1" smtClean="0"/>
              <a:t>армія</a:t>
            </a:r>
            <a:r>
              <a:rPr lang="ru-RU" sz="1800" dirty="0" smtClean="0"/>
              <a:t> не чинила опору. </a:t>
            </a:r>
            <a:r>
              <a:rPr lang="ru-RU" sz="1800" dirty="0" err="1" smtClean="0"/>
              <a:t>Вторгнення</a:t>
            </a:r>
            <a:r>
              <a:rPr lang="ru-RU" sz="1800" dirty="0" smtClean="0"/>
              <a:t> </a:t>
            </a:r>
            <a:r>
              <a:rPr lang="ru-RU" sz="1800" dirty="0" err="1" smtClean="0"/>
              <a:t>сталося</a:t>
            </a:r>
            <a:r>
              <a:rPr lang="ru-RU" sz="1800" dirty="0" smtClean="0"/>
              <a:t> </a:t>
            </a:r>
            <a:r>
              <a:rPr lang="ru-RU" sz="1800" dirty="0" err="1" smtClean="0"/>
              <a:t>напередодні</a:t>
            </a:r>
            <a:r>
              <a:rPr lang="ru-RU" sz="1800" dirty="0" smtClean="0"/>
              <a:t> </a:t>
            </a:r>
            <a:r>
              <a:rPr lang="ru-RU" sz="1800" dirty="0" err="1" smtClean="0"/>
              <a:t>з'їзду</a:t>
            </a:r>
            <a:r>
              <a:rPr lang="ru-RU" sz="1800" dirty="0" smtClean="0"/>
              <a:t> </a:t>
            </a:r>
            <a:r>
              <a:rPr lang="ru-RU" sz="1800" dirty="0" err="1" smtClean="0"/>
              <a:t>Комуністичної</a:t>
            </a:r>
            <a:r>
              <a:rPr lang="ru-RU" sz="1800" dirty="0" smtClean="0"/>
              <a:t> </a:t>
            </a:r>
            <a:r>
              <a:rPr lang="ru-RU" sz="1800" dirty="0" err="1" smtClean="0"/>
              <a:t>партії</a:t>
            </a:r>
            <a:r>
              <a:rPr lang="ru-RU" sz="1800" dirty="0" smtClean="0"/>
              <a:t> </a:t>
            </a:r>
            <a:r>
              <a:rPr lang="ru-RU" sz="1800" dirty="0" err="1" smtClean="0"/>
              <a:t>Чехословаччини</a:t>
            </a:r>
            <a:r>
              <a:rPr lang="ru-RU" sz="1800" dirty="0" smtClean="0"/>
              <a:t>, на </a:t>
            </a:r>
            <a:r>
              <a:rPr lang="ru-RU" sz="1800" dirty="0" err="1" smtClean="0"/>
              <a:t>якому</a:t>
            </a:r>
            <a:r>
              <a:rPr lang="ru-RU" sz="1800" dirty="0" smtClean="0"/>
              <a:t>, як </a:t>
            </a:r>
            <a:r>
              <a:rPr lang="ru-RU" sz="1800" dirty="0" err="1" smtClean="0"/>
              <a:t>очікувалося</a:t>
            </a:r>
            <a:r>
              <a:rPr lang="ru-RU" sz="1800" dirty="0" smtClean="0"/>
              <a:t>, </a:t>
            </a:r>
            <a:r>
              <a:rPr lang="ru-RU" sz="1800" dirty="0" err="1" smtClean="0"/>
              <a:t>реформи</a:t>
            </a:r>
            <a:r>
              <a:rPr lang="ru-RU" sz="1800" dirty="0" smtClean="0"/>
              <a:t> </a:t>
            </a:r>
            <a:r>
              <a:rPr lang="ru-RU" sz="1800" dirty="0" err="1" smtClean="0"/>
              <a:t>повинні</a:t>
            </a:r>
            <a:r>
              <a:rPr lang="ru-RU" sz="1800" dirty="0" smtClean="0"/>
              <a:t> </a:t>
            </a:r>
            <a:r>
              <a:rPr lang="ru-RU" sz="1800" dirty="0" err="1" smtClean="0"/>
              <a:t>були</a:t>
            </a:r>
            <a:r>
              <a:rPr lang="ru-RU" sz="1800" dirty="0" smtClean="0"/>
              <a:t> </a:t>
            </a:r>
            <a:r>
              <a:rPr lang="ru-RU" sz="1800" dirty="0" err="1" smtClean="0"/>
              <a:t>отримати</a:t>
            </a:r>
            <a:r>
              <a:rPr lang="ru-RU" sz="1800" dirty="0" smtClean="0"/>
              <a:t> </a:t>
            </a:r>
            <a:r>
              <a:rPr lang="ru-RU" sz="1800" dirty="0" err="1" smtClean="0"/>
              <a:t>рішучу</a:t>
            </a:r>
            <a:r>
              <a:rPr lang="ru-RU" sz="1800" dirty="0" smtClean="0"/>
              <a:t> </a:t>
            </a:r>
            <a:r>
              <a:rPr lang="ru-RU" sz="1800" dirty="0" err="1" smtClean="0"/>
              <a:t>підтримку</a:t>
            </a:r>
            <a:r>
              <a:rPr lang="ru-RU" sz="1800" dirty="0" smtClean="0"/>
              <a:t>. </a:t>
            </a:r>
            <a:r>
              <a:rPr lang="ru-RU" sz="1800" dirty="0" err="1" smtClean="0"/>
              <a:t>З'їзд</a:t>
            </a:r>
            <a:r>
              <a:rPr lang="ru-RU" sz="1800" dirty="0" smtClean="0"/>
              <a:t> </a:t>
            </a:r>
            <a:r>
              <a:rPr lang="ru-RU" sz="1800" dirty="0" err="1" smtClean="0"/>
              <a:t>партії</a:t>
            </a:r>
            <a:r>
              <a:rPr lang="ru-RU" sz="1800" dirty="0" smtClean="0"/>
              <a:t> все-таки </a:t>
            </a:r>
            <a:r>
              <a:rPr lang="ru-RU" sz="1800" dirty="0" err="1" smtClean="0"/>
              <a:t>був</a:t>
            </a:r>
            <a:r>
              <a:rPr lang="ru-RU" sz="1800" dirty="0" smtClean="0"/>
              <a:t> проведений — </a:t>
            </a:r>
            <a:r>
              <a:rPr lang="ru-RU" sz="1800" dirty="0" err="1" smtClean="0"/>
              <a:t>він</a:t>
            </a:r>
            <a:r>
              <a:rPr lang="ru-RU" sz="1800" dirty="0" smtClean="0"/>
              <a:t> </a:t>
            </a:r>
            <a:r>
              <a:rPr lang="ru-RU" sz="1800" dirty="0" err="1" smtClean="0"/>
              <a:t>відбувся</a:t>
            </a:r>
            <a:r>
              <a:rPr lang="ru-RU" sz="1800" dirty="0" smtClean="0"/>
              <a:t> на одному </a:t>
            </a:r>
            <a:r>
              <a:rPr lang="ru-RU" sz="1800" dirty="0" err="1" smtClean="0"/>
              <a:t>з</a:t>
            </a:r>
            <a:r>
              <a:rPr lang="ru-RU" sz="1800" dirty="0" smtClean="0"/>
              <a:t> </a:t>
            </a:r>
            <a:r>
              <a:rPr lang="ru-RU" sz="1800" dirty="0" err="1" smtClean="0"/>
              <a:t>місцевих</a:t>
            </a:r>
            <a:r>
              <a:rPr lang="ru-RU" sz="1800" dirty="0" smtClean="0"/>
              <a:t> </a:t>
            </a:r>
            <a:r>
              <a:rPr lang="ru-RU" sz="1800" dirty="0" err="1" smtClean="0"/>
              <a:t>заводів</a:t>
            </a:r>
            <a:r>
              <a:rPr lang="ru-RU" sz="1800" dirty="0" smtClean="0"/>
              <a:t> — і </a:t>
            </a:r>
            <a:r>
              <a:rPr lang="ru-RU" sz="1800" dirty="0" err="1" smtClean="0"/>
              <a:t>його</a:t>
            </a:r>
            <a:r>
              <a:rPr lang="ru-RU" sz="1800" dirty="0" smtClean="0"/>
              <a:t> </a:t>
            </a:r>
            <a:r>
              <a:rPr lang="ru-RU" sz="1800" dirty="0" err="1" smtClean="0"/>
              <a:t>учасники</a:t>
            </a:r>
            <a:r>
              <a:rPr lang="ru-RU" sz="1800" dirty="0" smtClean="0"/>
              <a:t> </a:t>
            </a:r>
            <a:r>
              <a:rPr lang="ru-RU" sz="1800" dirty="0" err="1" smtClean="0"/>
              <a:t>насправді</a:t>
            </a:r>
            <a:r>
              <a:rPr lang="ru-RU" sz="1800" dirty="0" smtClean="0"/>
              <a:t> </a:t>
            </a:r>
            <a:r>
              <a:rPr lang="ru-RU" sz="1800" dirty="0" err="1" smtClean="0"/>
              <a:t>висловили</a:t>
            </a:r>
            <a:r>
              <a:rPr lang="ru-RU" sz="1800" dirty="0" smtClean="0"/>
              <a:t> </a:t>
            </a:r>
            <a:r>
              <a:rPr lang="ru-RU" sz="1800" dirty="0" err="1" smtClean="0"/>
              <a:t>підтримку</a:t>
            </a:r>
            <a:r>
              <a:rPr lang="ru-RU" sz="1800" dirty="0" smtClean="0"/>
              <a:t> </a:t>
            </a:r>
            <a:r>
              <a:rPr lang="ru-RU" sz="1800" dirty="0" err="1" smtClean="0"/>
              <a:t>початим</a:t>
            </a:r>
            <a:r>
              <a:rPr lang="ru-RU" sz="1800" dirty="0" smtClean="0"/>
              <a:t> реформам, </a:t>
            </a:r>
            <a:r>
              <a:rPr lang="ru-RU" sz="1800" dirty="0" err="1" smtClean="0"/>
              <a:t>але</a:t>
            </a:r>
            <a:r>
              <a:rPr lang="ru-RU" sz="1800" dirty="0" smtClean="0"/>
              <a:t> </a:t>
            </a:r>
            <a:r>
              <a:rPr lang="ru-RU" sz="1800" dirty="0" err="1" smtClean="0"/>
              <a:t>це</a:t>
            </a:r>
            <a:r>
              <a:rPr lang="ru-RU" sz="1800" dirty="0" smtClean="0"/>
              <a:t> </a:t>
            </a:r>
            <a:r>
              <a:rPr lang="ru-RU" sz="1800" dirty="0" err="1" smtClean="0"/>
              <a:t>вже</a:t>
            </a:r>
            <a:r>
              <a:rPr lang="ru-RU" sz="1800" dirty="0" smtClean="0"/>
              <a:t> не мало </a:t>
            </a:r>
            <a:r>
              <a:rPr lang="ru-RU" sz="1800" dirty="0" err="1" smtClean="0"/>
              <a:t>ніякого</a:t>
            </a:r>
            <a:r>
              <a:rPr lang="ru-RU" sz="1800" dirty="0" smtClean="0"/>
              <a:t> </a:t>
            </a:r>
            <a:r>
              <a:rPr lang="ru-RU" sz="1800" dirty="0" err="1" smtClean="0"/>
              <a:t>значення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077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u="sng" dirty="0" err="1" smtClean="0">
                <a:solidFill>
                  <a:schemeClr val="tx1"/>
                </a:solidFill>
              </a:rPr>
              <a:t>Протести</a:t>
            </a:r>
            <a:r>
              <a:rPr lang="ru-RU" u="sng" dirty="0" smtClean="0">
                <a:solidFill>
                  <a:schemeClr val="tx1"/>
                </a:solidFill>
              </a:rPr>
              <a:t> </a:t>
            </a:r>
            <a:r>
              <a:rPr lang="ru-RU" u="sng" dirty="0" err="1" smtClean="0">
                <a:solidFill>
                  <a:schemeClr val="tx1"/>
                </a:solidFill>
              </a:rPr>
              <a:t>проти</a:t>
            </a:r>
            <a:r>
              <a:rPr lang="ru-RU" u="sng" dirty="0" smtClean="0">
                <a:solidFill>
                  <a:schemeClr val="tx1"/>
                </a:solidFill>
              </a:rPr>
              <a:t> </a:t>
            </a:r>
            <a:r>
              <a:rPr lang="ru-RU" u="sng" dirty="0" err="1" smtClean="0">
                <a:solidFill>
                  <a:schemeClr val="tx1"/>
                </a:solidFill>
              </a:rPr>
              <a:t>окупації</a:t>
            </a:r>
            <a:r>
              <a:rPr lang="ru-RU" u="sng" dirty="0" smtClean="0">
                <a:solidFill>
                  <a:schemeClr val="tx1"/>
                </a:solidFill>
              </a:rPr>
              <a:t> </a:t>
            </a:r>
            <a:r>
              <a:rPr lang="ru-RU" u="sng" dirty="0" err="1" smtClean="0">
                <a:solidFill>
                  <a:schemeClr val="tx1"/>
                </a:solidFill>
              </a:rPr>
              <a:t>Чехословаччини</a:t>
            </a:r>
            <a:r>
              <a:rPr lang="ru-RU" u="sng" dirty="0" smtClean="0">
                <a:solidFill>
                  <a:schemeClr val="tx1"/>
                </a:solidFill>
              </a:rPr>
              <a:t> і </a:t>
            </a:r>
            <a:r>
              <a:rPr lang="ru-RU" u="sng" dirty="0" err="1" smtClean="0">
                <a:solidFill>
                  <a:schemeClr val="tx1"/>
                </a:solidFill>
              </a:rPr>
              <a:t>наслідки</a:t>
            </a:r>
            <a:r>
              <a:rPr lang="ru-RU" u="sng" dirty="0" smtClean="0">
                <a:solidFill>
                  <a:schemeClr val="tx1"/>
                </a:solidFill>
              </a:rPr>
              <a:t> </a:t>
            </a:r>
            <a:r>
              <a:rPr lang="ru-RU" u="sng" dirty="0" err="1" smtClean="0">
                <a:solidFill>
                  <a:schemeClr val="tx1"/>
                </a:solidFill>
              </a:rPr>
              <a:t>окупації</a:t>
            </a:r>
            <a:endParaRPr lang="ru-RU" u="sng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4340" y="1229710"/>
            <a:ext cx="8686800" cy="5112402"/>
          </a:xfrm>
        </p:spPr>
        <p:txBody>
          <a:bodyPr>
            <a:noAutofit/>
          </a:bodyPr>
          <a:lstStyle/>
          <a:p>
            <a:r>
              <a:rPr lang="ru-RU" sz="1900" dirty="0" smtClean="0"/>
              <a:t>З боку </a:t>
            </a:r>
            <a:r>
              <a:rPr lang="ru-RU" sz="1900" dirty="0" err="1" smtClean="0"/>
              <a:t>західних</a:t>
            </a:r>
            <a:r>
              <a:rPr lang="ru-RU" sz="1900" dirty="0" smtClean="0"/>
              <a:t> </a:t>
            </a:r>
            <a:r>
              <a:rPr lang="ru-RU" sz="1900" dirty="0" err="1" smtClean="0"/>
              <a:t>країн</a:t>
            </a:r>
            <a:r>
              <a:rPr lang="ru-RU" sz="1900" dirty="0" smtClean="0"/>
              <a:t> </a:t>
            </a:r>
            <a:r>
              <a:rPr lang="ru-RU" sz="1900" dirty="0" err="1" smtClean="0"/>
              <a:t>послідувала</a:t>
            </a:r>
            <a:r>
              <a:rPr lang="ru-RU" sz="1900" dirty="0" smtClean="0"/>
              <a:t> </a:t>
            </a:r>
            <a:r>
              <a:rPr lang="ru-RU" sz="1900" dirty="0" err="1" smtClean="0"/>
              <a:t>тільки</a:t>
            </a:r>
            <a:r>
              <a:rPr lang="ru-RU" sz="1900" dirty="0" smtClean="0"/>
              <a:t> </a:t>
            </a:r>
            <a:r>
              <a:rPr lang="ru-RU" sz="1900" dirty="0" err="1" smtClean="0"/>
              <a:t>усна</a:t>
            </a:r>
            <a:r>
              <a:rPr lang="ru-RU" sz="1900" dirty="0" smtClean="0"/>
              <a:t> критика того, </a:t>
            </a:r>
            <a:r>
              <a:rPr lang="ru-RU" sz="1900" dirty="0" err="1" smtClean="0"/>
              <a:t>що</a:t>
            </a:r>
            <a:r>
              <a:rPr lang="ru-RU" sz="1900" dirty="0" smtClean="0"/>
              <a:t> </a:t>
            </a:r>
            <a:r>
              <a:rPr lang="ru-RU" sz="1900" dirty="0" err="1" smtClean="0"/>
              <a:t>сталося</a:t>
            </a:r>
            <a:r>
              <a:rPr lang="ru-RU" sz="1900" dirty="0" smtClean="0"/>
              <a:t>, — в </a:t>
            </a:r>
            <a:r>
              <a:rPr lang="ru-RU" sz="1900" dirty="0" err="1" smtClean="0"/>
              <a:t>умовах</a:t>
            </a:r>
            <a:r>
              <a:rPr lang="ru-RU" sz="1900" dirty="0" smtClean="0"/>
              <a:t> ядерного </a:t>
            </a:r>
            <a:r>
              <a:rPr lang="ru-RU" sz="1900" dirty="0" err="1" smtClean="0"/>
              <a:t>протистояння</a:t>
            </a:r>
            <a:r>
              <a:rPr lang="ru-RU" sz="1900" dirty="0" smtClean="0"/>
              <a:t> </a:t>
            </a:r>
            <a:r>
              <a:rPr lang="ru-RU" sz="1900" dirty="0" err="1" smtClean="0"/>
              <a:t>західні</a:t>
            </a:r>
            <a:r>
              <a:rPr lang="ru-RU" sz="1900" dirty="0" smtClean="0"/>
              <a:t> </a:t>
            </a:r>
            <a:r>
              <a:rPr lang="ru-RU" sz="1900" dirty="0" err="1" smtClean="0"/>
              <a:t>країни</a:t>
            </a:r>
            <a:r>
              <a:rPr lang="ru-RU" sz="1900" dirty="0" smtClean="0"/>
              <a:t> </a:t>
            </a:r>
            <a:r>
              <a:rPr lang="ru-RU" sz="1900" dirty="0" err="1" smtClean="0"/>
              <a:t>були</a:t>
            </a:r>
            <a:r>
              <a:rPr lang="ru-RU" sz="1900" dirty="0" smtClean="0"/>
              <a:t> </a:t>
            </a:r>
            <a:r>
              <a:rPr lang="ru-RU" sz="1900" dirty="0" err="1" smtClean="0"/>
              <a:t>нездатні</a:t>
            </a:r>
            <a:r>
              <a:rPr lang="ru-RU" sz="1900" dirty="0" smtClean="0"/>
              <a:t> </a:t>
            </a:r>
            <a:r>
              <a:rPr lang="ru-RU" sz="1900" dirty="0" err="1" smtClean="0"/>
              <a:t>що-небудь</a:t>
            </a:r>
            <a:r>
              <a:rPr lang="ru-RU" sz="1900" dirty="0" smtClean="0"/>
              <a:t> </a:t>
            </a:r>
            <a:r>
              <a:rPr lang="ru-RU" sz="1900" dirty="0" err="1" smtClean="0"/>
              <a:t>протиставити</a:t>
            </a:r>
            <a:r>
              <a:rPr lang="ru-RU" sz="1900" dirty="0" smtClean="0"/>
              <a:t> </a:t>
            </a:r>
            <a:r>
              <a:rPr lang="ru-RU" sz="1900" dirty="0" err="1" smtClean="0"/>
              <a:t>радянській</a:t>
            </a:r>
            <a:r>
              <a:rPr lang="ru-RU" sz="1900" dirty="0" smtClean="0"/>
              <a:t> </a:t>
            </a:r>
            <a:r>
              <a:rPr lang="ru-RU" sz="1900" dirty="0" err="1" smtClean="0"/>
              <a:t>військовій</a:t>
            </a:r>
            <a:r>
              <a:rPr lang="ru-RU" sz="1900" dirty="0" smtClean="0"/>
              <a:t> </a:t>
            </a:r>
            <a:r>
              <a:rPr lang="ru-RU" sz="1900" dirty="0" err="1" smtClean="0"/>
              <a:t>потужності</a:t>
            </a:r>
            <a:r>
              <a:rPr lang="ru-RU" sz="1900" dirty="0" smtClean="0"/>
              <a:t> в </a:t>
            </a:r>
            <a:r>
              <a:rPr lang="ru-RU" sz="1900" dirty="0" err="1" smtClean="0"/>
              <a:t>Центральній</a:t>
            </a:r>
            <a:r>
              <a:rPr lang="ru-RU" sz="1900" dirty="0" smtClean="0"/>
              <a:t> </a:t>
            </a:r>
            <a:r>
              <a:rPr lang="ru-RU" sz="1900" dirty="0" err="1" smtClean="0"/>
              <a:t>Європі</a:t>
            </a:r>
            <a:r>
              <a:rPr lang="ru-RU" sz="1900" dirty="0" smtClean="0"/>
              <a:t>.</a:t>
            </a:r>
          </a:p>
          <a:p>
            <a:r>
              <a:rPr lang="ru-RU" sz="1900" dirty="0" smtClean="0"/>
              <a:t>У </a:t>
            </a:r>
            <a:r>
              <a:rPr lang="ru-RU" sz="1900" dirty="0" err="1" smtClean="0"/>
              <a:t>Радянському</a:t>
            </a:r>
            <a:r>
              <a:rPr lang="ru-RU" sz="1900" dirty="0" smtClean="0"/>
              <a:t> </a:t>
            </a:r>
            <a:r>
              <a:rPr lang="ru-RU" sz="1900" dirty="0" err="1" smtClean="0"/>
              <a:t>Союзі</a:t>
            </a:r>
            <a:r>
              <a:rPr lang="ru-RU" sz="1900" dirty="0" smtClean="0"/>
              <a:t> </a:t>
            </a:r>
            <a:r>
              <a:rPr lang="ru-RU" sz="1900" dirty="0" err="1" smtClean="0"/>
              <a:t>деякі</a:t>
            </a:r>
            <a:r>
              <a:rPr lang="ru-RU" sz="1900" dirty="0" smtClean="0"/>
              <a:t> </a:t>
            </a:r>
            <a:r>
              <a:rPr lang="ru-RU" sz="1900" dirty="0" err="1" smtClean="0"/>
              <a:t>представники</a:t>
            </a:r>
            <a:r>
              <a:rPr lang="ru-RU" sz="1900" dirty="0" smtClean="0"/>
              <a:t> </a:t>
            </a:r>
            <a:r>
              <a:rPr lang="ru-RU" sz="1900" dirty="0" err="1" smtClean="0"/>
              <a:t>інтелігенції</a:t>
            </a:r>
            <a:r>
              <a:rPr lang="ru-RU" sz="1900" dirty="0" smtClean="0"/>
              <a:t> </a:t>
            </a:r>
            <a:r>
              <a:rPr lang="ru-RU" sz="1900" dirty="0" err="1" smtClean="0"/>
              <a:t>протестували</a:t>
            </a:r>
            <a:r>
              <a:rPr lang="ru-RU" sz="1900" dirty="0" smtClean="0"/>
              <a:t> </a:t>
            </a:r>
            <a:r>
              <a:rPr lang="ru-RU" sz="1900" dirty="0" err="1" smtClean="0"/>
              <a:t>проти</a:t>
            </a:r>
            <a:r>
              <a:rPr lang="ru-RU" sz="1900" dirty="0" smtClean="0"/>
              <a:t> </a:t>
            </a:r>
            <a:r>
              <a:rPr lang="ru-RU" sz="1900" dirty="0" err="1" smtClean="0"/>
              <a:t>введення</a:t>
            </a:r>
            <a:r>
              <a:rPr lang="ru-RU" sz="1900" dirty="0" smtClean="0"/>
              <a:t> </a:t>
            </a:r>
            <a:r>
              <a:rPr lang="ru-RU" sz="1900" dirty="0" err="1" smtClean="0"/>
              <a:t>радянських</a:t>
            </a:r>
            <a:r>
              <a:rPr lang="ru-RU" sz="1900" dirty="0" smtClean="0"/>
              <a:t> </a:t>
            </a:r>
            <a:r>
              <a:rPr lang="ru-RU" sz="1900" dirty="0" err="1" smtClean="0"/>
              <a:t>військ</a:t>
            </a:r>
            <a:r>
              <a:rPr lang="ru-RU" sz="1900" dirty="0" smtClean="0"/>
              <a:t> до </a:t>
            </a:r>
            <a:r>
              <a:rPr lang="ru-RU" sz="1900" dirty="0" err="1" smtClean="0"/>
              <a:t>Чехословаччини</a:t>
            </a:r>
            <a:r>
              <a:rPr lang="ru-RU" sz="1900" dirty="0" smtClean="0"/>
              <a:t>. </a:t>
            </a:r>
            <a:r>
              <a:rPr lang="ru-RU" sz="1900" dirty="0" err="1" smtClean="0"/>
              <a:t>Зокрема</a:t>
            </a:r>
            <a:r>
              <a:rPr lang="ru-RU" sz="1900" dirty="0" smtClean="0"/>
              <a:t>, на </a:t>
            </a:r>
            <a:r>
              <a:rPr lang="ru-RU" sz="1900" dirty="0" err="1" smtClean="0"/>
              <a:t>Червоній</a:t>
            </a:r>
            <a:r>
              <a:rPr lang="ru-RU" sz="1900" dirty="0" smtClean="0"/>
              <a:t> </a:t>
            </a:r>
            <a:r>
              <a:rPr lang="ru-RU" sz="1900" dirty="0" err="1" smtClean="0"/>
              <a:t>Площі</a:t>
            </a:r>
            <a:r>
              <a:rPr lang="ru-RU" sz="1900" dirty="0" smtClean="0"/>
              <a:t> </a:t>
            </a:r>
            <a:r>
              <a:rPr lang="ru-RU" sz="1900" dirty="0" err="1" smtClean="0"/>
              <a:t>пройшла</a:t>
            </a:r>
            <a:r>
              <a:rPr lang="ru-RU" sz="1900" dirty="0" smtClean="0"/>
              <a:t> </a:t>
            </a:r>
            <a:r>
              <a:rPr lang="ru-RU" sz="1900" dirty="0" err="1" smtClean="0"/>
              <a:t>демонстрація</a:t>
            </a:r>
            <a:r>
              <a:rPr lang="ru-RU" sz="1900" dirty="0" smtClean="0"/>
              <a:t> 25 </a:t>
            </a:r>
            <a:r>
              <a:rPr lang="ru-RU" sz="1900" dirty="0" err="1" smtClean="0"/>
              <a:t>серпня</a:t>
            </a:r>
            <a:r>
              <a:rPr lang="ru-RU" sz="1900" dirty="0" smtClean="0"/>
              <a:t> 1968 року в </a:t>
            </a:r>
            <a:r>
              <a:rPr lang="ru-RU" sz="1900" dirty="0" err="1" smtClean="0"/>
              <a:t>підтримку</a:t>
            </a:r>
            <a:r>
              <a:rPr lang="ru-RU" sz="1900" dirty="0" smtClean="0"/>
              <a:t> </a:t>
            </a:r>
            <a:r>
              <a:rPr lang="ru-RU" sz="1900" dirty="0" err="1" smtClean="0"/>
              <a:t>незалежності</a:t>
            </a:r>
            <a:r>
              <a:rPr lang="ru-RU" sz="1900" dirty="0" smtClean="0"/>
              <a:t> </a:t>
            </a:r>
            <a:r>
              <a:rPr lang="ru-RU" sz="1900" dirty="0" err="1" smtClean="0"/>
              <a:t>Чехословаччини</a:t>
            </a:r>
            <a:r>
              <a:rPr lang="ru-RU" sz="1900" dirty="0" smtClean="0"/>
              <a:t>. </a:t>
            </a:r>
            <a:r>
              <a:rPr lang="ru-RU" sz="1900" dirty="0" err="1" smtClean="0"/>
              <a:t>Демонстранти</a:t>
            </a:r>
            <a:r>
              <a:rPr lang="ru-RU" sz="1900" dirty="0" smtClean="0"/>
              <a:t> </a:t>
            </a:r>
            <a:r>
              <a:rPr lang="ru-RU" sz="1900" dirty="0" err="1" smtClean="0"/>
              <a:t>розвернули</a:t>
            </a:r>
            <a:r>
              <a:rPr lang="ru-RU" sz="1900" dirty="0" smtClean="0"/>
              <a:t> </a:t>
            </a:r>
            <a:r>
              <a:rPr lang="ru-RU" sz="1900" dirty="0" err="1" smtClean="0"/>
              <a:t>плакати</a:t>
            </a:r>
            <a:r>
              <a:rPr lang="ru-RU" sz="1900" dirty="0" smtClean="0"/>
              <a:t> </a:t>
            </a:r>
            <a:r>
              <a:rPr lang="ru-RU" sz="1900" dirty="0" err="1" smtClean="0"/>
              <a:t>з</a:t>
            </a:r>
            <a:r>
              <a:rPr lang="ru-RU" sz="1900" dirty="0" smtClean="0"/>
              <a:t> </a:t>
            </a:r>
            <a:r>
              <a:rPr lang="ru-RU" sz="1900" dirty="0" err="1" smtClean="0"/>
              <a:t>гаслами</a:t>
            </a:r>
            <a:r>
              <a:rPr lang="ru-RU" sz="1900" dirty="0" smtClean="0"/>
              <a:t> </a:t>
            </a:r>
            <a:r>
              <a:rPr lang="de-DE" sz="1900" dirty="0" smtClean="0"/>
              <a:t>«</a:t>
            </a:r>
            <a:r>
              <a:rPr lang="ru-RU" sz="1900" dirty="0" smtClean="0"/>
              <a:t>Хай </a:t>
            </a:r>
            <a:r>
              <a:rPr lang="ru-RU" sz="1900" dirty="0" err="1" smtClean="0"/>
              <a:t>живе</a:t>
            </a:r>
            <a:r>
              <a:rPr lang="ru-RU" sz="1900" dirty="0" smtClean="0"/>
              <a:t> </a:t>
            </a:r>
            <a:r>
              <a:rPr lang="ru-RU" sz="1900" dirty="0" err="1" smtClean="0"/>
              <a:t>вільна</a:t>
            </a:r>
            <a:r>
              <a:rPr lang="ru-RU" sz="1900" dirty="0" smtClean="0"/>
              <a:t> і </a:t>
            </a:r>
            <a:r>
              <a:rPr lang="ru-RU" sz="1900" dirty="0" err="1" smtClean="0"/>
              <a:t>незалежна</a:t>
            </a:r>
            <a:r>
              <a:rPr lang="ru-RU" sz="1900" dirty="0" smtClean="0"/>
              <a:t> </a:t>
            </a:r>
            <a:r>
              <a:rPr lang="ru-RU" sz="1900" dirty="0" err="1" smtClean="0"/>
              <a:t>Чехословаччина</a:t>
            </a:r>
            <a:r>
              <a:rPr lang="ru-RU" sz="1900" dirty="0" smtClean="0"/>
              <a:t>!», «</a:t>
            </a:r>
            <a:r>
              <a:rPr lang="ru-RU" sz="1900" dirty="0" err="1" smtClean="0"/>
              <a:t>Ганьба</a:t>
            </a:r>
            <a:r>
              <a:rPr lang="ru-RU" sz="1900" dirty="0" smtClean="0"/>
              <a:t> </a:t>
            </a:r>
            <a:r>
              <a:rPr lang="ru-RU" sz="1900" dirty="0" err="1" smtClean="0"/>
              <a:t>окупантам</a:t>
            </a:r>
            <a:r>
              <a:rPr lang="ru-RU" sz="1900" dirty="0" smtClean="0"/>
              <a:t>!», «Руки </a:t>
            </a:r>
            <a:r>
              <a:rPr lang="ru-RU" sz="1900" dirty="0" err="1" smtClean="0"/>
              <a:t>геть</a:t>
            </a:r>
            <a:r>
              <a:rPr lang="ru-RU" sz="1900" dirty="0" smtClean="0"/>
              <a:t> </a:t>
            </a:r>
            <a:r>
              <a:rPr lang="ru-RU" sz="1900" dirty="0" err="1" smtClean="0"/>
              <a:t>від</a:t>
            </a:r>
            <a:r>
              <a:rPr lang="ru-RU" sz="1900" dirty="0" smtClean="0"/>
              <a:t> ЧССР!», «За вашу і нашу свободу!», «Свободу </a:t>
            </a:r>
            <a:r>
              <a:rPr lang="ru-RU" sz="1900" dirty="0" err="1" smtClean="0"/>
              <a:t>Дубчеку</a:t>
            </a:r>
            <a:r>
              <a:rPr lang="ru-RU" sz="1900" dirty="0" smtClean="0"/>
              <a:t>!». </a:t>
            </a:r>
            <a:r>
              <a:rPr lang="ru-RU" sz="1900" dirty="0" err="1" smtClean="0"/>
              <a:t>Демонстрація</a:t>
            </a:r>
            <a:r>
              <a:rPr lang="ru-RU" sz="1900" dirty="0" smtClean="0"/>
              <a:t> </a:t>
            </a:r>
            <a:r>
              <a:rPr lang="ru-RU" sz="1900" dirty="0" err="1" smtClean="0"/>
              <a:t>була</a:t>
            </a:r>
            <a:r>
              <a:rPr lang="ru-RU" sz="1900" dirty="0" smtClean="0"/>
              <a:t> придавлена, гасла </a:t>
            </a:r>
            <a:r>
              <a:rPr lang="ru-RU" sz="1900" dirty="0" err="1" smtClean="0"/>
              <a:t>були</a:t>
            </a:r>
            <a:r>
              <a:rPr lang="ru-RU" sz="1900" dirty="0" smtClean="0"/>
              <a:t> </a:t>
            </a:r>
            <a:r>
              <a:rPr lang="ru-RU" sz="1900" dirty="0" err="1" smtClean="0"/>
              <a:t>кваліфіковані</a:t>
            </a:r>
            <a:r>
              <a:rPr lang="ru-RU" sz="1900" dirty="0" smtClean="0"/>
              <a:t> як </a:t>
            </a:r>
            <a:r>
              <a:rPr lang="ru-RU" sz="1900" dirty="0" err="1" smtClean="0"/>
              <a:t>наклепницькі</a:t>
            </a:r>
            <a:r>
              <a:rPr lang="ru-RU" sz="1900" dirty="0" smtClean="0"/>
              <a:t>, </a:t>
            </a:r>
            <a:r>
              <a:rPr lang="ru-RU" sz="1900" dirty="0" err="1" smtClean="0"/>
              <a:t>демонстранти</a:t>
            </a:r>
            <a:r>
              <a:rPr lang="ru-RU" sz="1900" dirty="0" smtClean="0"/>
              <a:t> </a:t>
            </a:r>
            <a:r>
              <a:rPr lang="ru-RU" sz="1900" dirty="0" err="1" smtClean="0"/>
              <a:t>були</a:t>
            </a:r>
            <a:r>
              <a:rPr lang="ru-RU" sz="1900" dirty="0" smtClean="0"/>
              <a:t> </a:t>
            </a:r>
            <a:r>
              <a:rPr lang="ru-RU" sz="1900" dirty="0" err="1" smtClean="0"/>
              <a:t>засуджені</a:t>
            </a:r>
            <a:r>
              <a:rPr lang="ru-RU" sz="1900" dirty="0" smtClean="0"/>
              <a:t>.</a:t>
            </a:r>
          </a:p>
          <a:p>
            <a:r>
              <a:rPr lang="ru-RU" sz="1900" dirty="0" smtClean="0"/>
              <a:t>У </a:t>
            </a:r>
            <a:r>
              <a:rPr lang="ru-RU" sz="1900" dirty="0" err="1" smtClean="0"/>
              <a:t>самій</a:t>
            </a:r>
            <a:r>
              <a:rPr lang="ru-RU" sz="1900" dirty="0" smtClean="0"/>
              <a:t> </a:t>
            </a:r>
            <a:r>
              <a:rPr lang="ru-RU" sz="1900" dirty="0" err="1" smtClean="0"/>
              <a:t>Чехословаччині</a:t>
            </a:r>
            <a:r>
              <a:rPr lang="ru-RU" sz="1900" dirty="0" smtClean="0"/>
              <a:t> результатом стала велика </a:t>
            </a:r>
            <a:r>
              <a:rPr lang="ru-RU" sz="1900" dirty="0" err="1" smtClean="0"/>
              <a:t>хвиля</a:t>
            </a:r>
            <a:r>
              <a:rPr lang="ru-RU" sz="1900" dirty="0" smtClean="0"/>
              <a:t> </a:t>
            </a:r>
            <a:r>
              <a:rPr lang="ru-RU" sz="1900" dirty="0" err="1" smtClean="0"/>
              <a:t>еміграції</a:t>
            </a:r>
            <a:r>
              <a:rPr lang="ru-RU" sz="1900" dirty="0" smtClean="0"/>
              <a:t> (</a:t>
            </a:r>
            <a:r>
              <a:rPr lang="ru-RU" sz="1900" dirty="0" err="1" smtClean="0"/>
              <a:t>близько</a:t>
            </a:r>
            <a:r>
              <a:rPr lang="ru-RU" sz="1900" dirty="0" smtClean="0"/>
              <a:t> 300 000 </a:t>
            </a:r>
            <a:r>
              <a:rPr lang="ru-RU" sz="1900" dirty="0" err="1" smtClean="0"/>
              <a:t>чоловік</a:t>
            </a:r>
            <a:r>
              <a:rPr lang="ru-RU" sz="1900" dirty="0" smtClean="0"/>
              <a:t>, в основному </a:t>
            </a:r>
            <a:r>
              <a:rPr lang="ru-RU" sz="1900" dirty="0" err="1" smtClean="0"/>
              <a:t>висококваліфіковані</a:t>
            </a:r>
            <a:r>
              <a:rPr lang="ru-RU" sz="1900" dirty="0" smtClean="0"/>
              <a:t> </a:t>
            </a:r>
            <a:r>
              <a:rPr lang="ru-RU" sz="1900" dirty="0" err="1" smtClean="0"/>
              <a:t>фахівці</a:t>
            </a:r>
            <a:r>
              <a:rPr lang="ru-RU" sz="1900" dirty="0" smtClean="0"/>
              <a:t>).</a:t>
            </a:r>
          </a:p>
          <a:p>
            <a:r>
              <a:rPr lang="ru-RU" sz="1900" dirty="0" smtClean="0"/>
              <a:t>У 1969 </a:t>
            </a:r>
            <a:r>
              <a:rPr lang="ru-RU" sz="1900" dirty="0" err="1" smtClean="0"/>
              <a:t>році</a:t>
            </a:r>
            <a:r>
              <a:rPr lang="ru-RU" sz="1900" dirty="0" smtClean="0"/>
              <a:t> в </a:t>
            </a:r>
            <a:r>
              <a:rPr lang="ru-RU" sz="1900" dirty="0" err="1" smtClean="0"/>
              <a:t>Празі</a:t>
            </a:r>
            <a:r>
              <a:rPr lang="ru-RU" sz="1900" dirty="0" smtClean="0"/>
              <a:t> </a:t>
            </a:r>
            <a:r>
              <a:rPr lang="ru-RU" sz="1900" dirty="0" err="1" smtClean="0"/>
              <a:t>студенти</a:t>
            </a:r>
            <a:r>
              <a:rPr lang="ru-RU" sz="1900" dirty="0" smtClean="0"/>
              <a:t> Ян Палах і Ян </a:t>
            </a:r>
            <a:r>
              <a:rPr lang="ru-RU" sz="1900" dirty="0" err="1" smtClean="0"/>
              <a:t>Заїц</a:t>
            </a:r>
            <a:r>
              <a:rPr lang="ru-RU" sz="1900" dirty="0" smtClean="0"/>
              <a:t> з </a:t>
            </a:r>
            <a:r>
              <a:rPr lang="ru-RU" sz="1900" dirty="0" err="1" smtClean="0"/>
              <a:t>інтервалом</a:t>
            </a:r>
            <a:r>
              <a:rPr lang="ru-RU" sz="1900" dirty="0" smtClean="0"/>
              <a:t> в </a:t>
            </a:r>
            <a:r>
              <a:rPr lang="ru-RU" sz="1900" dirty="0" err="1" smtClean="0"/>
              <a:t>місяць</a:t>
            </a:r>
            <a:r>
              <a:rPr lang="ru-RU" sz="1900" dirty="0" smtClean="0"/>
              <a:t> </a:t>
            </a:r>
            <a:r>
              <a:rPr lang="ru-RU" sz="1900" dirty="0" err="1" smtClean="0"/>
              <a:t>зробили</a:t>
            </a:r>
            <a:r>
              <a:rPr lang="ru-RU" sz="1900" dirty="0" smtClean="0"/>
              <a:t> </a:t>
            </a:r>
            <a:r>
              <a:rPr lang="ru-RU" sz="1900" dirty="0" err="1" smtClean="0"/>
              <a:t>самоспалення</a:t>
            </a:r>
            <a:r>
              <a:rPr lang="ru-RU" sz="1900" dirty="0" smtClean="0"/>
              <a:t> на знак протесту </a:t>
            </a:r>
            <a:r>
              <a:rPr lang="ru-RU" sz="1900" dirty="0" err="1" smtClean="0"/>
              <a:t>проти</a:t>
            </a:r>
            <a:r>
              <a:rPr lang="ru-RU" sz="1900" dirty="0" smtClean="0"/>
              <a:t> </a:t>
            </a:r>
            <a:r>
              <a:rPr lang="ru-RU" sz="1900" dirty="0" err="1" smtClean="0"/>
              <a:t>радянської</a:t>
            </a:r>
            <a:r>
              <a:rPr lang="ru-RU" sz="1900" dirty="0" smtClean="0"/>
              <a:t> </a:t>
            </a:r>
            <a:r>
              <a:rPr lang="ru-RU" sz="1900" dirty="0" err="1" smtClean="0"/>
              <a:t>окупації</a:t>
            </a:r>
            <a:r>
              <a:rPr lang="ru-RU" sz="1900" dirty="0" smtClean="0"/>
              <a:t>. У1969 </a:t>
            </a:r>
            <a:r>
              <a:rPr lang="ru-RU" sz="1900" dirty="0" err="1" smtClean="0"/>
              <a:t>році</a:t>
            </a:r>
            <a:r>
              <a:rPr lang="ru-RU" sz="1900" dirty="0" smtClean="0"/>
              <a:t> О. </a:t>
            </a:r>
            <a:r>
              <a:rPr lang="ru-RU" sz="1900" dirty="0" err="1" smtClean="0"/>
              <a:t>Дубчека</a:t>
            </a:r>
            <a:r>
              <a:rPr lang="ru-RU" sz="1900" dirty="0" smtClean="0"/>
              <a:t> на посту Генерального секретаря ЦК КПЧ </a:t>
            </a:r>
            <a:r>
              <a:rPr lang="ru-RU" sz="1900" dirty="0" err="1" smtClean="0"/>
              <a:t>замінив</a:t>
            </a:r>
            <a:r>
              <a:rPr lang="ru-RU" sz="1900" dirty="0" smtClean="0"/>
              <a:t> Густава Гусак.</a:t>
            </a:r>
          </a:p>
          <a:p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246348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palach_zajic_PICT007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84745" y="2643980"/>
            <a:ext cx="4311055" cy="3233291"/>
          </a:xfrm>
        </p:spPr>
      </p:pic>
      <p:pic>
        <p:nvPicPr>
          <p:cNvPr id="9" name="Содержимое 8" descr="800px-Ryszard_siwiec_stadion_X_lecia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825934" y="2765063"/>
            <a:ext cx="3740604" cy="2991123"/>
          </a:xfrm>
        </p:spPr>
      </p:pic>
      <p:sp>
        <p:nvSpPr>
          <p:cNvPr id="12" name="Прямоугольник 11"/>
          <p:cNvSpPr/>
          <p:nvPr/>
        </p:nvSpPr>
        <p:spPr>
          <a:xfrm>
            <a:off x="266249" y="404664"/>
            <a:ext cx="4176464" cy="15841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u="sng" dirty="0"/>
              <a:t>Ян Палах та Ян </a:t>
            </a:r>
            <a:r>
              <a:rPr lang="uk-UA" sz="3200" b="1" u="sng" dirty="0" err="1"/>
              <a:t>Заїц</a:t>
            </a:r>
            <a:endParaRPr lang="ru-RU" sz="3200" b="1" u="sng" dirty="0"/>
          </a:p>
          <a:p>
            <a:pPr algn="ctr"/>
            <a:endParaRPr lang="uk-UA" sz="32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88024" y="404664"/>
            <a:ext cx="3816424" cy="158417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b="1" u="sng" dirty="0"/>
              <a:t>Акт </a:t>
            </a:r>
            <a:r>
              <a:rPr lang="ru-RU" sz="1900" b="1" u="sng" dirty="0" err="1"/>
              <a:t>самоспалювання</a:t>
            </a:r>
            <a:r>
              <a:rPr lang="ru-RU" sz="1900" b="1" u="sng" dirty="0"/>
              <a:t> </a:t>
            </a:r>
            <a:r>
              <a:rPr lang="ru-RU" sz="1900" b="1" u="sng" dirty="0" err="1"/>
              <a:t>Ришарда</a:t>
            </a:r>
            <a:r>
              <a:rPr lang="ru-RU" sz="1900" b="1" u="sng" dirty="0"/>
              <a:t> </a:t>
            </a:r>
            <a:r>
              <a:rPr lang="ru-RU" sz="1900" b="1" u="sng" dirty="0" err="1"/>
              <a:t>Сівеця</a:t>
            </a:r>
            <a:r>
              <a:rPr lang="ru-RU" sz="1900" b="1" u="sng" dirty="0"/>
              <a:t> </a:t>
            </a:r>
            <a:r>
              <a:rPr lang="ru-RU" sz="1900" b="1" u="sng" dirty="0" err="1"/>
              <a:t>на«Стадіоні</a:t>
            </a:r>
            <a:r>
              <a:rPr lang="ru-RU" sz="1900" b="1" u="sng" dirty="0"/>
              <a:t> </a:t>
            </a:r>
            <a:r>
              <a:rPr lang="ru-RU" sz="1900" b="1" u="sng" dirty="0" err="1"/>
              <a:t>Десятиліття</a:t>
            </a:r>
            <a:r>
              <a:rPr lang="ru-RU" sz="1900" b="1" u="sng" dirty="0"/>
              <a:t>» на знак протесту </a:t>
            </a:r>
            <a:r>
              <a:rPr lang="ru-RU" sz="1900" b="1" u="sng" dirty="0" err="1"/>
              <a:t>проти</a:t>
            </a:r>
            <a:r>
              <a:rPr lang="ru-RU" sz="1900" b="1" u="sng" dirty="0"/>
              <a:t> </a:t>
            </a:r>
            <a:r>
              <a:rPr lang="ru-RU" sz="1900" b="1" u="sng" dirty="0" err="1"/>
              <a:t>окупаціі</a:t>
            </a:r>
            <a:r>
              <a:rPr lang="ru-RU" sz="1900" b="1" u="sng" dirty="0"/>
              <a:t> </a:t>
            </a:r>
            <a:r>
              <a:rPr lang="ru-RU" sz="1900" b="1" u="sng" dirty="0" err="1"/>
              <a:t>Чехословаччини</a:t>
            </a:r>
            <a:endParaRPr lang="ru-RU" sz="1900" b="1" u="sng" dirty="0"/>
          </a:p>
        </p:txBody>
      </p:sp>
    </p:spTree>
    <p:extLst>
      <p:ext uri="{BB962C8B-B14F-4D97-AF65-F5344CB8AC3E}">
        <p14:creationId xmlns:p14="http://schemas.microsoft.com/office/powerpoint/2010/main" val="178332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015808" cy="4522514"/>
          </a:xfrm>
        </p:spPr>
        <p:txBody>
          <a:bodyPr/>
          <a:lstStyle/>
          <a:p>
            <a:r>
              <a:rPr lang="ru-RU" dirty="0" smtClean="0"/>
              <a:t>                  </a:t>
            </a:r>
            <a:r>
              <a:rPr lang="ru-RU" dirty="0" smtClean="0">
                <a:solidFill>
                  <a:schemeClr val="tx1"/>
                </a:solidFill>
              </a:rPr>
              <a:t>П</a:t>
            </a:r>
            <a:r>
              <a:rPr lang="uk-UA" dirty="0" smtClean="0">
                <a:solidFill>
                  <a:schemeClr val="tx1"/>
                </a:solidFill>
              </a:rPr>
              <a:t>ЛАН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1.</a:t>
            </a:r>
            <a:r>
              <a:rPr lang="uk-UA" dirty="0"/>
              <a:t> </a:t>
            </a:r>
            <a:r>
              <a:rPr lang="uk-UA" dirty="0">
                <a:solidFill>
                  <a:schemeClr val="tx1"/>
                </a:solidFill>
              </a:rPr>
              <a:t>Угорська</a:t>
            </a:r>
            <a:r>
              <a:rPr lang="uk-UA" kern="1200" dirty="0" smtClean="0">
                <a:solidFill>
                  <a:schemeClr val="tx1"/>
                </a:solidFill>
                <a:ea typeface="+mn-ea"/>
                <a:cs typeface="+mn-cs"/>
              </a:rPr>
              <a:t> революція </a:t>
            </a:r>
            <a:r>
              <a:rPr lang="uk-UA" kern="1200" dirty="0">
                <a:solidFill>
                  <a:schemeClr val="tx1"/>
                </a:solidFill>
                <a:ea typeface="+mn-ea"/>
                <a:cs typeface="+mn-cs"/>
              </a:rPr>
              <a:t>1956 р</a:t>
            </a:r>
            <a:r>
              <a:rPr lang="uk-UA" kern="1200" dirty="0" smtClean="0">
                <a:solidFill>
                  <a:schemeClr val="tx1"/>
                </a:solidFill>
                <a:ea typeface="+mn-ea"/>
                <a:cs typeface="+mn-cs"/>
              </a:rPr>
              <a:t>.</a:t>
            </a:r>
            <a:br>
              <a:rPr lang="uk-UA" kern="1200" dirty="0" smtClean="0">
                <a:solidFill>
                  <a:schemeClr val="tx1"/>
                </a:solidFill>
                <a:ea typeface="+mn-ea"/>
                <a:cs typeface="+mn-cs"/>
              </a:rPr>
            </a:br>
            <a:r>
              <a:rPr lang="uk-UA" kern="1200" dirty="0" smtClean="0">
                <a:solidFill>
                  <a:schemeClr val="tx1"/>
                </a:solidFill>
                <a:ea typeface="+mn-ea"/>
                <a:cs typeface="+mn-cs"/>
              </a:rPr>
              <a:t>2.</a:t>
            </a:r>
            <a:r>
              <a:rPr lang="uk-UA" dirty="0">
                <a:solidFill>
                  <a:schemeClr val="tx1"/>
                </a:solidFill>
              </a:rPr>
              <a:t> Празька весна 1968 </a:t>
            </a:r>
            <a:r>
              <a:rPr lang="uk-UA" dirty="0" smtClean="0">
                <a:solidFill>
                  <a:schemeClr val="tx1"/>
                </a:solidFill>
              </a:rPr>
              <a:t>року.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3.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Антикомуністичні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виступи</a:t>
            </a:r>
            <a:r>
              <a:rPr lang="ru-RU" dirty="0">
                <a:solidFill>
                  <a:schemeClr val="tx1"/>
                </a:solidFill>
              </a:rPr>
              <a:t> у </a:t>
            </a:r>
            <a:r>
              <a:rPr lang="ru-RU" dirty="0" err="1">
                <a:solidFill>
                  <a:schemeClr val="tx1"/>
                </a:solidFill>
              </a:rPr>
              <a:t>Польщі</a:t>
            </a:r>
            <a:r>
              <a:rPr lang="ru-RU" dirty="0">
                <a:solidFill>
                  <a:schemeClr val="tx1"/>
                </a:solidFill>
              </a:rPr>
              <a:t>.(1950-1980ті </a:t>
            </a:r>
            <a:r>
              <a:rPr lang="ru-RU" dirty="0" err="1">
                <a:solidFill>
                  <a:schemeClr val="tx1"/>
                </a:solidFill>
              </a:rPr>
              <a:t>рр</a:t>
            </a:r>
            <a:r>
              <a:rPr lang="ru-RU" dirty="0">
                <a:solidFill>
                  <a:schemeClr val="tx1"/>
                </a:solidFill>
              </a:rPr>
              <a:t>.)</a:t>
            </a:r>
            <a:r>
              <a:rPr lang="uk-UA" kern="1200" dirty="0" smtClean="0">
                <a:solidFill>
                  <a:schemeClr val="tx1"/>
                </a:solidFill>
                <a:ea typeface="+mn-ea"/>
                <a:cs typeface="+mn-cs"/>
              </a:rPr>
              <a:t/>
            </a:r>
            <a:br>
              <a:rPr lang="uk-UA" kern="1200" dirty="0" smtClean="0">
                <a:solidFill>
                  <a:schemeClr val="tx1"/>
                </a:solidFill>
                <a:ea typeface="+mn-ea"/>
                <a:cs typeface="+mn-cs"/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70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364" y="94593"/>
            <a:ext cx="8229600" cy="1427137"/>
          </a:xfrm>
        </p:spPr>
        <p:txBody>
          <a:bodyPr>
            <a:noAutofit/>
          </a:bodyPr>
          <a:lstStyle/>
          <a:p>
            <a:pPr algn="ctr"/>
            <a:r>
              <a:rPr lang="ru-RU" sz="2400" b="1" u="sng" dirty="0" smtClean="0">
                <a:solidFill>
                  <a:schemeClr val="tx1"/>
                </a:solidFill>
              </a:rPr>
              <a:t>Фото Йозефа </a:t>
            </a:r>
            <a:r>
              <a:rPr lang="ru-RU" sz="2400" b="1" u="sng" dirty="0" err="1" smtClean="0">
                <a:solidFill>
                  <a:schemeClr val="tx1"/>
                </a:solidFill>
              </a:rPr>
              <a:t>Куделкі</a:t>
            </a:r>
            <a:r>
              <a:rPr lang="ru-RU" sz="2400" b="1" u="sng" dirty="0" smtClean="0">
                <a:solidFill>
                  <a:schemeClr val="tx1"/>
                </a:solidFill>
              </a:rPr>
              <a:t>.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21 </a:t>
            </a:r>
            <a:r>
              <a:rPr lang="ru-RU" sz="2400" dirty="0" err="1" smtClean="0">
                <a:solidFill>
                  <a:schemeClr val="tx1"/>
                </a:solidFill>
              </a:rPr>
              <a:t>серпня</a:t>
            </a:r>
            <a:r>
              <a:rPr lang="ru-RU" sz="2400" dirty="0" smtClean="0">
                <a:solidFill>
                  <a:schemeClr val="tx1"/>
                </a:solidFill>
              </a:rPr>
              <a:t> 1968 року </a:t>
            </a:r>
            <a:r>
              <a:rPr lang="ru-RU" sz="2400" dirty="0" err="1" smtClean="0">
                <a:solidFill>
                  <a:schemeClr val="tx1"/>
                </a:solidFill>
              </a:rPr>
              <a:t>Куделка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відобразив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закінчення</a:t>
            </a:r>
            <a:r>
              <a:rPr lang="ru-RU" sz="2400" dirty="0" smtClean="0">
                <a:solidFill>
                  <a:schemeClr val="tx1"/>
                </a:solidFill>
              </a:rPr>
              <a:t> «</a:t>
            </a:r>
            <a:r>
              <a:rPr lang="ru-RU" sz="2400" dirty="0" err="1" smtClean="0">
                <a:solidFill>
                  <a:schemeClr val="tx1"/>
                </a:solidFill>
              </a:rPr>
              <a:t>Празької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весни</a:t>
            </a:r>
            <a:r>
              <a:rPr lang="ru-RU" sz="2400" dirty="0" smtClean="0">
                <a:solidFill>
                  <a:schemeClr val="tx1"/>
                </a:solidFill>
              </a:rPr>
              <a:t>», коли танки держав - </a:t>
            </a:r>
            <a:r>
              <a:rPr lang="ru-RU" sz="2400" dirty="0" err="1" smtClean="0">
                <a:solidFill>
                  <a:schemeClr val="tx1"/>
                </a:solidFill>
              </a:rPr>
              <a:t>членів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Варшавського</a:t>
            </a:r>
            <a:r>
              <a:rPr lang="ru-RU" sz="2400" dirty="0" smtClean="0">
                <a:solidFill>
                  <a:schemeClr val="tx1"/>
                </a:solidFill>
              </a:rPr>
              <a:t> договору - </a:t>
            </a:r>
            <a:r>
              <a:rPr lang="ru-RU" sz="2400" dirty="0" err="1" smtClean="0">
                <a:solidFill>
                  <a:schemeClr val="tx1"/>
                </a:solidFill>
              </a:rPr>
              <a:t>з'являлися</a:t>
            </a:r>
            <a:r>
              <a:rPr lang="ru-RU" sz="2400" dirty="0" smtClean="0">
                <a:solidFill>
                  <a:schemeClr val="tx1"/>
                </a:solidFill>
              </a:rPr>
              <a:t> на </a:t>
            </a:r>
            <a:r>
              <a:rPr lang="ru-RU" sz="2400" dirty="0" err="1" smtClean="0">
                <a:solidFill>
                  <a:schemeClr val="tx1"/>
                </a:solidFill>
              </a:rPr>
              <a:t>вулицях</a:t>
            </a:r>
            <a:r>
              <a:rPr lang="ru-RU" sz="2400" dirty="0" smtClean="0">
                <a:solidFill>
                  <a:schemeClr val="tx1"/>
                </a:solidFill>
              </a:rPr>
              <a:t> Праги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665016"/>
            <a:ext cx="7970734" cy="5060369"/>
          </a:xfrm>
          <a:prstGeom prst="rect">
            <a:avLst/>
          </a:prstGeom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10" y="1665016"/>
            <a:ext cx="8004576" cy="5017293"/>
          </a:xfrm>
          <a:prstGeom prst="rect">
            <a:avLst/>
          </a:prstGeom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710" y="1665016"/>
            <a:ext cx="8038418" cy="5060369"/>
          </a:xfrm>
          <a:prstGeom prst="rect">
            <a:avLst/>
          </a:prstGeom>
        </p:spPr>
      </p:pic>
      <p:pic>
        <p:nvPicPr>
          <p:cNvPr id="7" name="Рисунок 6" descr="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710" y="1665016"/>
            <a:ext cx="8038418" cy="507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82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4140144" cy="2711794"/>
          </a:xfrm>
        </p:spPr>
      </p:pic>
      <p:pic>
        <p:nvPicPr>
          <p:cNvPr id="5" name="Рисунок 4" descr="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7456" y="3454124"/>
            <a:ext cx="4061693" cy="2747528"/>
          </a:xfrm>
          <a:prstGeom prst="rect">
            <a:avLst/>
          </a:prstGeom>
        </p:spPr>
      </p:pic>
      <p:pic>
        <p:nvPicPr>
          <p:cNvPr id="6" name="Рисунок 5" descr="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3454124"/>
            <a:ext cx="4071396" cy="2747528"/>
          </a:xfrm>
          <a:prstGeom prst="rect">
            <a:avLst/>
          </a:prstGeom>
        </p:spPr>
      </p:pic>
      <p:pic>
        <p:nvPicPr>
          <p:cNvPr id="7" name="Рисунок 6" descr="1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7456" y="357166"/>
            <a:ext cx="4011007" cy="271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94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356992"/>
            <a:ext cx="6541418" cy="33506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5861900" cy="299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66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berut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947" y="3026979"/>
            <a:ext cx="5793827" cy="346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04800" y="819808"/>
            <a:ext cx="8644759" cy="159757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altLang="ru-RU" sz="2400" b="1" i="1" dirty="0">
                <a:solidFill>
                  <a:schemeClr val="tx1"/>
                </a:solidFill>
              </a:rPr>
              <a:t>Диктаторський режим Б. Берута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призвів</a:t>
            </a:r>
            <a:r>
              <a:rPr lang="ru-RU" altLang="ru-RU" sz="2400" b="1" i="1" dirty="0">
                <a:solidFill>
                  <a:schemeClr val="tx1"/>
                </a:solidFill>
              </a:rPr>
              <a:t> до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посилення</a:t>
            </a:r>
            <a:r>
              <a:rPr lang="ru-RU" altLang="ru-RU" sz="2400" b="1" i="1" dirty="0">
                <a:solidFill>
                  <a:schemeClr val="tx1"/>
                </a:solidFill>
              </a:rPr>
              <a:t>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беззаконня</a:t>
            </a:r>
            <a:r>
              <a:rPr lang="ru-RU" altLang="ru-RU" sz="2400" b="1" i="1" dirty="0">
                <a:solidFill>
                  <a:schemeClr val="tx1"/>
                </a:solidFill>
              </a:rPr>
              <a:t>,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корупції</a:t>
            </a:r>
            <a:r>
              <a:rPr lang="ru-RU" altLang="ru-RU" sz="2400" b="1" i="1" dirty="0">
                <a:solidFill>
                  <a:schemeClr val="tx1"/>
                </a:solidFill>
              </a:rPr>
              <a:t>,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зловживань</a:t>
            </a:r>
            <a:r>
              <a:rPr lang="ru-RU" altLang="ru-RU" sz="2400" b="1" i="1" dirty="0">
                <a:solidFill>
                  <a:schemeClr val="tx1"/>
                </a:solidFill>
              </a:rPr>
              <a:t>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владою</a:t>
            </a:r>
            <a:r>
              <a:rPr lang="ru-RU" altLang="ru-RU" sz="2400" b="1" i="1" dirty="0">
                <a:solidFill>
                  <a:schemeClr val="tx1"/>
                </a:solidFill>
              </a:rPr>
              <a:t>,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погіршувалися</a:t>
            </a:r>
            <a:r>
              <a:rPr lang="ru-RU" altLang="ru-RU" sz="2400" b="1" i="1" dirty="0">
                <a:solidFill>
                  <a:schemeClr val="tx1"/>
                </a:solidFill>
              </a:rPr>
              <a:t>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умови</a:t>
            </a:r>
            <a:r>
              <a:rPr lang="ru-RU" altLang="ru-RU" sz="2400" b="1" i="1" dirty="0">
                <a:solidFill>
                  <a:schemeClr val="tx1"/>
                </a:solidFill>
              </a:rPr>
              <a:t>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праці</a:t>
            </a:r>
            <a:r>
              <a:rPr lang="ru-RU" altLang="ru-RU" sz="2400" b="1" i="1" dirty="0">
                <a:solidFill>
                  <a:schemeClr val="tx1"/>
                </a:solidFill>
              </a:rPr>
              <a:t> трудящих,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різко</a:t>
            </a:r>
            <a:r>
              <a:rPr lang="ru-RU" altLang="ru-RU" sz="2400" b="1" i="1" dirty="0">
                <a:solidFill>
                  <a:schemeClr val="tx1"/>
                </a:solidFill>
              </a:rPr>
              <a:t>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зменшилася</a:t>
            </a:r>
            <a:r>
              <a:rPr lang="ru-RU" altLang="ru-RU" sz="2400" b="1" i="1" dirty="0">
                <a:solidFill>
                  <a:schemeClr val="tx1"/>
                </a:solidFill>
              </a:rPr>
              <a:t>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заробітна</a:t>
            </a:r>
            <a:r>
              <a:rPr lang="ru-RU" altLang="ru-RU" sz="2400" b="1" i="1" dirty="0">
                <a:solidFill>
                  <a:schemeClr val="tx1"/>
                </a:solidFill>
              </a:rPr>
              <a:t>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платня</a:t>
            </a:r>
            <a:r>
              <a:rPr lang="ru-RU" altLang="ru-RU" sz="2400" b="1" i="1" dirty="0">
                <a:solidFill>
                  <a:schemeClr val="tx1"/>
                </a:solidFill>
              </a:rPr>
              <a:t>.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Це</a:t>
            </a:r>
            <a:r>
              <a:rPr lang="ru-RU" altLang="ru-RU" sz="2400" b="1" i="1" dirty="0">
                <a:solidFill>
                  <a:schemeClr val="tx1"/>
                </a:solidFill>
              </a:rPr>
              <a:t>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викликало</a:t>
            </a:r>
            <a:r>
              <a:rPr lang="ru-RU" altLang="ru-RU" sz="2400" b="1" i="1" dirty="0">
                <a:solidFill>
                  <a:schemeClr val="tx1"/>
                </a:solidFill>
              </a:rPr>
              <a:t>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невдоволення</a:t>
            </a:r>
            <a:r>
              <a:rPr lang="ru-RU" altLang="ru-RU" sz="2400" b="1" i="1" dirty="0">
                <a:solidFill>
                  <a:schemeClr val="tx1"/>
                </a:solidFill>
              </a:rPr>
              <a:t>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владою</a:t>
            </a:r>
            <a:r>
              <a:rPr lang="ru-RU" altLang="ru-RU" sz="2400" b="1" i="1" dirty="0"/>
              <a:t>.</a:t>
            </a:r>
            <a:r>
              <a:rPr lang="ru-RU" altLang="ru-RU" sz="2400" dirty="0"/>
              <a:t> 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67544" y="84083"/>
            <a:ext cx="7161230" cy="735725"/>
          </a:xfrm>
        </p:spPr>
        <p:txBody>
          <a:bodyPr/>
          <a:lstStyle/>
          <a:p>
            <a:r>
              <a:rPr lang="ru-RU" altLang="ru-RU" sz="44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/>
              </a:rPr>
              <a:t>Кризи 50—80-х </a:t>
            </a:r>
            <a:r>
              <a:rPr lang="ru-RU" altLang="ru-RU" sz="4400" b="1" i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/>
              </a:rPr>
              <a:t>pp</a:t>
            </a:r>
            <a:r>
              <a:rPr lang="ru-RU" altLang="ru-RU" sz="44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/>
              </a:rPr>
              <a:t>. у </a:t>
            </a:r>
            <a:r>
              <a:rPr lang="ru-RU" altLang="ru-RU" sz="4400" b="1" i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/>
              </a:rPr>
              <a:t>Польщі</a:t>
            </a:r>
            <a:r>
              <a:rPr lang="ru-RU" altLang="ru-RU" sz="44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556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462455"/>
            <a:ext cx="7826702" cy="1842595"/>
          </a:xfrm>
        </p:spPr>
        <p:txBody>
          <a:bodyPr>
            <a:noAutofit/>
          </a:bodyPr>
          <a:lstStyle/>
          <a:p>
            <a:pPr algn="ctr"/>
            <a:r>
              <a:rPr lang="ru-RU" altLang="ru-RU" sz="2000" b="1" i="1" dirty="0">
                <a:solidFill>
                  <a:schemeClr val="tx1"/>
                </a:solidFill>
              </a:rPr>
              <a:t>Драматичні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події</a:t>
            </a:r>
            <a:r>
              <a:rPr lang="ru-RU" altLang="ru-RU" sz="2000" b="1" i="1" dirty="0">
                <a:solidFill>
                  <a:schemeClr val="tx1"/>
                </a:solidFill>
              </a:rPr>
              <a:t> стались у м. Познань. 28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червня</a:t>
            </a:r>
            <a:r>
              <a:rPr lang="ru-RU" altLang="ru-RU" sz="2000" b="1" i="1" dirty="0">
                <a:solidFill>
                  <a:schemeClr val="tx1"/>
                </a:solidFill>
              </a:rPr>
              <a:t> 1956 р.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спалахнув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страйк</a:t>
            </a:r>
            <a:r>
              <a:rPr lang="ru-RU" altLang="ru-RU" sz="2000" b="1" i="1" dirty="0">
                <a:solidFill>
                  <a:schemeClr val="tx1"/>
                </a:solidFill>
              </a:rPr>
              <a:t> на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заводі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Цигельського</a:t>
            </a:r>
            <a:r>
              <a:rPr lang="ru-RU" altLang="ru-RU" sz="2000" b="1" i="1" dirty="0">
                <a:solidFill>
                  <a:schemeClr val="tx1"/>
                </a:solidFill>
              </a:rPr>
              <a:t>,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робітники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висунули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вимоги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економічного</a:t>
            </a:r>
            <a:r>
              <a:rPr lang="ru-RU" altLang="ru-RU" sz="2000" b="1" i="1" dirty="0">
                <a:solidFill>
                  <a:schemeClr val="tx1"/>
                </a:solidFill>
              </a:rPr>
              <a:t> характеру,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підтримані</a:t>
            </a:r>
            <a:r>
              <a:rPr lang="ru-RU" altLang="ru-RU" sz="2000" b="1" i="1" dirty="0">
                <a:solidFill>
                  <a:schemeClr val="tx1"/>
                </a:solidFill>
              </a:rPr>
              <a:t> й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іншими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підприємствами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Познані</a:t>
            </a:r>
            <a:r>
              <a:rPr lang="ru-RU" altLang="ru-RU" sz="2000" b="1" i="1" dirty="0">
                <a:solidFill>
                  <a:schemeClr val="tx1"/>
                </a:solidFill>
              </a:rPr>
              <a:t>.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Одначе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згодом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події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вийшли</a:t>
            </a:r>
            <a:r>
              <a:rPr lang="ru-RU" altLang="ru-RU" sz="2000" b="1" i="1" dirty="0">
                <a:solidFill>
                  <a:schemeClr val="tx1"/>
                </a:solidFill>
              </a:rPr>
              <a:t> за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межі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економічного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страйку</a:t>
            </a:r>
            <a:r>
              <a:rPr lang="ru-RU" altLang="ru-RU" sz="2000" b="1" i="1" dirty="0">
                <a:solidFill>
                  <a:schemeClr val="tx1"/>
                </a:solidFill>
              </a:rPr>
              <a:t>.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Робітники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роззброїли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охорону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в'язниці</a:t>
            </a:r>
            <a:r>
              <a:rPr lang="ru-RU" altLang="ru-RU" sz="2000" b="1" i="1" dirty="0">
                <a:solidFill>
                  <a:schemeClr val="tx1"/>
                </a:solidFill>
              </a:rPr>
              <a:t>,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заволоділи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зброєю</a:t>
            </a:r>
            <a:r>
              <a:rPr lang="ru-RU" altLang="ru-RU" sz="2000" b="1" i="1" dirty="0">
                <a:solidFill>
                  <a:schemeClr val="tx1"/>
                </a:solidFill>
              </a:rPr>
              <a:t>,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атакували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приміщення</a:t>
            </a:r>
            <a:r>
              <a:rPr lang="ru-RU" altLang="ru-RU" sz="2000" b="1" i="1" dirty="0">
                <a:solidFill>
                  <a:schemeClr val="tx1"/>
                </a:solidFill>
              </a:rPr>
              <a:t> суду,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прокуратури</a:t>
            </a:r>
            <a:r>
              <a:rPr lang="ru-RU" altLang="ru-RU" sz="2000" b="1" i="1" dirty="0">
                <a:solidFill>
                  <a:schemeClr val="tx1"/>
                </a:solidFill>
              </a:rPr>
              <a:t>,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воєводсь</a:t>
            </a:r>
            <a:r>
              <a:rPr lang="ru-RU" altLang="ru-RU" sz="2000" b="1" i="1" dirty="0">
                <a:solidFill>
                  <a:schemeClr val="tx1"/>
                </a:solidFill>
              </a:rPr>
              <a:t>-кого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управління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державної</a:t>
            </a:r>
            <a:r>
              <a:rPr lang="ru-RU" altLang="ru-RU" sz="2000" b="1" i="1" dirty="0">
                <a:solidFill>
                  <a:schemeClr val="tx1"/>
                </a:solidFill>
              </a:rPr>
              <a:t> </a:t>
            </a:r>
            <a:r>
              <a:rPr lang="ru-RU" altLang="ru-RU" sz="2000" b="1" i="1" dirty="0" err="1">
                <a:solidFill>
                  <a:schemeClr val="tx1"/>
                </a:solidFill>
              </a:rPr>
              <a:t>безпеки</a:t>
            </a:r>
            <a:r>
              <a:rPr lang="ru-RU" altLang="ru-RU" sz="2000" b="1" i="1" dirty="0">
                <a:solidFill>
                  <a:schemeClr val="tx1"/>
                </a:solidFill>
              </a:rPr>
              <a:t>.</a:t>
            </a:r>
            <a:r>
              <a:rPr lang="ru-RU" altLang="ru-RU" sz="2000" dirty="0">
                <a:solidFill>
                  <a:schemeClr val="tx1"/>
                </a:solidFill>
              </a:rPr>
              <a:t> </a:t>
            </a:r>
            <a:r>
              <a:rPr lang="ru-RU" altLang="ru-RU" sz="1800" dirty="0">
                <a:solidFill>
                  <a:schemeClr val="tx1"/>
                </a:solidFill>
              </a:rPr>
              <a:t/>
            </a:r>
            <a:br>
              <a:rPr lang="ru-RU" altLang="ru-RU" sz="1800" dirty="0">
                <a:solidFill>
                  <a:schemeClr val="tx1"/>
                </a:solidFill>
              </a:rPr>
            </a:br>
            <a:endParaRPr lang="ru-RU" sz="1800" u="sng" dirty="0">
              <a:solidFill>
                <a:schemeClr val="tx1"/>
              </a:solidFill>
            </a:endParaRPr>
          </a:p>
        </p:txBody>
      </p:sp>
      <p:pic>
        <p:nvPicPr>
          <p:cNvPr id="8" name="Picture 5" descr="05a_hist_us_20_cold_war_pic_russian_tanks_budapest_19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409" y="3205655"/>
            <a:ext cx="5037711" cy="338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111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0524" y="388883"/>
            <a:ext cx="63360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i="1" dirty="0"/>
              <a:t>Політбюро ЦК ПОРП </a:t>
            </a:r>
            <a:r>
              <a:rPr lang="ru-RU" altLang="ru-RU" sz="2000" b="1" i="1" dirty="0" err="1"/>
              <a:t>винесло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рішення</a:t>
            </a:r>
            <a:r>
              <a:rPr lang="ru-RU" altLang="ru-RU" sz="2000" b="1" i="1" dirty="0"/>
              <a:t> про </a:t>
            </a:r>
            <a:r>
              <a:rPr lang="ru-RU" altLang="ru-RU" sz="2000" b="1" i="1" dirty="0" err="1"/>
              <a:t>застосування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військ</a:t>
            </a:r>
            <a:r>
              <a:rPr lang="ru-RU" altLang="ru-RU" sz="2000" b="1" i="1" dirty="0"/>
              <a:t>. Влада вчинила у </a:t>
            </a:r>
            <a:r>
              <a:rPr lang="ru-RU" altLang="ru-RU" sz="2000" b="1" i="1" dirty="0" err="1"/>
              <a:t>місті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криваву</a:t>
            </a:r>
            <a:r>
              <a:rPr lang="ru-RU" altLang="ru-RU" sz="2000" b="1" i="1" dirty="0"/>
              <a:t> бойню. </a:t>
            </a:r>
            <a:r>
              <a:rPr lang="ru-RU" altLang="ru-RU" sz="2000" b="1" i="1" dirty="0" err="1"/>
              <a:t>Загинули</a:t>
            </a:r>
            <a:r>
              <a:rPr lang="ru-RU" altLang="ru-RU" sz="2000" b="1" i="1" dirty="0"/>
              <a:t> 55 </a:t>
            </a:r>
            <a:r>
              <a:rPr lang="ru-RU" altLang="ru-RU" sz="2000" b="1" i="1" dirty="0" err="1"/>
              <a:t>осіб</a:t>
            </a:r>
            <a:r>
              <a:rPr lang="ru-RU" altLang="ru-RU" sz="2000" b="1" i="1" dirty="0"/>
              <a:t>, </a:t>
            </a:r>
            <a:r>
              <a:rPr lang="ru-RU" altLang="ru-RU" sz="2000" b="1" i="1" dirty="0" err="1"/>
              <a:t>вмерли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від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поранень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ще</a:t>
            </a:r>
            <a:r>
              <a:rPr lang="ru-RU" altLang="ru-RU" sz="2000" b="1" i="1" dirty="0"/>
              <a:t> 19, </a:t>
            </a:r>
            <a:r>
              <a:rPr lang="ru-RU" altLang="ru-RU" sz="2000" b="1" i="1" dirty="0" err="1"/>
              <a:t>поранення</a:t>
            </a:r>
            <a:r>
              <a:rPr lang="ru-RU" altLang="ru-RU" sz="2000" b="1" i="1" dirty="0"/>
              <a:t> й </a:t>
            </a:r>
            <a:r>
              <a:rPr lang="ru-RU" altLang="ru-RU" sz="2000" b="1" i="1" dirty="0" err="1"/>
              <a:t>каліцтва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дістали</a:t>
            </a:r>
            <a:r>
              <a:rPr lang="ru-RU" altLang="ru-RU" sz="2000" b="1" i="1" dirty="0"/>
              <a:t> 575.</a:t>
            </a:r>
            <a:r>
              <a:rPr lang="ru-RU" altLang="ru-RU" sz="2000" b="1" dirty="0"/>
              <a:t> </a:t>
            </a:r>
          </a:p>
        </p:txBody>
      </p:sp>
      <p:pic>
        <p:nvPicPr>
          <p:cNvPr id="3" name="Picture 5" descr="origi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938" y="2209114"/>
            <a:ext cx="5663111" cy="3952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3831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1083" y="451945"/>
            <a:ext cx="842250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i="1" dirty="0"/>
              <a:t>У 60-ті </a:t>
            </a:r>
            <a:r>
              <a:rPr lang="ru-RU" altLang="ru-RU" sz="2000" b="1" i="1" dirty="0" err="1"/>
              <a:t>pp</a:t>
            </a:r>
            <a:r>
              <a:rPr lang="ru-RU" altLang="ru-RU" sz="2000" b="1" i="1" dirty="0"/>
              <a:t>. </a:t>
            </a:r>
            <a:r>
              <a:rPr lang="ru-RU" altLang="ru-RU" sz="2000" b="1" i="1" dirty="0" err="1"/>
              <a:t>знову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стався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потужний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вибух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громадського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невдоволення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після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оголошення</a:t>
            </a:r>
            <a:r>
              <a:rPr lang="ru-RU" altLang="ru-RU" sz="2000" b="1" i="1" dirty="0"/>
              <a:t> 12 </a:t>
            </a:r>
            <a:r>
              <a:rPr lang="ru-RU" altLang="ru-RU" sz="2000" b="1" i="1" dirty="0" err="1"/>
              <a:t>грудня</a:t>
            </a:r>
            <a:r>
              <a:rPr lang="ru-RU" altLang="ru-RU" sz="2000" b="1" i="1" dirty="0"/>
              <a:t> 1970 р. </a:t>
            </a:r>
            <a:r>
              <a:rPr lang="ru-RU" altLang="ru-RU" sz="2000" b="1" i="1" dirty="0" err="1"/>
              <a:t>рішення</a:t>
            </a:r>
            <a:r>
              <a:rPr lang="ru-RU" altLang="ru-RU" sz="2000" b="1" i="1" dirty="0"/>
              <a:t> про </a:t>
            </a:r>
            <a:r>
              <a:rPr lang="ru-RU" altLang="ru-RU" sz="2000" b="1" i="1" dirty="0" err="1"/>
              <a:t>підвищення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цін</a:t>
            </a:r>
            <a:r>
              <a:rPr lang="ru-RU" altLang="ru-RU" sz="2000" b="1" i="1" dirty="0"/>
              <a:t> на </a:t>
            </a:r>
            <a:r>
              <a:rPr lang="ru-RU" altLang="ru-RU" sz="2000" b="1" i="1" dirty="0" err="1"/>
              <a:t>основні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продовольчі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товари</a:t>
            </a:r>
            <a:r>
              <a:rPr lang="ru-RU" altLang="ru-RU" sz="2000" b="1" i="1" dirty="0"/>
              <a:t>. На </a:t>
            </a:r>
            <a:r>
              <a:rPr lang="ru-RU" altLang="ru-RU" sz="2000" b="1" i="1" dirty="0" err="1"/>
              <a:t>суднобудівних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підприємствах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розпочалися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страйки</a:t>
            </a:r>
            <a:r>
              <a:rPr lang="ru-RU" altLang="ru-RU" sz="2000" b="1" i="1" dirty="0"/>
              <a:t>, </a:t>
            </a:r>
            <a:r>
              <a:rPr lang="ru-RU" altLang="ru-RU" sz="2000" b="1" i="1" dirty="0" err="1"/>
              <a:t>під</a:t>
            </a:r>
            <a:r>
              <a:rPr lang="ru-RU" altLang="ru-RU" sz="2000" b="1" i="1" dirty="0"/>
              <a:t> час </a:t>
            </a:r>
            <a:r>
              <a:rPr lang="ru-RU" altLang="ru-RU" sz="2000" b="1" i="1" dirty="0" err="1"/>
              <a:t>яких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робітники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Гданська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вимагали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скасувати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рішення</a:t>
            </a:r>
            <a:r>
              <a:rPr lang="ru-RU" altLang="ru-RU" sz="2000" b="1" i="1" dirty="0"/>
              <a:t> про </a:t>
            </a:r>
            <a:r>
              <a:rPr lang="ru-RU" altLang="ru-RU" sz="2000" b="1" i="1" dirty="0" err="1"/>
              <a:t>підвищення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цін</a:t>
            </a:r>
            <a:r>
              <a:rPr lang="ru-RU" altLang="ru-RU" sz="2000" b="1" i="1" dirty="0"/>
              <a:t>. </a:t>
            </a:r>
            <a:r>
              <a:rPr lang="ru-RU" altLang="ru-RU" sz="2000" b="1" i="1" dirty="0" err="1"/>
              <a:t>Робітників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підтримало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студентство</a:t>
            </a:r>
            <a:r>
              <a:rPr lang="ru-RU" altLang="ru-RU" sz="2000" b="1" i="1" dirty="0"/>
              <a:t>, але </a:t>
            </a:r>
            <a:r>
              <a:rPr lang="ru-RU" altLang="ru-RU" sz="2000" b="1" i="1" dirty="0" err="1"/>
              <a:t>влада</a:t>
            </a:r>
            <a:r>
              <a:rPr lang="ru-RU" altLang="ru-RU" sz="2000" b="1" i="1" dirty="0"/>
              <a:t> придушила </a:t>
            </a:r>
            <a:r>
              <a:rPr lang="ru-RU" altLang="ru-RU" sz="2000" b="1" i="1" dirty="0" err="1"/>
              <a:t>виступ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страйкарів</a:t>
            </a:r>
            <a:r>
              <a:rPr lang="ru-RU" altLang="ru-RU" sz="2000" b="1" i="1" dirty="0"/>
              <a:t>.</a:t>
            </a:r>
            <a:r>
              <a:rPr lang="ru-RU" altLang="ru-RU" sz="2000" dirty="0"/>
              <a:t> </a:t>
            </a:r>
          </a:p>
        </p:txBody>
      </p:sp>
      <p:pic>
        <p:nvPicPr>
          <p:cNvPr id="3" name="Picture 6" descr="valensa_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001" y="2869324"/>
            <a:ext cx="5092723" cy="3768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7320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1641" y="861847"/>
            <a:ext cx="310055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altLang="ru-RU" sz="2000" b="1" i="1" dirty="0"/>
              <a:t>Трагічний </a:t>
            </a:r>
            <a:r>
              <a:rPr lang="ru-RU" altLang="ru-RU" sz="2000" b="1" i="1" dirty="0" err="1"/>
              <a:t>підсумок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подій</a:t>
            </a:r>
            <a:r>
              <a:rPr lang="ru-RU" altLang="ru-RU" sz="2000" b="1" i="1" dirty="0"/>
              <a:t> на </a:t>
            </a:r>
            <a:r>
              <a:rPr lang="ru-RU" altLang="ru-RU" sz="2000" b="1" i="1" dirty="0" err="1"/>
              <a:t>Балтійському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узбережжі</a:t>
            </a:r>
            <a:r>
              <a:rPr lang="ru-RU" altLang="ru-RU" sz="2000" b="1" i="1" dirty="0"/>
              <a:t> -44 </a:t>
            </a:r>
            <a:r>
              <a:rPr lang="ru-RU" altLang="ru-RU" sz="2000" b="1" i="1" dirty="0" err="1"/>
              <a:t>загиблих</a:t>
            </a:r>
            <a:r>
              <a:rPr lang="ru-RU" altLang="ru-RU" sz="2000" b="1" i="1" dirty="0"/>
              <a:t> і </a:t>
            </a:r>
            <a:r>
              <a:rPr lang="ru-RU" altLang="ru-RU" sz="2000" b="1" i="1" dirty="0" err="1"/>
              <a:t>понад</a:t>
            </a:r>
            <a:r>
              <a:rPr lang="ru-RU" altLang="ru-RU" sz="2000" b="1" i="1" dirty="0"/>
              <a:t> 1 тис. </a:t>
            </a:r>
            <a:r>
              <a:rPr lang="ru-RU" altLang="ru-RU" sz="2000" b="1" i="1" dirty="0" err="1"/>
              <a:t>поранених</a:t>
            </a:r>
            <a:r>
              <a:rPr lang="ru-RU" altLang="ru-RU" sz="2000" b="1" i="1" dirty="0"/>
              <a:t>. </a:t>
            </a:r>
            <a:r>
              <a:rPr lang="ru-RU" altLang="ru-RU" sz="2000" b="1" i="1" dirty="0" err="1"/>
              <a:t>Ці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події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викликали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загальне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заворушення</a:t>
            </a:r>
            <a:r>
              <a:rPr lang="ru-RU" altLang="ru-RU" sz="2000" b="1" i="1" dirty="0"/>
              <a:t> у </a:t>
            </a:r>
            <a:r>
              <a:rPr lang="ru-RU" altLang="ru-RU" sz="2000" b="1" i="1" dirty="0" err="1"/>
              <a:t>країні</a:t>
            </a:r>
            <a:r>
              <a:rPr lang="ru-RU" altLang="ru-RU" sz="2000" b="1" i="1" dirty="0"/>
              <a:t>. В. </a:t>
            </a:r>
            <a:r>
              <a:rPr lang="ru-RU" altLang="ru-RU" sz="2000" b="1" i="1" dirty="0" err="1"/>
              <a:t>Гомулка</a:t>
            </a:r>
            <a:r>
              <a:rPr lang="ru-RU" altLang="ru-RU" sz="2000" b="1" i="1" dirty="0"/>
              <a:t> і Ю. </a:t>
            </a:r>
            <a:r>
              <a:rPr lang="ru-RU" altLang="ru-RU" sz="2000" b="1" i="1" dirty="0" err="1"/>
              <a:t>Циранкевич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мусили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піти</a:t>
            </a:r>
            <a:r>
              <a:rPr lang="ru-RU" altLang="ru-RU" sz="2000" b="1" i="1" dirty="0"/>
              <a:t> у </a:t>
            </a:r>
            <a:r>
              <a:rPr lang="ru-RU" altLang="ru-RU" sz="2000" b="1" i="1" dirty="0" err="1"/>
              <a:t>відставку</a:t>
            </a:r>
            <a:r>
              <a:rPr lang="ru-RU" altLang="ru-RU" sz="2000" b="1" i="1" dirty="0"/>
              <a:t>. Першим секретарем ЦК ПОРП </a:t>
            </a:r>
            <a:r>
              <a:rPr lang="ru-RU" altLang="ru-RU" sz="2000" b="1" i="1" dirty="0" err="1"/>
              <a:t>було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обрано</a:t>
            </a:r>
            <a:r>
              <a:rPr lang="ru-RU" altLang="ru-RU" sz="2000" b="1" i="1" dirty="0"/>
              <a:t> Е. </a:t>
            </a:r>
            <a:r>
              <a:rPr lang="ru-RU" altLang="ru-RU" sz="2000" b="1" i="1" dirty="0" err="1"/>
              <a:t>Герека</a:t>
            </a:r>
            <a:r>
              <a:rPr lang="ru-RU" altLang="ru-RU" sz="2000" b="1" i="1" dirty="0"/>
              <a:t>. Е. </a:t>
            </a:r>
            <a:r>
              <a:rPr lang="ru-RU" altLang="ru-RU" sz="2000" b="1" i="1" dirty="0" err="1"/>
              <a:t>Герек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зумів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дещо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стабілізувати</a:t>
            </a:r>
            <a:r>
              <a:rPr lang="ru-RU" altLang="ru-RU" sz="2000" b="1" i="1" dirty="0"/>
              <a:t> становище у </a:t>
            </a:r>
            <a:r>
              <a:rPr lang="ru-RU" altLang="ru-RU" sz="2000" b="1" i="1" dirty="0" err="1"/>
              <a:t>країні</a:t>
            </a:r>
            <a:r>
              <a:rPr lang="ru-RU" altLang="ru-RU" sz="2000" b="1" i="1" dirty="0"/>
              <a:t>. Але </a:t>
            </a:r>
            <a:r>
              <a:rPr lang="ru-RU" altLang="ru-RU" sz="2000" b="1" i="1" dirty="0" err="1"/>
              <a:t>це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піднесення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тривало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недовго</a:t>
            </a:r>
            <a:r>
              <a:rPr lang="ru-RU" altLang="ru-RU" sz="2000" b="1" i="1" dirty="0"/>
              <a:t>.</a:t>
            </a:r>
            <a:r>
              <a:rPr lang="ru-RU" altLang="ru-RU" sz="2000" dirty="0"/>
              <a:t> </a:t>
            </a:r>
          </a:p>
        </p:txBody>
      </p:sp>
      <p:pic>
        <p:nvPicPr>
          <p:cNvPr id="3" name="Picture 6" descr="скачанные файлы (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711" y="998173"/>
            <a:ext cx="3231931" cy="4254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1988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434" y="388883"/>
            <a:ext cx="78617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i="1" dirty="0"/>
              <a:t>У </a:t>
            </a:r>
            <a:r>
              <a:rPr lang="ru-RU" altLang="ru-RU" sz="2000" b="1" i="1" dirty="0" err="1"/>
              <a:t>другій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половині</a:t>
            </a:r>
            <a:r>
              <a:rPr lang="ru-RU" altLang="ru-RU" sz="2000" b="1" i="1" dirty="0"/>
              <a:t> 70-х </a:t>
            </a:r>
            <a:r>
              <a:rPr lang="ru-RU" altLang="ru-RU" sz="2000" b="1" i="1" dirty="0" err="1"/>
              <a:t>pp</a:t>
            </a:r>
            <a:r>
              <a:rPr lang="ru-RU" altLang="ru-RU" sz="2000" b="1" i="1" dirty="0"/>
              <a:t>. </a:t>
            </a:r>
            <a:r>
              <a:rPr lang="ru-RU" altLang="ru-RU" sz="2000" b="1" i="1" dirty="0" err="1"/>
              <a:t>соціально-економічне</a:t>
            </a:r>
            <a:r>
              <a:rPr lang="ru-RU" altLang="ru-RU" sz="2000" b="1" i="1" dirty="0"/>
              <a:t> становище </a:t>
            </a:r>
            <a:r>
              <a:rPr lang="ru-RU" altLang="ru-RU" sz="2000" b="1" i="1" dirty="0" err="1"/>
              <a:t>Польщі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знову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різко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погіршилося</a:t>
            </a:r>
            <a:r>
              <a:rPr lang="ru-RU" altLang="ru-RU" sz="2000" b="1" i="1" dirty="0"/>
              <a:t>. У </a:t>
            </a:r>
            <a:r>
              <a:rPr lang="ru-RU" altLang="ru-RU" sz="2000" b="1" i="1" dirty="0" err="1"/>
              <a:t>липні-серпні</a:t>
            </a:r>
            <a:r>
              <a:rPr lang="ru-RU" altLang="ru-RU" sz="2000" b="1" i="1" dirty="0"/>
              <a:t> 1980 р. </a:t>
            </a:r>
            <a:r>
              <a:rPr lang="ru-RU" altLang="ru-RU" sz="2000" b="1" i="1" dirty="0" err="1"/>
              <a:t>розпочалися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страйки</a:t>
            </a:r>
            <a:r>
              <a:rPr lang="ru-RU" altLang="ru-RU" sz="2000" b="1" i="1" dirty="0"/>
              <a:t>, центром </a:t>
            </a:r>
            <a:r>
              <a:rPr lang="ru-RU" altLang="ru-RU" sz="2000" b="1" i="1" dirty="0" err="1"/>
              <a:t>яких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знову</a:t>
            </a:r>
            <a:r>
              <a:rPr lang="ru-RU" altLang="ru-RU" sz="2000" b="1" i="1" dirty="0"/>
              <a:t> стали </a:t>
            </a:r>
            <a:r>
              <a:rPr lang="ru-RU" altLang="ru-RU" sz="2000" b="1" i="1" dirty="0" err="1"/>
              <a:t>міста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Балтійського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узбережжя</a:t>
            </a:r>
            <a:r>
              <a:rPr lang="ru-RU" altLang="ru-RU" sz="2000" b="1" i="1" dirty="0"/>
              <a:t>. Уряд </a:t>
            </a:r>
            <a:r>
              <a:rPr lang="ru-RU" altLang="ru-RU" sz="2000" b="1" i="1" dirty="0" err="1"/>
              <a:t>змушений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був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піти</a:t>
            </a:r>
            <a:r>
              <a:rPr lang="ru-RU" altLang="ru-RU" sz="2000" b="1" i="1" dirty="0"/>
              <a:t> на переговори і </a:t>
            </a:r>
            <a:r>
              <a:rPr lang="ru-RU" altLang="ru-RU" sz="2000" b="1" i="1" dirty="0" err="1"/>
              <a:t>підписати</a:t>
            </a:r>
            <a:r>
              <a:rPr lang="ru-RU" altLang="ru-RU" sz="2000" b="1" i="1" dirty="0"/>
              <a:t> угоди </a:t>
            </a:r>
            <a:r>
              <a:rPr lang="ru-RU" altLang="ru-RU" sz="2000" b="1" i="1" dirty="0" err="1"/>
              <a:t>зі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страйковими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комітетами</a:t>
            </a:r>
            <a:r>
              <a:rPr lang="ru-RU" altLang="ru-RU" sz="2000" b="1" i="1" dirty="0"/>
              <a:t>. Влада дала </a:t>
            </a:r>
            <a:r>
              <a:rPr lang="ru-RU" altLang="ru-RU" sz="2000" b="1" i="1" dirty="0" err="1"/>
              <a:t>згоду</a:t>
            </a:r>
            <a:r>
              <a:rPr lang="ru-RU" altLang="ru-RU" sz="2000" b="1" i="1" dirty="0"/>
              <a:t> на </a:t>
            </a:r>
            <a:r>
              <a:rPr lang="ru-RU" altLang="ru-RU" sz="2000" b="1" i="1" dirty="0" err="1"/>
              <a:t>створення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незалежних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профспілок</a:t>
            </a:r>
            <a:endParaRPr lang="ru-RU" sz="2000" dirty="0"/>
          </a:p>
        </p:txBody>
      </p:sp>
      <p:pic>
        <p:nvPicPr>
          <p:cNvPr id="3" name="Picture 5" descr="Michala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756" y="2621026"/>
            <a:ext cx="5495195" cy="365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94345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5055" y="493986"/>
            <a:ext cx="44485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Створення «</a:t>
            </a:r>
            <a:r>
              <a:rPr lang="ru-RU" altLang="ru-RU" sz="2000" b="1" i="1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Солідарності</a:t>
            </a:r>
            <a:r>
              <a:rPr lang="ru-RU" altLang="ru-RU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  <a:r>
              <a:rPr lang="ru-RU" altLang="ru-RU" sz="2000" dirty="0"/>
              <a:t> 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5539" y="1219201"/>
            <a:ext cx="250408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i="1" dirty="0"/>
              <a:t>На </a:t>
            </a:r>
            <a:r>
              <a:rPr lang="ru-RU" altLang="ru-RU" sz="2000" b="1" i="1" dirty="0" err="1"/>
              <a:t>хвилі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страйкового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руху</a:t>
            </a:r>
            <a:r>
              <a:rPr lang="ru-RU" altLang="ru-RU" sz="2000" b="1" i="1" dirty="0"/>
              <a:t> в </a:t>
            </a:r>
            <a:r>
              <a:rPr lang="ru-RU" altLang="ru-RU" sz="2000" b="1" i="1" dirty="0" err="1"/>
              <a:t>Гданську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виникла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незалежна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профспілка</a:t>
            </a:r>
            <a:r>
              <a:rPr lang="ru-RU" altLang="ru-RU" sz="2000" b="1" i="1" dirty="0"/>
              <a:t> "</a:t>
            </a:r>
            <a:r>
              <a:rPr lang="ru-RU" altLang="ru-RU" sz="2000" b="1" i="1" dirty="0" err="1"/>
              <a:t>Солідарність</a:t>
            </a:r>
            <a:r>
              <a:rPr lang="ru-RU" altLang="ru-RU" sz="2000" b="1" i="1" dirty="0"/>
              <a:t>", яку </a:t>
            </a:r>
            <a:r>
              <a:rPr lang="ru-RU" altLang="ru-RU" sz="2000" b="1" i="1" dirty="0" err="1"/>
              <a:t>очолив</a:t>
            </a:r>
            <a:r>
              <a:rPr lang="ru-RU" altLang="ru-RU" sz="2000" b="1" i="1" dirty="0"/>
              <a:t> один </a:t>
            </a:r>
            <a:r>
              <a:rPr lang="ru-RU" altLang="ru-RU" sz="2000" b="1" i="1" dirty="0" err="1"/>
              <a:t>із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керівників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страйкового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комітету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електрик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суднобудівного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підприємства</a:t>
            </a:r>
            <a:r>
              <a:rPr lang="ru-RU" altLang="ru-RU" sz="2000" b="1" i="1" dirty="0"/>
              <a:t> Лех Валенса.</a:t>
            </a:r>
            <a:r>
              <a:rPr lang="ru-RU" altLang="ru-RU" sz="2000" b="1" dirty="0"/>
              <a:t> </a:t>
            </a:r>
          </a:p>
        </p:txBody>
      </p:sp>
      <p:pic>
        <p:nvPicPr>
          <p:cNvPr id="4" name="Picture 6" descr="pla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6883" y="1734207"/>
            <a:ext cx="4201510" cy="3074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11366" y="5528441"/>
            <a:ext cx="58752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i="1" dirty="0"/>
              <a:t>У </a:t>
            </a:r>
            <a:r>
              <a:rPr lang="ru-RU" altLang="ru-RU" sz="2000" b="1" i="1" dirty="0" err="1"/>
              <a:t>вересні</a:t>
            </a:r>
            <a:r>
              <a:rPr lang="ru-RU" altLang="ru-RU" sz="2000" b="1" i="1" dirty="0"/>
              <a:t> 1981 p. Л. Валенсу </a:t>
            </a:r>
            <a:r>
              <a:rPr lang="ru-RU" altLang="ru-RU" sz="2000" b="1" i="1" dirty="0" err="1"/>
              <a:t>обрали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лідером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незалежної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профспілки</a:t>
            </a:r>
            <a:r>
              <a:rPr lang="ru-RU" altLang="ru-RU" sz="2000" b="1" i="1" dirty="0"/>
              <a:t> на </a:t>
            </a:r>
            <a:r>
              <a:rPr lang="ru-RU" altLang="ru-RU" sz="2000" b="1" i="1" dirty="0" err="1"/>
              <a:t>загальнонаціональній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конференції</a:t>
            </a:r>
            <a:r>
              <a:rPr lang="ru-RU" altLang="ru-RU" sz="2000" b="1" i="1" dirty="0"/>
              <a:t>.</a:t>
            </a:r>
            <a:r>
              <a:rPr lang="ru-RU" altLang="ru-RU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9475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mage.tsn.ua/media/images2/original/Jun2011/383444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7344816" cy="335699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43608" y="3212976"/>
            <a:ext cx="77768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dirty="0"/>
              <a:t>Угорська </a:t>
            </a:r>
            <a:r>
              <a:rPr lang="uk-UA" sz="4400" dirty="0">
                <a:solidFill>
                  <a:srgbClr val="221100"/>
                </a:solidFill>
              </a:rPr>
              <a:t>Революція 1956 р.</a:t>
            </a:r>
            <a:r>
              <a:rPr lang="uk-UA" sz="4400" dirty="0"/>
              <a:t> </a:t>
            </a:r>
            <a:br>
              <a:rPr lang="uk-UA" sz="4400" dirty="0"/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1" y="472966"/>
            <a:ext cx="818230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i="1" dirty="0"/>
              <a:t>У </a:t>
            </a:r>
            <a:r>
              <a:rPr lang="ru-RU" altLang="ru-RU" sz="2000" b="1" i="1" dirty="0" err="1"/>
              <a:t>ніч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проти</a:t>
            </a:r>
            <a:r>
              <a:rPr lang="ru-RU" altLang="ru-RU" sz="2000" b="1" i="1" dirty="0"/>
              <a:t> 13 </a:t>
            </a:r>
            <a:r>
              <a:rPr lang="ru-RU" altLang="ru-RU" sz="2000" b="1" i="1" dirty="0" err="1"/>
              <a:t>грудня</a:t>
            </a:r>
            <a:r>
              <a:rPr lang="ru-RU" altLang="ru-RU" sz="2000" b="1" i="1" dirty="0"/>
              <a:t> 1981 р. </a:t>
            </a:r>
            <a:r>
              <a:rPr lang="ru-RU" altLang="ru-RU" sz="2000" b="1" i="1" dirty="0" err="1"/>
              <a:t>Державна</a:t>
            </a:r>
            <a:r>
              <a:rPr lang="ru-RU" altLang="ru-RU" sz="2000" b="1" i="1" dirty="0"/>
              <a:t> рада </a:t>
            </a:r>
            <a:r>
              <a:rPr lang="ru-RU" altLang="ru-RU" sz="2000" b="1" i="1" dirty="0" err="1"/>
              <a:t>оголосила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воєнний</a:t>
            </a:r>
            <a:r>
              <a:rPr lang="ru-RU" altLang="ru-RU" sz="2000" b="1" i="1" dirty="0"/>
              <a:t> стан у </a:t>
            </a:r>
            <a:r>
              <a:rPr lang="ru-RU" altLang="ru-RU" sz="2000" b="1" i="1" dirty="0" err="1"/>
              <a:t>країні</a:t>
            </a:r>
            <a:r>
              <a:rPr lang="ru-RU" altLang="ru-RU" sz="2000" b="1" i="1" dirty="0"/>
              <a:t>. </a:t>
            </a:r>
            <a:r>
              <a:rPr lang="ru-RU" altLang="ru-RU" sz="2000" b="1" i="1" dirty="0" err="1"/>
              <a:t>Було</a:t>
            </a:r>
            <a:r>
              <a:rPr lang="ru-RU" altLang="ru-RU" sz="2000" b="1" i="1" dirty="0"/>
              <a:t> заборонено </a:t>
            </a:r>
            <a:r>
              <a:rPr lang="ru-RU" altLang="ru-RU" sz="2000" b="1" i="1" dirty="0" err="1"/>
              <a:t>збори</a:t>
            </a:r>
            <a:r>
              <a:rPr lang="ru-RU" altLang="ru-RU" sz="2000" b="1" i="1" dirty="0"/>
              <a:t>, </a:t>
            </a:r>
            <a:r>
              <a:rPr lang="ru-RU" altLang="ru-RU" sz="2000" b="1" i="1" dirty="0" err="1"/>
              <a:t>мітинги</a:t>
            </a:r>
            <a:r>
              <a:rPr lang="ru-RU" altLang="ru-RU" sz="2000" b="1" i="1" dirty="0"/>
              <a:t>, </a:t>
            </a:r>
            <a:r>
              <a:rPr lang="ru-RU" altLang="ru-RU" sz="2000" b="1" i="1" dirty="0" err="1"/>
              <a:t>страйки</a:t>
            </a:r>
            <a:r>
              <a:rPr lang="ru-RU" altLang="ru-RU" sz="2000" b="1" i="1" dirty="0"/>
              <a:t>, </a:t>
            </a:r>
            <a:r>
              <a:rPr lang="ru-RU" altLang="ru-RU" sz="2000" b="1" i="1" dirty="0" err="1"/>
              <a:t>закрито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кордони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країни</a:t>
            </a:r>
            <a:r>
              <a:rPr lang="ru-RU" altLang="ru-RU" sz="2000" b="1" i="1" dirty="0"/>
              <a:t>, </a:t>
            </a:r>
            <a:r>
              <a:rPr lang="ru-RU" altLang="ru-RU" sz="2000" b="1" i="1" dirty="0" err="1"/>
              <a:t>заарештовано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керівників</a:t>
            </a:r>
            <a:r>
              <a:rPr lang="ru-RU" altLang="ru-RU" sz="2000" b="1" i="1" dirty="0"/>
              <a:t> "</a:t>
            </a:r>
            <a:r>
              <a:rPr lang="ru-RU" altLang="ru-RU" sz="2000" b="1" i="1" dirty="0" err="1"/>
              <a:t>Солідарності</a:t>
            </a:r>
            <a:r>
              <a:rPr lang="ru-RU" altLang="ru-RU" sz="2000" b="1" i="1" dirty="0"/>
              <a:t>" на </a:t>
            </a:r>
            <a:r>
              <a:rPr lang="ru-RU" altLang="ru-RU" sz="2000" b="1" i="1" dirty="0" err="1"/>
              <a:t>чолі</a:t>
            </a:r>
            <a:r>
              <a:rPr lang="ru-RU" altLang="ru-RU" sz="2000" b="1" i="1" dirty="0"/>
              <a:t> з Л. Валенсою, а </a:t>
            </a:r>
            <a:r>
              <a:rPr lang="ru-RU" altLang="ru-RU" sz="2000" b="1" i="1" dirty="0" err="1"/>
              <a:t>також</a:t>
            </a:r>
            <a:r>
              <a:rPr lang="ru-RU" altLang="ru-RU" sz="2000" b="1" i="1" dirty="0"/>
              <a:t> "</a:t>
            </a:r>
            <a:r>
              <a:rPr lang="ru-RU" altLang="ru-RU" sz="2000" b="1" i="1" dirty="0" err="1"/>
              <a:t>Комітету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робітничої</a:t>
            </a:r>
            <a:r>
              <a:rPr lang="ru-RU" altLang="ru-RU" sz="2000" b="1" i="1" dirty="0"/>
              <a:t> оборони". </a:t>
            </a:r>
            <a:r>
              <a:rPr lang="ru-RU" altLang="ru-RU" sz="2000" b="1" i="1" dirty="0" err="1"/>
              <a:t>Воєнний</a:t>
            </a:r>
            <a:r>
              <a:rPr lang="ru-RU" altLang="ru-RU" sz="2000" b="1" i="1" dirty="0"/>
              <a:t> стан </a:t>
            </a:r>
            <a:r>
              <a:rPr lang="ru-RU" altLang="ru-RU" sz="2000" b="1" i="1" dirty="0" err="1"/>
              <a:t>було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знято</a:t>
            </a:r>
            <a:r>
              <a:rPr lang="ru-RU" altLang="ru-RU" sz="2000" b="1" i="1" dirty="0"/>
              <a:t> 1983 р. Але  </a:t>
            </a:r>
            <a:r>
              <a:rPr lang="ru-RU" altLang="ru-RU" sz="2000" b="1" i="1" dirty="0" err="1"/>
              <a:t>політична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нестабільність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зберігалася</a:t>
            </a:r>
            <a:r>
              <a:rPr lang="ru-RU" altLang="ru-RU" b="1" i="1" dirty="0"/>
              <a:t>.</a:t>
            </a:r>
            <a:r>
              <a:rPr lang="ru-RU" altLang="ru-RU" dirty="0"/>
              <a:t> </a:t>
            </a:r>
          </a:p>
        </p:txBody>
      </p:sp>
      <p:pic>
        <p:nvPicPr>
          <p:cNvPr id="3" name="Picture 4" descr="6352245847375481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759" y="2716165"/>
            <a:ext cx="5313437" cy="374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58184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4138" y="199697"/>
            <a:ext cx="84135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i="1" dirty="0"/>
              <a:t>Лютий-квітень 1989 р. стали </a:t>
            </a:r>
            <a:r>
              <a:rPr lang="ru-RU" altLang="ru-RU" sz="2000" b="1" i="1" dirty="0" err="1"/>
              <a:t>поворотними</a:t>
            </a:r>
            <a:r>
              <a:rPr lang="ru-RU" altLang="ru-RU" sz="2000" b="1" i="1" dirty="0"/>
              <a:t> в </a:t>
            </a:r>
            <a:r>
              <a:rPr lang="ru-RU" altLang="ru-RU" sz="2000" b="1" i="1" dirty="0" err="1"/>
              <a:t>історії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Польщі</a:t>
            </a:r>
            <a:r>
              <a:rPr lang="ru-RU" altLang="ru-RU" sz="2000" b="1" i="1" dirty="0"/>
              <a:t>. В </a:t>
            </a:r>
            <a:r>
              <a:rPr lang="ru-RU" altLang="ru-RU" sz="2000" b="1" i="1" dirty="0" err="1"/>
              <a:t>цей</a:t>
            </a:r>
            <a:r>
              <a:rPr lang="ru-RU" altLang="ru-RU" sz="2000" b="1" i="1" dirty="0"/>
              <a:t> час </a:t>
            </a:r>
            <a:r>
              <a:rPr lang="ru-RU" altLang="ru-RU" sz="2000" b="1" i="1" dirty="0" err="1"/>
              <a:t>відбулося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засідання</a:t>
            </a:r>
            <a:r>
              <a:rPr lang="ru-RU" altLang="ru-RU" sz="2000" b="1" i="1" dirty="0"/>
              <a:t> "круглого столу", </a:t>
            </a:r>
            <a:r>
              <a:rPr lang="ru-RU" altLang="ru-RU" sz="2000" b="1" i="1" dirty="0" err="1"/>
              <a:t>дез</a:t>
            </a:r>
            <a:r>
              <a:rPr lang="ru-RU" altLang="ru-RU" sz="2000" b="1" i="1" dirty="0"/>
              <a:t> одного боку в </a:t>
            </a:r>
            <a:r>
              <a:rPr lang="ru-RU" altLang="ru-RU" sz="2000" b="1" i="1" dirty="0" err="1"/>
              <a:t>дискусіях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узяли</a:t>
            </a:r>
            <a:r>
              <a:rPr lang="ru-RU" altLang="ru-RU" sz="2000" b="1" i="1" dirty="0"/>
              <a:t> участь ПОРП та </a:t>
            </a:r>
            <a:r>
              <a:rPr lang="ru-RU" altLang="ru-RU" sz="2000" b="1" i="1" dirty="0" err="1"/>
              <a:t>її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прибічники</a:t>
            </a:r>
            <a:r>
              <a:rPr lang="ru-RU" altLang="ru-RU" sz="2000" b="1" i="1" dirty="0"/>
              <a:t>, а з </a:t>
            </a:r>
            <a:r>
              <a:rPr lang="ru-RU" altLang="ru-RU" sz="2000" b="1" i="1" dirty="0" err="1"/>
              <a:t>іншого</a:t>
            </a:r>
            <a:r>
              <a:rPr lang="ru-RU" altLang="ru-RU" sz="2000" b="1" i="1" dirty="0"/>
              <a:t> -</a:t>
            </a:r>
            <a:r>
              <a:rPr lang="ru-RU" altLang="ru-RU" sz="2000" b="1" i="1" dirty="0" err="1"/>
              <a:t>опозиція</a:t>
            </a:r>
            <a:r>
              <a:rPr lang="ru-RU" altLang="ru-RU" sz="2000" b="1" i="1" dirty="0"/>
              <a:t> і </a:t>
            </a:r>
            <a:r>
              <a:rPr lang="ru-RU" altLang="ru-RU" sz="2000" b="1" i="1" dirty="0" err="1"/>
              <a:t>католицькі</a:t>
            </a:r>
            <a:r>
              <a:rPr lang="ru-RU" altLang="ru-RU" sz="2000" b="1" i="1" dirty="0"/>
              <a:t> кола. </a:t>
            </a:r>
            <a:r>
              <a:rPr lang="ru-RU" altLang="ru-RU" sz="2000" b="1" i="1" dirty="0" err="1"/>
              <a:t>Було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досягнуто</a:t>
            </a:r>
            <a:r>
              <a:rPr lang="ru-RU" altLang="ru-RU" sz="2000" b="1" i="1" dirty="0"/>
              <a:t> угоди про </a:t>
            </a:r>
            <a:r>
              <a:rPr lang="ru-RU" altLang="ru-RU" sz="2000" b="1" i="1" dirty="0" err="1"/>
              <a:t>визнання</a:t>
            </a:r>
            <a:r>
              <a:rPr lang="ru-RU" altLang="ru-RU" sz="2000" b="1" i="1" dirty="0"/>
              <a:t> за </a:t>
            </a:r>
            <a:r>
              <a:rPr lang="ru-RU" altLang="ru-RU" sz="2000" b="1" i="1" dirty="0" err="1"/>
              <a:t>опозицією</a:t>
            </a:r>
            <a:r>
              <a:rPr lang="ru-RU" altLang="ru-RU" sz="2000" b="1" i="1" dirty="0"/>
              <a:t> права на </a:t>
            </a:r>
            <a:r>
              <a:rPr lang="ru-RU" altLang="ru-RU" sz="2000" b="1" i="1" dirty="0" err="1"/>
              <a:t>відкриту</a:t>
            </a:r>
            <a:r>
              <a:rPr lang="ru-RU" altLang="ru-RU" sz="2000" b="1" i="1" dirty="0"/>
              <a:t> </a:t>
            </a:r>
            <a:r>
              <a:rPr lang="ru-RU" altLang="ru-RU" sz="2000" b="1" i="1" dirty="0" err="1"/>
              <a:t>діяльність</a:t>
            </a:r>
            <a:r>
              <a:rPr lang="ru-RU" altLang="ru-RU" sz="2000" b="1" i="1" dirty="0"/>
              <a:t>, </a:t>
            </a:r>
            <a:r>
              <a:rPr lang="ru-RU" altLang="ru-RU" sz="2000" b="1" i="1" dirty="0" err="1"/>
              <a:t>легалізацію</a:t>
            </a:r>
            <a:r>
              <a:rPr lang="ru-RU" altLang="ru-RU" sz="2000" b="1" i="1" dirty="0"/>
              <a:t> "</a:t>
            </a:r>
            <a:r>
              <a:rPr lang="ru-RU" altLang="ru-RU" sz="2000" b="1" i="1" dirty="0" err="1"/>
              <a:t>Солідарності</a:t>
            </a:r>
            <a:r>
              <a:rPr lang="ru-RU" altLang="ru-RU" sz="2000" b="1" i="1" dirty="0"/>
              <a:t>", про реформу парламенту і </a:t>
            </a:r>
            <a:r>
              <a:rPr lang="ru-RU" altLang="ru-RU" sz="2000" b="1" i="1" dirty="0" err="1"/>
              <a:t>виборчого</a:t>
            </a:r>
            <a:r>
              <a:rPr lang="ru-RU" altLang="ru-RU" sz="2000" b="1" i="1" dirty="0"/>
              <a:t> закону.</a:t>
            </a:r>
            <a:r>
              <a:rPr lang="ru-RU" altLang="ru-RU" sz="2000" b="1" dirty="0"/>
              <a:t> </a:t>
            </a:r>
            <a:endParaRPr lang="ru-RU" sz="2000" dirty="0"/>
          </a:p>
        </p:txBody>
      </p:sp>
      <p:pic>
        <p:nvPicPr>
          <p:cNvPr id="3" name="Picture 4" descr="3b64e8b-20090831-solidarnosc-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151" y="2430886"/>
            <a:ext cx="5591503" cy="394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7632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836714"/>
            <a:ext cx="7272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i="1" dirty="0">
                <a:solidFill>
                  <a:srgbClr val="2211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Проаналізуйте причину масових антикомуністичних виступів у країнах Центральної та Східної  Європи</a:t>
            </a:r>
            <a:endParaRPr lang="ru-RU" sz="4000" dirty="0">
              <a:solidFill>
                <a:srgbClr val="2211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09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189186"/>
            <a:ext cx="5784312" cy="6311624"/>
          </a:xfrm>
        </p:spPr>
        <p:txBody>
          <a:bodyPr>
            <a:noAutofit/>
          </a:bodyPr>
          <a:lstStyle/>
          <a:p>
            <a:r>
              <a:rPr lang="uk-UA" sz="2000" dirty="0">
                <a:solidFill>
                  <a:srgbClr val="221100"/>
                </a:solidFill>
              </a:rPr>
              <a:t>Після смерті Сталіна Москва в цілому зрозуміла необхідність демократизації Угорщини, виправлення хибного режиму </a:t>
            </a:r>
            <a:r>
              <a:rPr lang="uk-UA" sz="2000" dirty="0" err="1">
                <a:solidFill>
                  <a:srgbClr val="221100"/>
                </a:solidFill>
              </a:rPr>
              <a:t>Ракоші</a:t>
            </a:r>
            <a:r>
              <a:rPr lang="uk-UA" sz="2000" dirty="0">
                <a:solidFill>
                  <a:srgbClr val="221100"/>
                </a:solidFill>
              </a:rPr>
              <a:t>. На посаду прем'єр-міністра з Кремля було рекомендовано </a:t>
            </a:r>
            <a:r>
              <a:rPr lang="uk-UA" sz="2000" b="1" i="1" dirty="0" err="1">
                <a:solidFill>
                  <a:srgbClr val="221100"/>
                </a:solidFill>
              </a:rPr>
              <a:t>Імре</a:t>
            </a:r>
            <a:r>
              <a:rPr lang="uk-UA" sz="2000" b="1" i="1" dirty="0">
                <a:solidFill>
                  <a:srgbClr val="221100"/>
                </a:solidFill>
              </a:rPr>
              <a:t> Надя</a:t>
            </a:r>
            <a:r>
              <a:rPr lang="uk-UA" sz="2000" dirty="0">
                <a:solidFill>
                  <a:srgbClr val="221100"/>
                </a:solidFill>
              </a:rPr>
              <a:t>, головного критика курсу </a:t>
            </a:r>
            <a:r>
              <a:rPr lang="uk-UA" sz="2000" dirty="0" err="1">
                <a:solidFill>
                  <a:srgbClr val="221100"/>
                </a:solidFill>
              </a:rPr>
              <a:t>Ракоші</a:t>
            </a:r>
            <a:r>
              <a:rPr lang="uk-UA" sz="2000" dirty="0">
                <a:solidFill>
                  <a:srgbClr val="221100"/>
                </a:solidFill>
              </a:rPr>
              <a:t>. </a:t>
            </a:r>
            <a:br>
              <a:rPr lang="uk-UA" sz="2000" dirty="0">
                <a:solidFill>
                  <a:srgbClr val="221100"/>
                </a:solidFill>
              </a:rPr>
            </a:br>
            <a:r>
              <a:rPr lang="uk-UA" sz="2000" dirty="0">
                <a:solidFill>
                  <a:srgbClr val="221100"/>
                </a:solidFill>
              </a:rPr>
              <a:t>Надь рішуче засудив проведення насильницької колективізації, його уряд зменшив податки та обов'язкові поставки сільськогосподарської продукції, планував перерозподіл капіталовкладень із важкої промисловості у виробництво товарів споживання. </a:t>
            </a:r>
            <a:br>
              <a:rPr lang="uk-UA" sz="2000" dirty="0">
                <a:solidFill>
                  <a:srgbClr val="221100"/>
                </a:solidFill>
              </a:rPr>
            </a:br>
            <a:r>
              <a:rPr lang="uk-UA" sz="2000" dirty="0">
                <a:solidFill>
                  <a:srgbClr val="221100"/>
                </a:solidFill>
              </a:rPr>
              <a:t>Симпатії суспільства були на його боці. Але у боротьбі з таким досвідченим супротивником, як </a:t>
            </a:r>
            <a:r>
              <a:rPr lang="uk-UA" sz="2000" dirty="0" err="1">
                <a:solidFill>
                  <a:srgbClr val="221100"/>
                </a:solidFill>
              </a:rPr>
              <a:t>Ракоші</a:t>
            </a:r>
            <a:r>
              <a:rPr lang="uk-UA" sz="2000" dirty="0">
                <a:solidFill>
                  <a:srgbClr val="221100"/>
                </a:solidFill>
              </a:rPr>
              <a:t>, Надь програв: 1955 р. його виключили з партії. </a:t>
            </a:r>
            <a:br>
              <a:rPr lang="uk-UA" sz="2000" dirty="0">
                <a:solidFill>
                  <a:srgbClr val="221100"/>
                </a:solidFill>
              </a:rPr>
            </a:br>
            <a:r>
              <a:rPr lang="uk-UA" sz="2000" dirty="0">
                <a:solidFill>
                  <a:srgbClr val="221100"/>
                </a:solidFill>
              </a:rPr>
              <a:t>Однак ім'я </a:t>
            </a:r>
            <a:r>
              <a:rPr lang="uk-UA" sz="2000" dirty="0" err="1">
                <a:solidFill>
                  <a:srgbClr val="221100"/>
                </a:solidFill>
              </a:rPr>
              <a:t>Ракоші</a:t>
            </a:r>
            <a:r>
              <a:rPr lang="uk-UA" sz="2000" dirty="0">
                <a:solidFill>
                  <a:srgbClr val="221100"/>
                </a:solidFill>
              </a:rPr>
              <a:t> викликало загальну ненависть. </a:t>
            </a:r>
            <a:br>
              <a:rPr lang="uk-UA" sz="2000" dirty="0">
                <a:solidFill>
                  <a:srgbClr val="221100"/>
                </a:solidFill>
              </a:rPr>
            </a:br>
            <a:r>
              <a:rPr lang="uk-UA" sz="2000" dirty="0">
                <a:solidFill>
                  <a:srgbClr val="221100"/>
                </a:solidFill>
              </a:rPr>
              <a:t>Наступного року </a:t>
            </a:r>
            <a:r>
              <a:rPr lang="uk-UA" sz="2000" dirty="0" err="1">
                <a:solidFill>
                  <a:srgbClr val="221100"/>
                </a:solidFill>
              </a:rPr>
              <a:t>Ракоші</a:t>
            </a:r>
            <a:r>
              <a:rPr lang="uk-UA" sz="2000" dirty="0">
                <a:solidFill>
                  <a:srgbClr val="221100"/>
                </a:solidFill>
              </a:rPr>
              <a:t> було відправлено у відставку.</a:t>
            </a:r>
          </a:p>
        </p:txBody>
      </p:sp>
      <p:pic>
        <p:nvPicPr>
          <p:cNvPr id="18434" name="Picture 2" descr="http://pomnirossiu.ru/upload/image/analitika/Statyi/nagyimre_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8" y="642918"/>
            <a:ext cx="3151283" cy="421484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4929200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err="1">
                <a:solidFill>
                  <a:srgbClr val="221100"/>
                </a:solidFill>
              </a:rPr>
              <a:t>Імре</a:t>
            </a:r>
            <a:r>
              <a:rPr lang="uk-UA" sz="2400" b="1" dirty="0">
                <a:solidFill>
                  <a:srgbClr val="221100"/>
                </a:solidFill>
              </a:rPr>
              <a:t> Надь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img.tyzhden.ua/content/photoalbum/2011/10.11/24/ven/01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" y="3714752"/>
            <a:ext cx="2065579" cy="28575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848600" cy="75510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5400" b="1" dirty="0">
                <a:solidFill>
                  <a:srgbClr val="221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Революція 1956 р</a:t>
            </a:r>
            <a:r>
              <a:rPr lang="uk-UA" sz="5400" dirty="0">
                <a:solidFill>
                  <a:srgbClr val="2211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51116" y="928670"/>
            <a:ext cx="7392884" cy="59293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sz="2200" dirty="0">
                <a:solidFill>
                  <a:srgbClr val="221100"/>
                </a:solidFill>
              </a:rPr>
              <a:t>      </a:t>
            </a:r>
            <a:r>
              <a:rPr lang="uk-UA" sz="2000" dirty="0">
                <a:solidFill>
                  <a:srgbClr val="221100"/>
                </a:solidFill>
              </a:rPr>
              <a:t>Під впливом ідей XX з'їзду КПРС в Угорщині, як і в інших країнах Східної Європи, пожвавився національно-демократичний рух. Населення вимагало негайно реабілітувати безвинно засуджених і страчених політичних і громадських діячів, відставки наступника М. </a:t>
            </a:r>
            <a:r>
              <a:rPr lang="uk-UA" sz="2000" dirty="0" err="1">
                <a:solidFill>
                  <a:srgbClr val="221100"/>
                </a:solidFill>
              </a:rPr>
              <a:t>Ракоші</a:t>
            </a:r>
            <a:r>
              <a:rPr lang="uk-UA" sz="2000" dirty="0">
                <a:solidFill>
                  <a:srgbClr val="221100"/>
                </a:solidFill>
              </a:rPr>
              <a:t> сталініста Е. </a:t>
            </a:r>
            <a:r>
              <a:rPr lang="uk-UA" sz="2000" dirty="0" err="1">
                <a:solidFill>
                  <a:srgbClr val="221100"/>
                </a:solidFill>
              </a:rPr>
              <a:t>Гере</a:t>
            </a:r>
            <a:r>
              <a:rPr lang="uk-UA" sz="2000" dirty="0">
                <a:solidFill>
                  <a:srgbClr val="221100"/>
                </a:solidFill>
              </a:rPr>
              <a:t>. </a:t>
            </a:r>
            <a:br>
              <a:rPr lang="uk-UA" sz="2000" dirty="0">
                <a:solidFill>
                  <a:srgbClr val="221100"/>
                </a:solidFill>
              </a:rPr>
            </a:br>
            <a:r>
              <a:rPr lang="uk-UA" sz="2000" dirty="0">
                <a:solidFill>
                  <a:srgbClr val="221100"/>
                </a:solidFill>
              </a:rPr>
              <a:t>Події у Польщі стали каталізатором суспільного вибуху в Угорщині. </a:t>
            </a:r>
            <a:br>
              <a:rPr lang="uk-UA" sz="2000" dirty="0">
                <a:solidFill>
                  <a:srgbClr val="221100"/>
                </a:solidFill>
              </a:rPr>
            </a:br>
            <a:r>
              <a:rPr lang="uk-UA" sz="2000" b="1" i="1" dirty="0">
                <a:solidFill>
                  <a:srgbClr val="221100"/>
                </a:solidFill>
              </a:rPr>
              <a:t>23 жовтня 1956 р</a:t>
            </a:r>
            <a:r>
              <a:rPr lang="uk-UA" sz="2000" dirty="0">
                <a:solidFill>
                  <a:srgbClr val="221100"/>
                </a:solidFill>
              </a:rPr>
              <a:t>. понад 50 тис. осіб зібралися біля будинку польського посольства, студенти вимагали припинення беззаконня й культу особи. Підрозділи служби безпеки </a:t>
            </a:r>
            <a:r>
              <a:rPr lang="uk-UA" sz="2000" b="1" i="1" dirty="0">
                <a:solidFill>
                  <a:srgbClr val="221100"/>
                </a:solidFill>
              </a:rPr>
              <a:t>відкрили вогонь</a:t>
            </a:r>
            <a:r>
              <a:rPr lang="uk-UA" sz="2000" dirty="0">
                <a:solidFill>
                  <a:srgbClr val="221100"/>
                </a:solidFill>
              </a:rPr>
              <a:t> по демонстрантах. Ці події стали прологом народно-демократичної революції в Угорщині. </a:t>
            </a:r>
            <a:br>
              <a:rPr lang="uk-UA" sz="2000" dirty="0">
                <a:solidFill>
                  <a:srgbClr val="221100"/>
                </a:solidFill>
              </a:rPr>
            </a:br>
            <a:r>
              <a:rPr lang="uk-UA" sz="2000" dirty="0">
                <a:solidFill>
                  <a:srgbClr val="221100"/>
                </a:solidFill>
              </a:rPr>
              <a:t>Непередбачуваність наслідків випадання однієї країни з радянського блоку штовхала СРСР на надзвичайні заходи. Попервах урядові І. Надя, який доступився до влади в ніч проти 24 жовтня, у Москві довіряли і радилися з ним. На світанку </a:t>
            </a:r>
            <a:r>
              <a:rPr lang="uk-UA" sz="2000" b="1" i="1" dirty="0">
                <a:solidFill>
                  <a:srgbClr val="221100"/>
                </a:solidFill>
              </a:rPr>
              <a:t>24 жовтня до Будапешта</a:t>
            </a:r>
            <a:r>
              <a:rPr lang="uk-UA" sz="2000" dirty="0">
                <a:solidFill>
                  <a:srgbClr val="221100"/>
                </a:solidFill>
              </a:rPr>
              <a:t> "на усне прохання" угорських керівників було введено радянські війська. </a:t>
            </a:r>
          </a:p>
        </p:txBody>
      </p:sp>
      <p:pic>
        <p:nvPicPr>
          <p:cNvPr id="17410" name="Picture 2" descr="http://upload.wikimedia.org/wikipedia/commons/thumb/1/1e/Hole_in_flag_-_Budapest_1956.jpg/250px-Hole_in_flag_-_Budapest_1956.jpg"/>
          <p:cNvPicPr>
            <a:picLocks noChangeAspect="1" noChangeArrowheads="1"/>
          </p:cNvPicPr>
          <p:nvPr/>
        </p:nvPicPr>
        <p:blipFill>
          <a:blip r:embed="rId3"/>
          <a:srcRect l="15000" t="-2168"/>
          <a:stretch>
            <a:fillRect/>
          </a:stretch>
        </p:blipFill>
        <p:spPr bwMode="auto">
          <a:xfrm>
            <a:off x="41519" y="198898"/>
            <a:ext cx="2024060" cy="3367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k.img.com.ua/img/gallery/72/f9358413d63c9d241e489e3ca1168a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70" y="548680"/>
            <a:ext cx="7880467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gdb.rferl.org/4E37F5F0-F7CE-4502-91F2-D69EA9D2DCF1_mw1024_n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6" y="692698"/>
            <a:ext cx="7857455" cy="5294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548680"/>
            <a:ext cx="5715008" cy="6309320"/>
          </a:xfrm>
        </p:spPr>
        <p:txBody>
          <a:bodyPr>
            <a:noAutofit/>
          </a:bodyPr>
          <a:lstStyle/>
          <a:p>
            <a:r>
              <a:rPr lang="uk-UA" sz="2000" dirty="0">
                <a:solidFill>
                  <a:srgbClr val="221100"/>
                </a:solidFill>
              </a:rPr>
              <a:t>Одначе, 28 жовтня Надь висунув вимогу вивести радянські війська з Будапешта і країни в цілому. </a:t>
            </a:r>
            <a:br>
              <a:rPr lang="uk-UA" sz="2000" dirty="0">
                <a:solidFill>
                  <a:srgbClr val="221100"/>
                </a:solidFill>
              </a:rPr>
            </a:br>
            <a:r>
              <a:rPr lang="uk-UA" sz="2000" b="1" i="1" dirty="0">
                <a:solidFill>
                  <a:srgbClr val="221100"/>
                </a:solidFill>
              </a:rPr>
              <a:t>1 листопада 1956 р. </a:t>
            </a:r>
            <a:r>
              <a:rPr lang="uk-UA" sz="2000" dirty="0">
                <a:solidFill>
                  <a:srgbClr val="221100"/>
                </a:solidFill>
              </a:rPr>
              <a:t>І. Надь сформував коаліційний уряд, Новий уряд проголосив нейтралітет Угорщини і вихід її з Варшавського договору, висловив намір припинити орієнтацію на СРСР і розпочати великомасштабне економічне співробітництво з західними країнами. Замість комуністичних адміністрацій створювалися нові органи влади — </a:t>
            </a:r>
            <a:r>
              <a:rPr lang="uk-UA" sz="2000" b="1" i="1" dirty="0">
                <a:solidFill>
                  <a:srgbClr val="221100"/>
                </a:solidFill>
              </a:rPr>
              <a:t>ради</a:t>
            </a:r>
            <a:r>
              <a:rPr lang="uk-UA" sz="2000" dirty="0">
                <a:solidFill>
                  <a:srgbClr val="221100"/>
                </a:solidFill>
              </a:rPr>
              <a:t>. Оголошувалася амністія для політичних в'язнів, УПТ розпускалася. У Москві вирішили лінію співробітництва переглянути на користь суто воєнного вирішення угорської кризи, зміни уряду. Замість УПТ створювалася нова партія — </a:t>
            </a:r>
            <a:r>
              <a:rPr lang="uk-UA" sz="2000" b="1" i="1" dirty="0">
                <a:solidFill>
                  <a:srgbClr val="221100"/>
                </a:solidFill>
              </a:rPr>
              <a:t>Угорська соціалістична робітнича партія (УСРП),</a:t>
            </a:r>
            <a:r>
              <a:rPr lang="uk-UA" sz="2000" dirty="0">
                <a:solidFill>
                  <a:srgbClr val="221100"/>
                </a:solidFill>
              </a:rPr>
              <a:t> яку очолив </a:t>
            </a:r>
            <a:r>
              <a:rPr lang="uk-UA" sz="2000" b="1" i="1" dirty="0" err="1">
                <a:solidFill>
                  <a:srgbClr val="221100"/>
                </a:solidFill>
              </a:rPr>
              <a:t>Янош</a:t>
            </a:r>
            <a:r>
              <a:rPr lang="uk-UA" sz="2000" b="1" i="1" dirty="0">
                <a:solidFill>
                  <a:srgbClr val="221100"/>
                </a:solidFill>
              </a:rPr>
              <a:t> </a:t>
            </a:r>
            <a:r>
              <a:rPr lang="uk-UA" sz="2000" b="1" i="1" dirty="0" err="1">
                <a:solidFill>
                  <a:srgbClr val="221100"/>
                </a:solidFill>
              </a:rPr>
              <a:t>Кадар</a:t>
            </a:r>
            <a:r>
              <a:rPr lang="uk-UA" sz="2000" dirty="0">
                <a:solidFill>
                  <a:srgbClr val="221100"/>
                </a:solidFill>
              </a:rPr>
              <a:t>. </a:t>
            </a:r>
          </a:p>
        </p:txBody>
      </p:sp>
      <p:pic>
        <p:nvPicPr>
          <p:cNvPr id="14338" name="Picture 2" descr="Файл:János Kádár (fototeca.iiccr.ro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3450014" cy="45720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5715016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err="1">
                <a:solidFill>
                  <a:srgbClr val="221100"/>
                </a:solidFill>
              </a:rPr>
              <a:t>Янош</a:t>
            </a:r>
            <a:r>
              <a:rPr lang="uk-UA" b="1" dirty="0">
                <a:solidFill>
                  <a:srgbClr val="221100"/>
                </a:solidFill>
              </a:rPr>
              <a:t> </a:t>
            </a:r>
            <a:r>
              <a:rPr lang="uk-UA" b="1" dirty="0" err="1">
                <a:solidFill>
                  <a:srgbClr val="221100"/>
                </a:solidFill>
              </a:rPr>
              <a:t>Кадар</a:t>
            </a:r>
            <a:endParaRPr lang="ru-RU" b="1" dirty="0">
              <a:solidFill>
                <a:srgbClr val="2211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848600" cy="5997698"/>
          </a:xfrm>
        </p:spPr>
        <p:txBody>
          <a:bodyPr>
            <a:normAutofit fontScale="90000"/>
          </a:bodyPr>
          <a:lstStyle/>
          <a:p>
            <a:r>
              <a:rPr lang="uk-UA" sz="2400" dirty="0">
                <a:solidFill>
                  <a:srgbClr val="221100"/>
                </a:solidFill>
              </a:rPr>
              <a:t>Того дня група політичних діячів на чолі з Я. </a:t>
            </a:r>
            <a:r>
              <a:rPr lang="uk-UA" sz="2400" dirty="0" err="1">
                <a:solidFill>
                  <a:srgbClr val="221100"/>
                </a:solidFill>
              </a:rPr>
              <a:t>Кадаром</a:t>
            </a:r>
            <a:r>
              <a:rPr lang="uk-UA" sz="2400" dirty="0">
                <a:solidFill>
                  <a:srgbClr val="221100"/>
                </a:solidFill>
              </a:rPr>
              <a:t> створила </a:t>
            </a:r>
            <a:r>
              <a:rPr lang="uk-UA" sz="2400" b="1" i="1" dirty="0">
                <a:solidFill>
                  <a:srgbClr val="221100"/>
                </a:solidFill>
              </a:rPr>
              <a:t>Тимчасовий революційний робітничо-селянський уряд</a:t>
            </a:r>
            <a:r>
              <a:rPr lang="uk-UA" sz="2400" dirty="0">
                <a:solidFill>
                  <a:srgbClr val="221100"/>
                </a:solidFill>
              </a:rPr>
              <a:t> для "розгрому контрреволюції та відродження соціалізму у країні". </a:t>
            </a:r>
            <a:br>
              <a:rPr lang="uk-UA" sz="2400" dirty="0">
                <a:solidFill>
                  <a:srgbClr val="221100"/>
                </a:solidFill>
              </a:rPr>
            </a:br>
            <a:r>
              <a:rPr lang="uk-UA" sz="2400" dirty="0">
                <a:solidFill>
                  <a:srgbClr val="221100"/>
                </a:solidFill>
              </a:rPr>
              <a:t>На світанку </a:t>
            </a:r>
            <a:r>
              <a:rPr lang="uk-UA" sz="2400" b="1" i="1" dirty="0">
                <a:solidFill>
                  <a:srgbClr val="221100"/>
                </a:solidFill>
              </a:rPr>
              <a:t>4 листопада</a:t>
            </a:r>
            <a:r>
              <a:rPr lang="uk-UA" sz="2400" dirty="0">
                <a:solidFill>
                  <a:srgbClr val="221100"/>
                </a:solidFill>
              </a:rPr>
              <a:t> радянські війська за наказом маршала Конєва розпочали виконання поставленого завдання — "допомогти зламати опір заколотників у Будапешті, відновити законну владу і порядок у країні". </a:t>
            </a:r>
            <a:br>
              <a:rPr lang="uk-UA" sz="2400" dirty="0">
                <a:solidFill>
                  <a:srgbClr val="221100"/>
                </a:solidFill>
              </a:rPr>
            </a:br>
            <a:r>
              <a:rPr lang="uk-UA" sz="2400" dirty="0">
                <a:solidFill>
                  <a:srgbClr val="221100"/>
                </a:solidFill>
              </a:rPr>
              <a:t>Люди, які домоглися демократичних свобод, стали на захист своїх завоювань, пролилася кров. Унаслідок бойових дій </a:t>
            </a:r>
            <a:r>
              <a:rPr lang="uk-UA" sz="2400" b="1" i="1" dirty="0">
                <a:solidFill>
                  <a:srgbClr val="221100"/>
                </a:solidFill>
              </a:rPr>
              <a:t>в листопаді 1956 р. — січні 1957 р</a:t>
            </a:r>
            <a:r>
              <a:rPr lang="uk-UA" sz="2400" dirty="0">
                <a:solidFill>
                  <a:srgbClr val="221100"/>
                </a:solidFill>
              </a:rPr>
              <a:t>. тільки в Будапешті загинули </a:t>
            </a:r>
            <a:r>
              <a:rPr lang="uk-UA" sz="2400" b="1" dirty="0">
                <a:solidFill>
                  <a:srgbClr val="221100"/>
                </a:solidFill>
              </a:rPr>
              <a:t>1188 </a:t>
            </a:r>
            <a:r>
              <a:rPr lang="uk-UA" sz="2400" dirty="0">
                <a:solidFill>
                  <a:srgbClr val="221100"/>
                </a:solidFill>
              </a:rPr>
              <a:t>мешканців, іще </a:t>
            </a:r>
            <a:r>
              <a:rPr lang="uk-UA" sz="2400" b="1" dirty="0">
                <a:solidFill>
                  <a:srgbClr val="221100"/>
                </a:solidFill>
              </a:rPr>
              <a:t>200</a:t>
            </a:r>
            <a:r>
              <a:rPr lang="uk-UA" sz="2400" dirty="0">
                <a:solidFill>
                  <a:srgbClr val="221100"/>
                </a:solidFill>
              </a:rPr>
              <a:t> — в інших містах країни. Серед радянських військ утрати склали </a:t>
            </a:r>
            <a:r>
              <a:rPr lang="uk-UA" sz="2400" b="1" dirty="0">
                <a:solidFill>
                  <a:srgbClr val="221100"/>
                </a:solidFill>
              </a:rPr>
              <a:t>720</a:t>
            </a:r>
            <a:r>
              <a:rPr lang="uk-UA" sz="2400" dirty="0">
                <a:solidFill>
                  <a:srgbClr val="221100"/>
                </a:solidFill>
              </a:rPr>
              <a:t> вояків загиблими і такими, що пропали безвісти. Є достовірні дані, що військові чекісти розстріляли кількасот вояків Радянської армії, які відмовилися стріляти в повсталих угорців. </a:t>
            </a:r>
            <a:br>
              <a:rPr lang="uk-UA" sz="2400" dirty="0">
                <a:solidFill>
                  <a:srgbClr val="221100"/>
                </a:solidFill>
              </a:rPr>
            </a:br>
            <a:r>
              <a:rPr lang="uk-UA" sz="2400" dirty="0">
                <a:solidFill>
                  <a:srgbClr val="221100"/>
                </a:solidFill>
              </a:rPr>
              <a:t>Події в Угорщині 1956 р. стали </a:t>
            </a:r>
            <a:r>
              <a:rPr lang="uk-UA" sz="2400" b="1" i="1" dirty="0">
                <a:solidFill>
                  <a:srgbClr val="221100"/>
                </a:solidFill>
              </a:rPr>
              <a:t>наслідком кризи сталінської моделі соціалізму.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288</TotalTime>
  <Words>699</Words>
  <Application>Microsoft Office PowerPoint</Application>
  <PresentationFormat>Экран (4:3)</PresentationFormat>
  <Paragraphs>44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Calibri Light</vt:lpstr>
      <vt:lpstr>Times New Roman</vt:lpstr>
      <vt:lpstr>Trebuchet MS</vt:lpstr>
      <vt:lpstr>Wingdings 3</vt:lpstr>
      <vt:lpstr>Аспект</vt:lpstr>
      <vt:lpstr>Презентация PowerPoint</vt:lpstr>
      <vt:lpstr>                  ПЛАН 1. Угорська революція 1956 р. 2. Празька весна 1968 року. 3. Антикомуністичні виступи у Польщі.(1950-1980ті рр.) </vt:lpstr>
      <vt:lpstr>Презентация PowerPoint</vt:lpstr>
      <vt:lpstr>Після смерті Сталіна Москва в цілому зрозуміла необхідність демократизації Угорщини, виправлення хибного режиму Ракоші. На посаду прем'єр-міністра з Кремля було рекомендовано Імре Надя, головного критика курсу Ракоші.  Надь рішуче засудив проведення насильницької колективізації, його уряд зменшив податки та обов'язкові поставки сільськогосподарської продукції, планував перерозподіл капіталовкладень із важкої промисловості у виробництво товарів споживання.  Симпатії суспільства були на його боці. Але у боротьбі з таким досвідченим супротивником, як Ракоші, Надь програв: 1955 р. його виключили з партії.  Однак ім'я Ракоші викликало загальну ненависть.  Наступного року Ракоші було відправлено у відставку.</vt:lpstr>
      <vt:lpstr>       Революція 1956 р. </vt:lpstr>
      <vt:lpstr>Презентация PowerPoint</vt:lpstr>
      <vt:lpstr>Презентация PowerPoint</vt:lpstr>
      <vt:lpstr>Одначе, 28 жовтня Надь висунув вимогу вивести радянські війська з Будапешта і країни в цілому.  1 листопада 1956 р. І. Надь сформував коаліційний уряд, Новий уряд проголосив нейтралітет Угорщини і вихід її з Варшавського договору, висловив намір припинити орієнтацію на СРСР і розпочати великомасштабне економічне співробітництво з західними країнами. Замість комуністичних адміністрацій створювалися нові органи влади — ради. Оголошувалася амністія для політичних в'язнів, УПТ розпускалася. У Москві вирішили лінію співробітництва переглянути на користь суто воєнного вирішення угорської кризи, зміни уряду. Замість УПТ створювалася нова партія — Угорська соціалістична робітнича партія (УСРП), яку очолив Янош Кадар. </vt:lpstr>
      <vt:lpstr>Того дня група політичних діячів на чолі з Я. Кадаром створила Тимчасовий революційний робітничо-селянський уряд для "розгрому контрреволюції та відродження соціалізму у країні".  На світанку 4 листопада радянські війська за наказом маршала Конєва розпочали виконання поставленого завдання — "допомогти зламати опір заколотників у Будапешті, відновити законну владу і порядок у країні".  Люди, які домоглися демократичних свобод, стали на захист своїх завоювань, пролилася кров. Унаслідок бойових дій в листопаді 1956 р. — січні 1957 р. тільки в Будапешті загинули 1188 мешканців, іще 200 — в інших містах країни. Серед радянських військ утрати склали 720 вояків загиблими і такими, що пропали безвісти. Є достовірні дані, що військові чекісти розстріляли кількасот вояків Радянської армії, які відмовилися стріляти в повсталих угорців.  Події в Угорщині 1956 р. стали наслідком кризи сталінської моделі соціалізму. </vt:lpstr>
      <vt:lpstr>Презентация PowerPoint</vt:lpstr>
      <vt:lpstr>Празька весна 1968 року</vt:lpstr>
      <vt:lpstr>Презентация PowerPoint</vt:lpstr>
      <vt:lpstr>Історія</vt:lpstr>
      <vt:lpstr>Презентация PowerPoint</vt:lpstr>
      <vt:lpstr>Олександр Дубчек</vt:lpstr>
      <vt:lpstr>Перша шпальта газети "СВОБОДА" про окупацію Чехословаччини</vt:lpstr>
      <vt:lpstr>Кінець весни</vt:lpstr>
      <vt:lpstr>Протести проти окупації Чехословаччини і наслідки окупації</vt:lpstr>
      <vt:lpstr>Презентация PowerPoint</vt:lpstr>
      <vt:lpstr>Фото Йозефа Куделкі. 21 серпня 1968 року Куделка відобразив закінчення «Празької весни», коли танки держав - членів Варшавського договору - з'являлися на вулицях Праги.</vt:lpstr>
      <vt:lpstr>Презентация PowerPoint</vt:lpstr>
      <vt:lpstr>Презентация PowerPoint</vt:lpstr>
      <vt:lpstr>Кризи 50—80-х pp. у Польщі.</vt:lpstr>
      <vt:lpstr>Драматичні події стались у м. Познань. 28 червня 1956 р. спалахнув страйк на заводі Цигельського, робітники висунули вимоги економічного характеру, підтримані й іншими підприємствами Познані. Одначе згодом події вийшли за межі економічного страйку. Робітники роззброїли охорону в'язниці, заволоділи зброєю, атакували приміщення суду, прокуратури, воєводсь-кого управління державної безпеки.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Пользователь</cp:lastModifiedBy>
  <cp:revision>36</cp:revision>
  <dcterms:created xsi:type="dcterms:W3CDTF">2014-02-26T20:28:20Z</dcterms:created>
  <dcterms:modified xsi:type="dcterms:W3CDTF">2019-03-05T10:54:59Z</dcterms:modified>
</cp:coreProperties>
</file>