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60" r:id="rId3"/>
    <p:sldId id="311" r:id="rId4"/>
    <p:sldId id="298" r:id="rId5"/>
    <p:sldId id="293" r:id="rId6"/>
    <p:sldId id="312" r:id="rId7"/>
    <p:sldId id="313" r:id="rId8"/>
    <p:sldId id="292" r:id="rId9"/>
    <p:sldId id="295" r:id="rId10"/>
    <p:sldId id="296" r:id="rId11"/>
    <p:sldId id="314" r:id="rId12"/>
    <p:sldId id="315" r:id="rId13"/>
    <p:sldId id="307" r:id="rId14"/>
    <p:sldId id="268" r:id="rId15"/>
    <p:sldId id="304" r:id="rId16"/>
    <p:sldId id="316" r:id="rId17"/>
    <p:sldId id="302" r:id="rId18"/>
    <p:sldId id="299" r:id="rId19"/>
    <p:sldId id="310" r:id="rId2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228" autoAdjust="0"/>
    <p:restoredTop sz="86477" autoAdjust="0"/>
  </p:normalViewPr>
  <p:slideViewPr>
    <p:cSldViewPr snapToGrid="0">
      <p:cViewPr>
        <p:scale>
          <a:sx n="60" d="100"/>
          <a:sy n="60" d="100"/>
        </p:scale>
        <p:origin x="-413" y="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330" y="233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1C213-7640-4E29-B386-C8721770AEFB}" type="datetimeFigureOut">
              <a:rPr lang="ru-RU" smtClean="0"/>
              <a:pPr/>
              <a:t>07.02.2019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333E75-60FD-41CB-942C-4B1741DDC0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333E75-60FD-41CB-942C-4B1741DDC06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633B-C9D8-4850-B968-DDBF8BADCEDE}" type="datetimeFigureOut">
              <a:rPr lang="uk-UA" smtClean="0"/>
              <a:pPr/>
              <a:t>07.02.2019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5E85-74D3-4A2B-84F3-FFE9CE5F71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4478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633B-C9D8-4850-B968-DDBF8BADCEDE}" type="datetimeFigureOut">
              <a:rPr lang="uk-UA" smtClean="0"/>
              <a:pPr/>
              <a:t>07.02.2019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5E85-74D3-4A2B-84F3-FFE9CE5F71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5436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633B-C9D8-4850-B968-DDBF8BADCEDE}" type="datetimeFigureOut">
              <a:rPr lang="uk-UA" smtClean="0"/>
              <a:pPr/>
              <a:t>07.02.2019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5E85-74D3-4A2B-84F3-FFE9CE5F71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0893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633B-C9D8-4850-B968-DDBF8BADCEDE}" type="datetimeFigureOut">
              <a:rPr lang="uk-UA" smtClean="0"/>
              <a:pPr/>
              <a:t>07.02.2019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5E85-74D3-4A2B-84F3-FFE9CE5F71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181639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633B-C9D8-4850-B968-DDBF8BADCEDE}" type="datetimeFigureOut">
              <a:rPr lang="uk-UA" smtClean="0"/>
              <a:pPr/>
              <a:t>07.02.2019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5E85-74D3-4A2B-84F3-FFE9CE5F71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57927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633B-C9D8-4850-B968-DDBF8BADCEDE}" type="datetimeFigureOut">
              <a:rPr lang="uk-UA" smtClean="0"/>
              <a:pPr/>
              <a:t>07.02.2019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5E85-74D3-4A2B-84F3-FFE9CE5F71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48063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633B-C9D8-4850-B968-DDBF8BADCEDE}" type="datetimeFigureOut">
              <a:rPr lang="uk-UA" smtClean="0"/>
              <a:pPr/>
              <a:t>07.02.2019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5E85-74D3-4A2B-84F3-FFE9CE5F71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6781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4468091" y="457201"/>
            <a:ext cx="7723909" cy="5403850"/>
          </a:xfrm>
        </p:spPr>
        <p:txBody>
          <a:bodyPr>
            <a:noAutofit/>
          </a:bodyPr>
          <a:lstStyle>
            <a:lvl1pPr>
              <a:defRPr lang="uk-UA" sz="4000" smtClean="0">
                <a:effectLst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Автор шаблону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презентації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- 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Несенюк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О.В.</a:t>
            </a:r>
            <a:r>
              <a:rPr lang="uk-UA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/>
            </a:r>
            <a:br>
              <a:rPr lang="uk-UA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</a:b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Ви можете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використовувати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дане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оформлення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для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створення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своїх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презентацій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, але у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своїй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презентації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Ви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повинні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вказати</a:t>
            </a:r>
            <a:r>
              <a:rPr lang="en-US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uk-UA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/>
            </a:r>
            <a:br>
              <a:rPr lang="uk-UA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</a:b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автора та </a:t>
            </a:r>
            <a:r>
              <a:rPr lang="ru-RU" sz="4400" kern="1200" dirty="0" err="1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джерело</a:t>
            </a:r>
            <a: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 шаблону сайт </a:t>
            </a:r>
            <a:br>
              <a:rPr lang="ru-RU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</a:br>
            <a:r>
              <a:rPr lang="en-US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>http://shkola-ditsad.ucoz.com</a:t>
            </a:r>
            <a:r>
              <a:rPr lang="uk-UA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  <a:t/>
            </a:r>
            <a:br>
              <a:rPr lang="uk-UA" sz="4400" kern="1200" dirty="0" smtClean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+mj-ea"/>
                <a:cs typeface="+mj-cs"/>
              </a:rPr>
            </a:b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F633B-C9D8-4850-B968-DDBF8BADCEDE}" type="datetimeFigureOut">
              <a:rPr lang="uk-UA" smtClean="0"/>
              <a:pPr/>
              <a:t>07.02.2019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E5E85-74D3-4A2B-84F3-FFE9CE5F71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138733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F633B-C9D8-4850-B968-DDBF8BADCEDE}" type="datetimeFigureOut">
              <a:rPr lang="uk-UA" smtClean="0"/>
              <a:pPr/>
              <a:t>07.02.2019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E5E85-74D3-4A2B-84F3-FFE9CE5F71F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7970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Mariana\Downloads\Sofiya_Rotaru_-_Odna_kalina_(ringon.pro)(1).mp3" TargetMode="Externa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75;&#1072;&#1088;&#1085;&#1072;%20&#1087;&#1088;&#1077;&#1079;&#1077;&#1085;&#1090;&#1072;&#1094;&#1099;&#1103;\&#1031;&#1089;&#1090;&#1110;&#1074;&#1085;&#1072;%20&#1072;&#1079;&#1073;&#1091;&#1082;&#1072;.%20&#1050;&#1072;&#1083;&#1080;&#1085;&#1072;.m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Mariana\Downloads\natalija_maj_-_chervona_kalina_zaycevnet_(zv.fm).mp3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gif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25051" y="653682"/>
            <a:ext cx="6817566" cy="4524525"/>
          </a:xfrm>
          <a:ln>
            <a:noFill/>
          </a:ln>
        </p:spPr>
        <p:txBody>
          <a:bodyPr>
            <a:normAutofit/>
          </a:bodyPr>
          <a:lstStyle/>
          <a:p>
            <a:r>
              <a:rPr lang="uk-UA" sz="3200" b="1" i="1" dirty="0" smtClean="0">
                <a:ln w="11430"/>
                <a:solidFill>
                  <a:srgbClr val="0070C0"/>
                </a:solidFill>
                <a:latin typeface="Century Gothic"/>
              </a:rPr>
              <a:t/>
            </a:r>
            <a:br>
              <a:rPr lang="uk-UA" sz="3200" b="1" i="1" dirty="0" smtClean="0">
                <a:ln w="11430"/>
                <a:solidFill>
                  <a:srgbClr val="0070C0"/>
                </a:solidFill>
                <a:latin typeface="Century Gothic"/>
              </a:rPr>
            </a:br>
            <a:r>
              <a:rPr lang="uk-UA" sz="4000" b="1" i="1" dirty="0" smtClean="0">
                <a:ln w="11430"/>
                <a:solidFill>
                  <a:srgbClr val="FF0000"/>
                </a:solidFill>
                <a:latin typeface="Bookman Old Style" pitchFamily="18" charset="0"/>
              </a:rPr>
              <a:t>Інтегрований урок літературного читання і трудового навчання у 2-му класі</a:t>
            </a:r>
            <a:br>
              <a:rPr lang="uk-UA" sz="4000" b="1" i="1" dirty="0" smtClean="0">
                <a:ln w="11430"/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3200" b="1" i="1" dirty="0" smtClean="0">
                <a:ln w="11430"/>
                <a:solidFill>
                  <a:srgbClr val="0070C0"/>
                </a:solidFill>
                <a:latin typeface="Century Gothic"/>
              </a:rPr>
              <a:t/>
            </a:r>
            <a:br>
              <a:rPr lang="uk-UA" sz="3200" b="1" i="1" dirty="0" smtClean="0">
                <a:ln w="11430"/>
                <a:solidFill>
                  <a:srgbClr val="0070C0"/>
                </a:solidFill>
                <a:latin typeface="Century Gothic"/>
              </a:rPr>
            </a:br>
            <a:endParaRPr lang="uk-UA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01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2179" y="294556"/>
            <a:ext cx="7181022" cy="1143000"/>
          </a:xfrm>
        </p:spPr>
        <p:txBody>
          <a:bodyPr/>
          <a:lstStyle/>
          <a:p>
            <a:pPr algn="ctr"/>
            <a:r>
              <a:rPr lang="uk-UA" sz="60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DaunPenh" pitchFamily="2" charset="0"/>
              </a:rPr>
              <a:t>ПЕРЕДБАЧЕННЯ</a:t>
            </a:r>
            <a:endParaRPr lang="ru-RU" dirty="0">
              <a:solidFill>
                <a:schemeClr val="bg1">
                  <a:lumMod val="50000"/>
                </a:schemeClr>
              </a:solidFill>
              <a:latin typeface="Monotype Corsiva" pitchFamily="66" charset="0"/>
              <a:cs typeface="DaunPenh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7200" y="1254124"/>
            <a:ext cx="6477000" cy="5362575"/>
          </a:xfrm>
        </p:spPr>
        <p:txBody>
          <a:bodyPr>
            <a:noAutofit/>
          </a:bodyPr>
          <a:lstStyle/>
          <a:p>
            <a:r>
              <a:rPr lang="ru-RU" sz="4000" b="1" dirty="0" err="1" smtClean="0">
                <a:solidFill>
                  <a:srgbClr val="00B050"/>
                </a:solidFill>
              </a:rPr>
              <a:t>Ласкава</a:t>
            </a:r>
            <a:r>
              <a:rPr lang="ru-RU" sz="4000" b="1" dirty="0" smtClean="0">
                <a:solidFill>
                  <a:srgbClr val="00B050"/>
                </a:solidFill>
              </a:rPr>
              <a:t> </a:t>
            </a:r>
            <a:r>
              <a:rPr lang="ru-RU" sz="4000" b="1" dirty="0" err="1" smtClean="0">
                <a:solidFill>
                  <a:srgbClr val="00B050"/>
                </a:solidFill>
              </a:rPr>
              <a:t>дівчинка</a:t>
            </a:r>
            <a:endParaRPr lang="ru-RU" sz="4000" b="1" dirty="0" smtClean="0">
              <a:solidFill>
                <a:srgbClr val="00B050"/>
              </a:solidFill>
            </a:endParaRPr>
          </a:p>
          <a:p>
            <a:r>
              <a:rPr lang="ru-RU" sz="4000" b="1" dirty="0" err="1" smtClean="0">
                <a:solidFill>
                  <a:srgbClr val="00B050"/>
                </a:solidFill>
              </a:rPr>
              <a:t>Щире</a:t>
            </a:r>
            <a:r>
              <a:rPr lang="ru-RU" sz="4000" b="1" dirty="0" smtClean="0">
                <a:solidFill>
                  <a:srgbClr val="00B050"/>
                </a:solidFill>
              </a:rPr>
              <a:t> </a:t>
            </a:r>
            <a:r>
              <a:rPr lang="ru-RU" sz="4000" b="1" dirty="0" err="1" smtClean="0">
                <a:solidFill>
                  <a:srgbClr val="00B050"/>
                </a:solidFill>
              </a:rPr>
              <a:t>серце</a:t>
            </a:r>
            <a:endParaRPr lang="ru-RU" sz="4000" b="1" dirty="0" smtClean="0">
              <a:solidFill>
                <a:srgbClr val="00B050"/>
              </a:solidFill>
            </a:endParaRPr>
          </a:p>
          <a:p>
            <a:r>
              <a:rPr lang="ru-RU" sz="4000" b="1" dirty="0" smtClean="0">
                <a:solidFill>
                  <a:srgbClr val="0070C0"/>
                </a:solidFill>
              </a:rPr>
              <a:t>Посадила край шляху</a:t>
            </a:r>
          </a:p>
          <a:p>
            <a:r>
              <a:rPr lang="ru-RU" sz="4000" b="1" dirty="0" smtClean="0">
                <a:solidFill>
                  <a:srgbClr val="0070C0"/>
                </a:solidFill>
              </a:rPr>
              <a:t>Носила та поливала</a:t>
            </a:r>
          </a:p>
          <a:p>
            <a:r>
              <a:rPr lang="ru-RU" sz="4000" b="1" dirty="0" err="1" smtClean="0">
                <a:solidFill>
                  <a:srgbClr val="00B0F0"/>
                </a:solidFill>
              </a:rPr>
              <a:t>Іде</a:t>
            </a:r>
            <a:r>
              <a:rPr lang="ru-RU" sz="4000" b="1" dirty="0" smtClean="0">
                <a:solidFill>
                  <a:srgbClr val="00B0F0"/>
                </a:solidFill>
              </a:rPr>
              <a:t> </a:t>
            </a:r>
            <a:r>
              <a:rPr lang="ru-RU" sz="4000" b="1" dirty="0" err="1" smtClean="0">
                <a:solidFill>
                  <a:srgbClr val="00B0F0"/>
                </a:solidFill>
              </a:rPr>
              <a:t>подорожній</a:t>
            </a:r>
            <a:endParaRPr lang="ru-RU" sz="4000" b="1" dirty="0" smtClean="0">
              <a:solidFill>
                <a:srgbClr val="00B0F0"/>
              </a:solidFill>
            </a:endParaRPr>
          </a:p>
          <a:p>
            <a:r>
              <a:rPr lang="ru-RU" sz="4000" b="1" dirty="0" smtClean="0">
                <a:solidFill>
                  <a:srgbClr val="00B0F0"/>
                </a:solidFill>
              </a:rPr>
              <a:t>Пташки </a:t>
            </a:r>
            <a:r>
              <a:rPr lang="ru-RU" sz="4000" b="1" dirty="0" err="1" smtClean="0">
                <a:solidFill>
                  <a:srgbClr val="00B0F0"/>
                </a:solidFill>
              </a:rPr>
              <a:t>щебечуть</a:t>
            </a:r>
            <a:endParaRPr lang="ru-RU" sz="4000" b="1" dirty="0" smtClean="0">
              <a:solidFill>
                <a:srgbClr val="00B0F0"/>
              </a:solidFill>
            </a:endParaRPr>
          </a:p>
          <a:p>
            <a:r>
              <a:rPr lang="ru-RU" sz="4000" b="1" dirty="0" err="1" smtClean="0">
                <a:solidFill>
                  <a:srgbClr val="7030A0"/>
                </a:solidFill>
              </a:rPr>
              <a:t>Зернятко</a:t>
            </a:r>
            <a:endParaRPr lang="ru-RU" sz="4000" b="1" dirty="0" smtClean="0">
              <a:solidFill>
                <a:srgbClr val="7030A0"/>
              </a:solidFill>
            </a:endParaRPr>
          </a:p>
          <a:p>
            <a:r>
              <a:rPr lang="ru-RU" sz="4000" b="1" dirty="0" err="1" smtClean="0">
                <a:solidFill>
                  <a:srgbClr val="7030A0"/>
                </a:solidFill>
              </a:rPr>
              <a:t>Ім'я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65101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40000" contrast="-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6700" y="1258276"/>
            <a:ext cx="9855200" cy="559972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635583" y="0"/>
            <a:ext cx="7760369" cy="12512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ДОВІДКОВЕ</a:t>
            </a:r>
            <a:r>
              <a:rPr kumimoji="0" lang="uk-UA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uk-UA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БЮРО</a:t>
            </a:r>
            <a:endParaRPr kumimoji="0" lang="ru-RU" sz="6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24594" y="1417935"/>
            <a:ext cx="4570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КРИСЛАТИЙ</a:t>
            </a:r>
            <a:r>
              <a:rPr lang="ru-RU" sz="36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-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7400" y="2019300"/>
            <a:ext cx="7454285" cy="769441"/>
          </a:xfrm>
          <a:prstGeom prst="rect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</a:rPr>
              <a:t>розложистий,гіллястий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57400" y="2997200"/>
            <a:ext cx="3374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</a:rPr>
              <a:t>КУРНИЙ</a:t>
            </a:r>
            <a:r>
              <a:rPr lang="uk-UA" sz="4000" b="1" dirty="0" smtClean="0">
                <a:solidFill>
                  <a:srgbClr val="FF0000"/>
                </a:solidFill>
              </a:rPr>
              <a:t> -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2146301" y="3670300"/>
            <a:ext cx="60071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</a:rPr>
              <a:t>у поросі, з курявою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09800" y="4711700"/>
            <a:ext cx="3139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</a:rPr>
              <a:t>ОБАБІЧ - 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35200" y="5588000"/>
            <a:ext cx="3797835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</a:rPr>
              <a:t>з обох боків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63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635583" y="0"/>
            <a:ext cx="7760369" cy="12512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ДОВІДКОВЕ</a:t>
            </a:r>
            <a:r>
              <a:rPr kumimoji="0" lang="uk-UA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</a:t>
            </a:r>
            <a:r>
              <a:rPr kumimoji="0" lang="uk-UA" sz="6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БЮРО</a:t>
            </a:r>
            <a:endParaRPr kumimoji="0" lang="ru-RU" sz="6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594394" y="1379835"/>
            <a:ext cx="54489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ПОПІДВІКОННЮ</a:t>
            </a:r>
            <a:r>
              <a:rPr lang="ru-RU" sz="3600" b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haroni" pitchFamily="2" charset="-79"/>
              </a:rPr>
              <a:t> -</a:t>
            </a:r>
            <a:endParaRPr lang="ru-RU" sz="54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haroni" pitchFamily="2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35801" y="1333500"/>
            <a:ext cx="3848100" cy="769441"/>
          </a:xfrm>
          <a:prstGeom prst="rect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accent6">
                    <a:lumMod val="50000"/>
                  </a:schemeClr>
                </a:solidFill>
              </a:rPr>
              <a:t>під</a:t>
            </a:r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вікнами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7500" y="2692400"/>
            <a:ext cx="46313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ТОНЮСІНЬКЕ -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17" name="TextBox 16"/>
          <p:cNvSpPr txBox="1"/>
          <p:nvPr/>
        </p:nvSpPr>
        <p:spPr>
          <a:xfrm>
            <a:off x="6375401" y="2705100"/>
            <a:ext cx="358139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дуже тонке</a:t>
            </a:r>
            <a:endParaRPr lang="uk-UA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49400" y="4038600"/>
            <a:ext cx="3857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ПРИВІЛЛЯ</a:t>
            </a:r>
            <a:r>
              <a:rPr lang="uk-UA" sz="4400" b="1" dirty="0" smtClean="0">
                <a:solidFill>
                  <a:srgbClr val="FF0000"/>
                </a:solidFill>
              </a:rPr>
              <a:t> - </a:t>
            </a:r>
            <a:endParaRPr lang="uk-UA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24500" y="3975100"/>
            <a:ext cx="5285421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відкритий</a:t>
            </a:r>
            <a:r>
              <a:rPr lang="uk-UA" sz="4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простір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62100" y="5346700"/>
            <a:ext cx="4818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СТРЕПЕНУВСЯ</a:t>
            </a:r>
            <a:r>
              <a:rPr lang="uk-UA" b="1" dirty="0" smtClean="0">
                <a:solidFill>
                  <a:srgbClr val="FF0000"/>
                </a:solidFill>
              </a:rPr>
              <a:t> </a:t>
            </a:r>
            <a:r>
              <a:rPr lang="uk-UA" sz="3600" b="1" dirty="0" smtClean="0">
                <a:solidFill>
                  <a:srgbClr val="FF0000"/>
                </a:solidFill>
              </a:rPr>
              <a:t>- </a:t>
            </a:r>
            <a:endParaRPr lang="uk-UA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4300" y="5397500"/>
            <a:ext cx="3308919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sz="4000" b="1" dirty="0" smtClean="0">
                <a:solidFill>
                  <a:schemeClr val="accent6">
                    <a:lumMod val="50000"/>
                  </a:schemeClr>
                </a:solidFill>
              </a:rPr>
              <a:t>здригнувся</a:t>
            </a:r>
            <a:endParaRPr lang="uk-UA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63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4300" y="365125"/>
            <a:ext cx="8267700" cy="1325563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Ф</a:t>
            </a:r>
            <a:r>
              <a:rPr lang="uk-UA" sz="6000" b="1" i="1" dirty="0" smtClean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і</a:t>
            </a:r>
            <a:r>
              <a:rPr lang="ru-RU" sz="6000" b="1" i="1" dirty="0" err="1" smtClean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зкультхвилинка</a:t>
            </a:r>
            <a:r>
              <a:rPr lang="ru-RU" sz="6000" b="1" i="1" dirty="0" smtClean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endParaRPr lang="ru-RU" sz="6000" b="1" i="1" dirty="0">
              <a:solidFill>
                <a:schemeClr val="accent5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9" name="Содержимое 9" descr="https://i.ytimg.com/vi/TXvo0QFqatU/hqdefault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600200"/>
            <a:ext cx="8483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Sofiya_Rotaru_-_Odna_kalina_(ringon.pro)(1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295063" y="2163763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14166" y="964452"/>
            <a:ext cx="8487334" cy="753035"/>
          </a:xfrm>
        </p:spPr>
        <p:txBody>
          <a:bodyPr>
            <a:noAutofit/>
          </a:bodyPr>
          <a:lstStyle/>
          <a:p>
            <a:r>
              <a:rPr lang="uk-UA" sz="4000" b="1" i="1" dirty="0" smtClean="0">
                <a:solidFill>
                  <a:srgbClr val="00B050"/>
                </a:solidFill>
                <a:latin typeface="Bookman Old Style" pitchFamily="18" charset="0"/>
              </a:rPr>
              <a:t>ПОДІЛ ТЕКСТУ НА ЧАСТИННИ</a:t>
            </a:r>
            <a:endParaRPr lang="ru-RU" sz="4000" b="1" i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6142" y="2248579"/>
            <a:ext cx="7992888" cy="4203829"/>
          </a:xfrm>
        </p:spPr>
        <p:txBody>
          <a:bodyPr>
            <a:normAutofit lnSpcReduction="10000"/>
          </a:bodyPr>
          <a:lstStyle/>
          <a:p>
            <a:pPr marL="68580" indent="0">
              <a:lnSpc>
                <a:spcPct val="200000"/>
              </a:lnSpc>
              <a:buNone/>
            </a:pPr>
            <a:r>
              <a:rPr lang="ru-RU" sz="3200" b="1" i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Тонюсіньке</a:t>
            </a:r>
            <a:r>
              <a:rPr lang="ru-RU" sz="3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стебельце</a:t>
            </a:r>
            <a:r>
              <a:rPr lang="ru-RU" sz="3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</a:p>
          <a:p>
            <a:pPr marL="68580" indent="0">
              <a:lnSpc>
                <a:spcPct val="200000"/>
              </a:lnSpc>
              <a:buNone/>
            </a:pPr>
            <a:r>
              <a:rPr lang="ru-RU" sz="3200" b="1" i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Привітна</a:t>
            </a:r>
            <a:r>
              <a:rPr lang="ru-RU" sz="3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і</a:t>
            </a:r>
            <a:r>
              <a:rPr lang="ru-RU" sz="3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ласкава</a:t>
            </a:r>
            <a:r>
              <a:rPr lang="ru-RU" sz="3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дівчинка</a:t>
            </a:r>
            <a:r>
              <a:rPr lang="ru-RU" sz="3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</a:p>
          <a:p>
            <a:pPr marL="68580" indent="0">
              <a:lnSpc>
                <a:spcPct val="200000"/>
              </a:lnSpc>
              <a:buNone/>
            </a:pPr>
            <a:r>
              <a:rPr lang="ru-RU" sz="3200" b="1" i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Пам'ять</a:t>
            </a:r>
            <a:r>
              <a:rPr lang="ru-RU" sz="3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про добре </a:t>
            </a:r>
            <a:r>
              <a:rPr lang="ru-RU" sz="3200" b="1" i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серце</a:t>
            </a:r>
            <a:r>
              <a:rPr lang="ru-RU" sz="3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</a:p>
          <a:p>
            <a:pPr marL="68580" indent="0">
              <a:lnSpc>
                <a:spcPct val="200000"/>
              </a:lnSpc>
              <a:buNone/>
            </a:pPr>
            <a:r>
              <a:rPr lang="ru-RU" sz="3200" b="1" i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Вдячність</a:t>
            </a:r>
            <a:r>
              <a:rPr lang="ru-RU" sz="3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latin typeface="Century Gothic" panose="020B0502020202020204" pitchFamily="34" charset="0"/>
              </a:rPr>
              <a:t>перехожого</a:t>
            </a:r>
            <a:r>
              <a:rPr lang="ru-RU" sz="3200" b="1" i="1" dirty="0" smtClean="0">
                <a:solidFill>
                  <a:srgbClr val="C00000"/>
                </a:solidFill>
                <a:latin typeface="Century Gothic" panose="020B0502020202020204" pitchFamily="34" charset="0"/>
              </a:rPr>
              <a:t>.</a:t>
            </a:r>
            <a:endParaRPr lang="ru-RU" sz="3200" b="1" i="1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63900" y="3513435"/>
            <a:ext cx="6477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</a:rPr>
              <a:t>1</a:t>
            </a:r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41816" y="2362199"/>
            <a:ext cx="6254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10678" y="5545435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anose="020B0502020202020204" pitchFamily="34" charset="0"/>
              </a:rPr>
              <a:t>3</a:t>
            </a:r>
            <a:endParaRPr lang="uk-UA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29116" y="4364335"/>
            <a:ext cx="64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686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2100" y="340984"/>
            <a:ext cx="7912100" cy="1325563"/>
          </a:xfrm>
        </p:spPr>
        <p:txBody>
          <a:bodyPr>
            <a:normAutofit/>
          </a:bodyPr>
          <a:lstStyle/>
          <a:p>
            <a:pPr algn="ctr"/>
            <a:r>
              <a:rPr lang="uk-UA" sz="4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Робота в </a:t>
            </a:r>
            <a:r>
              <a:rPr lang="uk-UA" sz="4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групах</a:t>
            </a:r>
            <a:endParaRPr lang="uk-UA" sz="48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8353" y="1827024"/>
            <a:ext cx="9233647" cy="412927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uk-UA" sz="4000" b="1" i="1" dirty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uk-UA" sz="4000" b="1" i="1" dirty="0" smtClean="0">
                <a:solidFill>
                  <a:srgbClr val="C0000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        </a:t>
            </a:r>
            <a:r>
              <a:rPr lang="uk-UA" sz="4000" b="1" i="1" dirty="0" smtClean="0">
                <a:solidFill>
                  <a:srgbClr val="C00000"/>
                </a:solidFill>
                <a:latin typeface="Bookman Old Style" pitchFamily="18" charset="0"/>
                <a:ea typeface="Calibri" panose="020F0502020204030204" pitchFamily="34" charset="0"/>
              </a:rPr>
              <a:t>Правила роботи</a:t>
            </a:r>
          </a:p>
          <a:p>
            <a:pPr lvl="0"/>
            <a:r>
              <a:rPr lang="uk-UA" sz="3200" i="1" dirty="0" smtClean="0">
                <a:latin typeface="Bookman Old Style" pitchFamily="18" charset="0"/>
              </a:rPr>
              <a:t>Не шуміти.</a:t>
            </a:r>
            <a:endParaRPr lang="ru-RU" sz="3200" dirty="0" smtClean="0">
              <a:latin typeface="Bookman Old Style" pitchFamily="18" charset="0"/>
            </a:endParaRPr>
          </a:p>
          <a:p>
            <a:pPr lvl="0"/>
            <a:r>
              <a:rPr lang="uk-UA" sz="3200" i="1" dirty="0" smtClean="0">
                <a:latin typeface="Bookman Old Style" pitchFamily="18" charset="0"/>
              </a:rPr>
              <a:t>Визначити ролі. </a:t>
            </a:r>
            <a:endParaRPr lang="ru-RU" sz="3200" dirty="0" smtClean="0">
              <a:latin typeface="Bookman Old Style" pitchFamily="18" charset="0"/>
            </a:endParaRPr>
          </a:p>
          <a:p>
            <a:pPr lvl="0"/>
            <a:r>
              <a:rPr lang="ru-RU" sz="3200" i="1" dirty="0" err="1" smtClean="0">
                <a:latin typeface="Bookman Old Style" pitchFamily="18" charset="0"/>
              </a:rPr>
              <a:t>Говорити</a:t>
            </a:r>
            <a:r>
              <a:rPr lang="ru-RU" sz="3200" i="1" dirty="0" smtClean="0">
                <a:latin typeface="Bookman Old Style" pitchFamily="18" charset="0"/>
              </a:rPr>
              <a:t> по </a:t>
            </a:r>
            <a:r>
              <a:rPr lang="ru-RU" sz="3200" i="1" dirty="0" err="1" smtClean="0">
                <a:latin typeface="Bookman Old Style" pitchFamily="18" charset="0"/>
              </a:rPr>
              <a:t>черзі</a:t>
            </a:r>
            <a:r>
              <a:rPr lang="ru-RU" sz="3200" i="1" dirty="0" smtClean="0">
                <a:latin typeface="Bookman Old Style" pitchFamily="18" charset="0"/>
              </a:rPr>
              <a:t>, не </a:t>
            </a:r>
            <a:r>
              <a:rPr lang="ru-RU" sz="3200" i="1" dirty="0" err="1" smtClean="0">
                <a:latin typeface="Bookman Old Style" pitchFamily="18" charset="0"/>
              </a:rPr>
              <a:t>перебиваючи</a:t>
            </a:r>
            <a:r>
              <a:rPr lang="ru-RU" sz="3200" i="1" dirty="0" smtClean="0">
                <a:latin typeface="Bookman Old Style" pitchFamily="18" charset="0"/>
              </a:rPr>
              <a:t> один одного.</a:t>
            </a:r>
            <a:endParaRPr lang="ru-RU" sz="3200" dirty="0" smtClean="0">
              <a:latin typeface="Bookman Old Style" pitchFamily="18" charset="0"/>
            </a:endParaRPr>
          </a:p>
          <a:p>
            <a:pPr lvl="0"/>
            <a:r>
              <a:rPr lang="ru-RU" sz="3200" i="1" dirty="0" smtClean="0">
                <a:latin typeface="Bookman Old Style" pitchFamily="18" charset="0"/>
              </a:rPr>
              <a:t>Не </a:t>
            </a:r>
            <a:r>
              <a:rPr lang="ru-RU" sz="3200" i="1" dirty="0" err="1" smtClean="0">
                <a:latin typeface="Bookman Old Style" pitchFamily="18" charset="0"/>
              </a:rPr>
              <a:t>викрикувати</a:t>
            </a:r>
            <a:r>
              <a:rPr lang="ru-RU" sz="3200" i="1" dirty="0" smtClean="0">
                <a:latin typeface="Bookman Old Style" pitchFamily="18" charset="0"/>
              </a:rPr>
              <a:t>.</a:t>
            </a:r>
            <a:endParaRPr lang="ru-RU" sz="3200" dirty="0" smtClean="0">
              <a:latin typeface="Bookman Old Style" pitchFamily="18" charset="0"/>
            </a:endParaRPr>
          </a:p>
          <a:p>
            <a:pPr lvl="0"/>
            <a:r>
              <a:rPr lang="ru-RU" sz="3200" i="1" dirty="0" err="1" smtClean="0">
                <a:latin typeface="Bookman Old Style" pitchFamily="18" charset="0"/>
              </a:rPr>
              <a:t>Дотримуватись</a:t>
            </a:r>
            <a:r>
              <a:rPr lang="ru-RU" sz="3200" i="1" dirty="0" smtClean="0">
                <a:latin typeface="Bookman Old Style" pitchFamily="18" charset="0"/>
              </a:rPr>
              <a:t> правила «</a:t>
            </a:r>
            <a:r>
              <a:rPr lang="ru-RU" sz="3200" i="1" dirty="0" err="1" smtClean="0">
                <a:latin typeface="Bookman Old Style" pitchFamily="18" charset="0"/>
              </a:rPr>
              <a:t>піднятої</a:t>
            </a:r>
            <a:r>
              <a:rPr lang="ru-RU" sz="3200" i="1" dirty="0" smtClean="0">
                <a:latin typeface="Bookman Old Style" pitchFamily="18" charset="0"/>
              </a:rPr>
              <a:t> руки».</a:t>
            </a:r>
            <a:endParaRPr lang="ru-RU" sz="3200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637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lum bright="40000" contrast="-4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6700" y="1258276"/>
            <a:ext cx="9855200" cy="5599724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49401" y="0"/>
            <a:ext cx="9817100" cy="12512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6000" b="1" i="1" u="none" strike="noStrike" kern="1200" normalizeH="0" baseline="0" noProof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РОВИТОК МОВЛЕННЯ</a:t>
            </a:r>
            <a:endParaRPr kumimoji="0" lang="ru-RU" sz="6000" b="1" i="1" u="none" strike="noStrike" kern="1200" normalizeH="0" baseline="0" noProof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9300" y="1231900"/>
            <a:ext cx="3996607" cy="584775"/>
          </a:xfrm>
          <a:prstGeom prst="rect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Де росте калина?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93900" y="2120900"/>
            <a:ext cx="941069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Яке у калини листя? Які квіти, які ягідки?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06600" y="2984500"/>
            <a:ext cx="7558479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Кого приваблює калина навесні?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0800000" flipV="1">
            <a:off x="2006599" y="3874075"/>
            <a:ext cx="845820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Якими стають ягідки калини восени?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0800000" flipV="1">
            <a:off x="2006600" y="4699575"/>
            <a:ext cx="755847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Кого приваблює калина взимку?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2006599" y="5563175"/>
            <a:ext cx="85217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6">
                    <a:lumMod val="50000"/>
                  </a:schemeClr>
                </a:solidFill>
              </a:rPr>
              <a:t>Яку користь приносить вона людям?</a:t>
            </a:r>
            <a:endParaRPr lang="uk-UA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863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77926" y="1176635"/>
            <a:ext cx="7709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КАЛИНА ВЗИМКУ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0" y="3007868"/>
            <a:ext cx="4902200" cy="2745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Результат пошуку зображень за запитом &quot;калина під снігом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5100" y="2264414"/>
            <a:ext cx="3289300" cy="43913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wreath2"/>
          <p:cNvPicPr>
            <a:picLocks noChangeAspect="1" noChangeArrowheads="1"/>
          </p:cNvPicPr>
          <p:nvPr/>
        </p:nvPicPr>
        <p:blipFill>
          <a:blip r:embed="rId2" cstate="print">
            <a:lum bright="28000"/>
          </a:blip>
          <a:srcRect/>
          <a:stretch>
            <a:fillRect/>
          </a:stretch>
        </p:blipFill>
        <p:spPr bwMode="auto">
          <a:xfrm rot="5400000">
            <a:off x="5097407" y="485113"/>
            <a:ext cx="4811106" cy="7117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619500" y="478134"/>
            <a:ext cx="83185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ПІДСУМОК УРОКУ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867834" y="2286000"/>
            <a:ext cx="6884893" cy="2312893"/>
          </a:xfrm>
        </p:spPr>
        <p:txBody>
          <a:bodyPr>
            <a:normAutofit fontScale="90000"/>
          </a:bodyPr>
          <a:lstStyle/>
          <a:p>
            <a:r>
              <a:rPr lang="uk-UA" sz="8800" b="1" i="1" dirty="0" smtClean="0">
                <a:solidFill>
                  <a:srgbClr val="FF0000"/>
                </a:solidFill>
                <a:latin typeface="Bookman Old Style" pitchFamily="18" charset="0"/>
              </a:rPr>
              <a:t>ДЯКУЮ </a:t>
            </a:r>
            <a:br>
              <a:rPr lang="uk-UA" sz="8800" b="1" i="1" dirty="0" smtClean="0">
                <a:solidFill>
                  <a:srgbClr val="FF0000"/>
                </a:solidFill>
                <a:latin typeface="Bookman Old Style" pitchFamily="18" charset="0"/>
              </a:rPr>
            </a:br>
            <a:r>
              <a:rPr lang="uk-UA" sz="8800" b="1" i="1" dirty="0" smtClean="0">
                <a:solidFill>
                  <a:srgbClr val="FF0000"/>
                </a:solidFill>
                <a:latin typeface="Bookman Old Style" pitchFamily="18" charset="0"/>
              </a:rPr>
              <a:t>ЗА РОБОТУ!</a:t>
            </a:r>
            <a:endParaRPr lang="ru-RU" sz="88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32964" y="6123708"/>
            <a:ext cx="9814485" cy="734291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err="1" smtClean="0">
                <a:solidFill>
                  <a:srgbClr val="FF0000"/>
                </a:solidFill>
              </a:rPr>
              <a:t>Їстівна</a:t>
            </a:r>
            <a:r>
              <a:rPr lang="ru-RU" sz="4800" b="1" i="1" dirty="0" smtClean="0">
                <a:solidFill>
                  <a:srgbClr val="FF0000"/>
                </a:solidFill>
              </a:rPr>
              <a:t> азбука </a:t>
            </a:r>
            <a:r>
              <a:rPr lang="ru-RU" sz="4800" b="1" i="1" dirty="0" err="1" smtClean="0">
                <a:solidFill>
                  <a:srgbClr val="FF0000"/>
                </a:solidFill>
              </a:rPr>
              <a:t>калини</a:t>
            </a:r>
            <a:endParaRPr lang="ru-RU" sz="4800" b="1" i="1" dirty="0">
              <a:solidFill>
                <a:srgbClr val="FF000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9860" y="0"/>
            <a:ext cx="9816352" cy="6040582"/>
          </a:xfrm>
        </p:spPr>
      </p:pic>
    </p:spTree>
    <p:extLst>
      <p:ext uri="{BB962C8B-B14F-4D97-AF65-F5344CB8AC3E}">
        <p14:creationId xmlns:p14="http://schemas.microsoft.com/office/powerpoint/2010/main" xmlns="" val="118863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Їстівна азбука. Калина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61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9" descr="AGEZ8DVCA6TPYSYCAJSU7DRCAX5JSE0CACCQKJ2CATTUV0NCAEP4Z53CA1AFT20CATUYH6FCAMWGAXRCAIRSTETCAVPXIPYCAZ457MQCALU6QOECAI8L82BCA5DBKVJCA4PV81WCA8PGJMZCA7KEDSACAATP7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30220" y="0"/>
            <a:ext cx="985312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natalija_maj_-_chervona_kalina_zaycevnet_(zv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11701463" y="63214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61164" y="955964"/>
            <a:ext cx="7456572" cy="3144982"/>
          </a:xfrm>
        </p:spPr>
        <p:txBody>
          <a:bodyPr>
            <a:normAutofit/>
          </a:bodyPr>
          <a:lstStyle/>
          <a:p>
            <a:r>
              <a:rPr lang="uk-UA" sz="8800" b="1" i="1" dirty="0" smtClean="0">
                <a:solidFill>
                  <a:srgbClr val="FF0000"/>
                </a:solidFill>
                <a:latin typeface="Bookman Old Style" pitchFamily="18" charset="0"/>
              </a:rPr>
              <a:t>ЗАКІНЧИ РЕЧЕННЯ</a:t>
            </a:r>
            <a:endParaRPr lang="ru-RU" sz="8800" b="1" i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18434" name="Picture 2" descr="http://www.selydove-mmk.dn.sch.in.ua/files2/images/Informatik/pc7Branc9.gif?size=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7766" y="4061012"/>
            <a:ext cx="5056094" cy="27969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1" y="3872633"/>
            <a:ext cx="10667999" cy="1639167"/>
          </a:xfrm>
        </p:spPr>
        <p:txBody>
          <a:bodyPr>
            <a:noAutofit/>
          </a:bodyPr>
          <a:lstStyle/>
          <a:p>
            <a:pPr algn="ctr"/>
            <a:r>
              <a:rPr lang="uk-UA" sz="4800" b="1" dirty="0" smtClean="0">
                <a:solidFill>
                  <a:srgbClr val="00B0F0"/>
                </a:solidFill>
              </a:rPr>
              <a:t>БЕЗВЕРБИІКАЛИНИНЕМАУКРАЇНИ!</a:t>
            </a:r>
            <a:endParaRPr lang="uk-UA" sz="2800" b="1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76400" y="1460500"/>
            <a:ext cx="10515600" cy="24255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6600" b="1" dirty="0" smtClean="0">
                <a:solidFill>
                  <a:srgbClr val="FF0000"/>
                </a:solidFill>
                <a:latin typeface="Comic Sans MS" pitchFamily="66" charset="0"/>
              </a:rPr>
              <a:t>Гра</a:t>
            </a:r>
            <a:endParaRPr lang="uk-UA" sz="13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buNone/>
            </a:pPr>
            <a:r>
              <a:rPr lang="uk-UA" sz="7200" dirty="0" err="1" smtClean="0">
                <a:solidFill>
                  <a:srgbClr val="FF0000"/>
                </a:solidFill>
                <a:latin typeface="Comic Sans MS" pitchFamily="66" charset="0"/>
              </a:rPr>
              <a:t>“</a:t>
            </a:r>
            <a:r>
              <a:rPr lang="uk-UA" sz="6000" b="1" dirty="0" err="1" smtClean="0">
                <a:solidFill>
                  <a:srgbClr val="FF0000"/>
                </a:solidFill>
                <a:latin typeface="Comic Sans MS" pitchFamily="66" charset="0"/>
              </a:rPr>
              <a:t>Розшифруйте</a:t>
            </a:r>
            <a:r>
              <a:rPr lang="uk-UA" sz="6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uk-UA" sz="6000" b="1" dirty="0" err="1" smtClean="0">
                <a:solidFill>
                  <a:srgbClr val="FF0000"/>
                </a:solidFill>
                <a:latin typeface="Comic Sans MS" pitchFamily="66" charset="0"/>
              </a:rPr>
              <a:t>прислів'я</a:t>
            </a:r>
            <a:r>
              <a:rPr lang="uk-UA" sz="7200" dirty="0" err="1" smtClean="0">
                <a:solidFill>
                  <a:srgbClr val="FF0000"/>
                </a:solidFill>
                <a:latin typeface="Comic Sans MS" pitchFamily="66" charset="0"/>
              </a:rPr>
              <a:t>”</a:t>
            </a:r>
            <a:endParaRPr lang="uk-UA" sz="72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21055074">
            <a:off x="1721754" y="611536"/>
            <a:ext cx="10515600" cy="24255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6600" b="1" dirty="0" smtClean="0">
                <a:solidFill>
                  <a:srgbClr val="FF0000"/>
                </a:solidFill>
                <a:latin typeface="Comic Sans MS" pitchFamily="66" charset="0"/>
              </a:rPr>
              <a:t>Гра</a:t>
            </a:r>
            <a:endParaRPr lang="uk-UA" sz="13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buNone/>
            </a:pPr>
            <a:r>
              <a:rPr lang="uk-UA" sz="7200" dirty="0" err="1" smtClean="0">
                <a:solidFill>
                  <a:srgbClr val="FF0000"/>
                </a:solidFill>
                <a:latin typeface="Comic Sans MS" pitchFamily="66" charset="0"/>
              </a:rPr>
              <a:t>“</a:t>
            </a:r>
            <a:r>
              <a:rPr lang="uk-UA" sz="6000" b="1" dirty="0" err="1" smtClean="0">
                <a:solidFill>
                  <a:srgbClr val="FF0000"/>
                </a:solidFill>
                <a:latin typeface="Comic Sans MS" pitchFamily="66" charset="0"/>
              </a:rPr>
              <a:t>Розшифруйте</a:t>
            </a:r>
            <a:r>
              <a:rPr lang="uk-UA" sz="6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uk-UA" sz="6000" b="1" dirty="0" err="1" smtClean="0">
                <a:solidFill>
                  <a:srgbClr val="FF0000"/>
                </a:solidFill>
                <a:latin typeface="Comic Sans MS" pitchFamily="66" charset="0"/>
              </a:rPr>
              <a:t>прислів'я</a:t>
            </a:r>
            <a:r>
              <a:rPr lang="uk-UA" sz="7200" dirty="0" err="1" smtClean="0">
                <a:solidFill>
                  <a:srgbClr val="FF0000"/>
                </a:solidFill>
                <a:latin typeface="Comic Sans MS" pitchFamily="66" charset="0"/>
              </a:rPr>
              <a:t>”</a:t>
            </a:r>
            <a:endParaRPr lang="uk-UA" sz="7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Mariana\Desktop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4800" y="3175140"/>
            <a:ext cx="10617200" cy="368286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28378">
            <a:off x="4781567" y="3774801"/>
            <a:ext cx="3030005" cy="284769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87600" y="224134"/>
            <a:ext cx="84328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entury Gothic" panose="020B0502020202020204" pitchFamily="34" charset="0"/>
              </a:rPr>
              <a:t>АСОЦІАТИВНИЙ КУЩ</a:t>
            </a:r>
            <a:endParaRPr lang="uk-UA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 descr="http://ru3.anyfad.com/items/t1@a40949ef-cb76-4a69-9a69-88c145db3838/Kushh-kalini.jpg"/>
          <p:cNvPicPr/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07" r="10841"/>
          <a:stretch/>
        </p:blipFill>
        <p:spPr bwMode="auto">
          <a:xfrm>
            <a:off x="1917701" y="1270000"/>
            <a:ext cx="16129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https://image.jimcdn.com/app/cms/image/transf/none/path/s540cdb591702c176/image/ic22adf9cb15d33ef/version/1447147803/%D0%B0%D0%BD%D0%B8%D0%BC%D0%B0%D1%86%D0%B8%D1%8F-%D0%BA%D0%B0%D0%BB%D0%B8%D0%BD%D0%B0-%D0%B0%D0%BD%D1%96%D0%BC%D0%B0%D1%86%D1%96%D1%8F-%D0%BA%D0%B0%D0%BB%D0%B8%D0%BD%D0%B0-%D0%B4%D1%96%D0%B2%D1%87%D0%B8%D0%BD%D0%B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3191" y="1308101"/>
            <a:ext cx="1738627" cy="1193800"/>
          </a:xfrm>
          <a:prstGeom prst="rect">
            <a:avLst/>
          </a:prstGeom>
          <a:noFill/>
        </p:spPr>
      </p:pic>
      <p:pic>
        <p:nvPicPr>
          <p:cNvPr id="2051" name="Picture 3" descr="C:\Users\Mariana\Desktop\index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5950" y="3203575"/>
            <a:ext cx="2076450" cy="1549351"/>
          </a:xfrm>
          <a:prstGeom prst="rect">
            <a:avLst/>
          </a:prstGeom>
          <a:noFill/>
        </p:spPr>
      </p:pic>
      <p:pic>
        <p:nvPicPr>
          <p:cNvPr id="2052" name="Picture 4" descr="C:\Users\Mariana\Desktop\images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50313" y="3228975"/>
            <a:ext cx="2047335" cy="1533525"/>
          </a:xfrm>
          <a:prstGeom prst="rect">
            <a:avLst/>
          </a:prstGeom>
          <a:noFill/>
        </p:spPr>
      </p:pic>
      <p:pic>
        <p:nvPicPr>
          <p:cNvPr id="2053" name="Picture 5" descr="C:\Users\Mariana\Desktop\images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91564" y="1331913"/>
            <a:ext cx="2128836" cy="1234003"/>
          </a:xfrm>
          <a:prstGeom prst="rect">
            <a:avLst/>
          </a:prstGeom>
          <a:noFill/>
        </p:spPr>
      </p:pic>
      <p:pic>
        <p:nvPicPr>
          <p:cNvPr id="2054" name="Picture 6" descr="C:\Users\Mariana\Desktop\UA_jewellery_kalinove_namisto_soroka_me_2-500x5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01100" y="5054600"/>
            <a:ext cx="1562100" cy="1562100"/>
          </a:xfrm>
          <a:prstGeom prst="rect">
            <a:avLst/>
          </a:prstGeom>
          <a:noFill/>
        </p:spPr>
      </p:pic>
      <p:pic>
        <p:nvPicPr>
          <p:cNvPr id="2055" name="Picture 7" descr="C:\Users\Mariana\Desktop\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54200" y="5041900"/>
            <a:ext cx="2603500" cy="1600200"/>
          </a:xfrm>
          <a:prstGeom prst="rect">
            <a:avLst/>
          </a:prstGeom>
          <a:noFill/>
        </p:spPr>
      </p:pic>
      <p:sp>
        <p:nvSpPr>
          <p:cNvPr id="18" name="Стрелка вправо 17"/>
          <p:cNvSpPr/>
          <p:nvPr/>
        </p:nvSpPr>
        <p:spPr>
          <a:xfrm rot="12552201">
            <a:off x="4023487" y="2812114"/>
            <a:ext cx="1395735" cy="4108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Стрелка влево 21"/>
          <p:cNvSpPr/>
          <p:nvPr/>
        </p:nvSpPr>
        <p:spPr>
          <a:xfrm rot="5400000">
            <a:off x="6096000" y="2781300"/>
            <a:ext cx="825500" cy="31750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Стрелка вправо 22"/>
          <p:cNvSpPr/>
          <p:nvPr/>
        </p:nvSpPr>
        <p:spPr>
          <a:xfrm rot="10800000">
            <a:off x="4277485" y="3993212"/>
            <a:ext cx="904113" cy="28668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Стрелка вправо 23"/>
          <p:cNvSpPr/>
          <p:nvPr/>
        </p:nvSpPr>
        <p:spPr>
          <a:xfrm rot="19239367">
            <a:off x="7388987" y="2888315"/>
            <a:ext cx="1395735" cy="4108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Стрелка вправо 24"/>
          <p:cNvSpPr/>
          <p:nvPr/>
        </p:nvSpPr>
        <p:spPr>
          <a:xfrm>
            <a:off x="7503287" y="3967815"/>
            <a:ext cx="1234313" cy="3247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Стрелка вправо 26"/>
          <p:cNvSpPr/>
          <p:nvPr/>
        </p:nvSpPr>
        <p:spPr>
          <a:xfrm rot="1299491">
            <a:off x="7884380" y="5298149"/>
            <a:ext cx="974141" cy="4108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Стрелка вправо 27"/>
          <p:cNvSpPr/>
          <p:nvPr/>
        </p:nvSpPr>
        <p:spPr>
          <a:xfrm rot="8967405">
            <a:off x="4468798" y="5524304"/>
            <a:ext cx="1017960" cy="41081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81897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ru3.anyfad.com/items/t1@a40949ef-cb76-4a69-9a69-88c145db3838/Kushh-kalini.jpg"/>
          <p:cNvPicPr/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007" r="10841"/>
          <a:stretch/>
        </p:blipFill>
        <p:spPr bwMode="auto">
          <a:xfrm>
            <a:off x="7929496" y="2387600"/>
            <a:ext cx="3678303" cy="42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 l="6248" t="8340" r="50002" b="12418"/>
          <a:stretch>
            <a:fillRect/>
          </a:stretch>
        </p:blipFill>
        <p:spPr bwMode="auto">
          <a:xfrm>
            <a:off x="3359150" y="2413000"/>
            <a:ext cx="3651250" cy="432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7"/>
          <p:cNvSpPr txBox="1">
            <a:spLocks/>
          </p:cNvSpPr>
          <p:nvPr/>
        </p:nvSpPr>
        <p:spPr>
          <a:xfrm>
            <a:off x="3492500" y="214313"/>
            <a:ext cx="8432800" cy="2524121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5400" b="1" i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Batang" pitchFamily="18" charset="-127"/>
                <a:cs typeface="Angsana New" pitchFamily="18" charset="-34"/>
              </a:rPr>
              <a:t>Галина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uk-UA" sz="5400" b="1" i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Batang" pitchFamily="18" charset="-127"/>
                <a:cs typeface="Angsana New" pitchFamily="18" charset="-34"/>
              </a:rPr>
              <a:t> </a:t>
            </a:r>
            <a:r>
              <a:rPr lang="uk-UA" sz="5400" b="1" i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Batang" pitchFamily="18" charset="-127"/>
                <a:cs typeface="Angsana New" pitchFamily="18" charset="-34"/>
              </a:rPr>
              <a:t>Демченко «Калинка</a:t>
            </a:r>
            <a:r>
              <a:rPr lang="uk-UA" sz="5400" b="1" i="1" dirty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  <a:ea typeface="Batang" pitchFamily="18" charset="-127"/>
                <a:cs typeface="Angsana New" pitchFamily="18" charset="-34"/>
              </a:rPr>
              <a:t>»</a:t>
            </a:r>
            <a:endParaRPr lang="ru-RU" sz="5400" b="1" i="1" dirty="0">
              <a:ln w="6350">
                <a:noFill/>
              </a:ln>
              <a:solidFill>
                <a:srgbClr val="FF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  <a:ea typeface="Batang" pitchFamily="18" charset="-127"/>
              <a:cs typeface="Angsana New" pitchFamily="18" charset="-3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23962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блакить4.potx" id="{A0F50D4A-D288-454C-911E-56F4FA6642AF}" vid="{583C9CD3-26BC-4554-AEB1-969CDB57328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</TotalTime>
  <Words>178</Words>
  <Application>Microsoft Office PowerPoint</Application>
  <PresentationFormat>Произвольный</PresentationFormat>
  <Paragraphs>64</Paragraphs>
  <Slides>19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1_Тема Office</vt:lpstr>
      <vt:lpstr> Інтегрований урок літературного читання і трудового навчання у 2-му класі  </vt:lpstr>
      <vt:lpstr>Їстівна азбука калини</vt:lpstr>
      <vt:lpstr>Слайд 3</vt:lpstr>
      <vt:lpstr>Слайд 4</vt:lpstr>
      <vt:lpstr>ЗАКІНЧИ РЕЧЕННЯ</vt:lpstr>
      <vt:lpstr>БЕЗВЕРБИІКАЛИНИНЕМАУКРАЇНИ!</vt:lpstr>
      <vt:lpstr>Слайд 7</vt:lpstr>
      <vt:lpstr>Слайд 8</vt:lpstr>
      <vt:lpstr>Слайд 9</vt:lpstr>
      <vt:lpstr>ПЕРЕДБАЧЕННЯ</vt:lpstr>
      <vt:lpstr>Слайд 11</vt:lpstr>
      <vt:lpstr>Слайд 12</vt:lpstr>
      <vt:lpstr>Фізкультхвилинка </vt:lpstr>
      <vt:lpstr>ПОДІЛ ТЕКСТУ НА ЧАСТИННИ</vt:lpstr>
      <vt:lpstr>Робота в групах</vt:lpstr>
      <vt:lpstr>Слайд 16</vt:lpstr>
      <vt:lpstr>Слайд 17</vt:lpstr>
      <vt:lpstr>Слайд 18</vt:lpstr>
      <vt:lpstr>ДЯКУЮ  ЗА РОБОТУ!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Mariana</cp:lastModifiedBy>
  <cp:revision>112</cp:revision>
  <dcterms:created xsi:type="dcterms:W3CDTF">2016-11-16T22:26:58Z</dcterms:created>
  <dcterms:modified xsi:type="dcterms:W3CDTF">2019-02-07T18:01:03Z</dcterms:modified>
</cp:coreProperties>
</file>