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77" r:id="rId2"/>
    <p:sldId id="276" r:id="rId3"/>
    <p:sldId id="274" r:id="rId4"/>
    <p:sldId id="257" r:id="rId5"/>
    <p:sldId id="258" r:id="rId6"/>
    <p:sldId id="259" r:id="rId7"/>
    <p:sldId id="260" r:id="rId8"/>
    <p:sldId id="262" r:id="rId9"/>
    <p:sldId id="263" r:id="rId10"/>
    <p:sldId id="271" r:id="rId11"/>
    <p:sldId id="272" r:id="rId12"/>
    <p:sldId id="270" r:id="rId13"/>
    <p:sldId id="269" r:id="rId14"/>
    <p:sldId id="273" r:id="rId15"/>
    <p:sldId id="268" r:id="rId16"/>
    <p:sldId id="267" r:id="rId17"/>
    <p:sldId id="266" r:id="rId18"/>
    <p:sldId id="265" r:id="rId19"/>
    <p:sldId id="264" r:id="rId20"/>
    <p:sldId id="261" r:id="rId21"/>
    <p:sldId id="278" r:id="rId22"/>
    <p:sldId id="279" r:id="rId23"/>
    <p:sldId id="280" r:id="rId24"/>
    <p:sldId id="281" r:id="rId25"/>
    <p:sldId id="287" r:id="rId26"/>
    <p:sldId id="288" r:id="rId27"/>
    <p:sldId id="282" r:id="rId28"/>
    <p:sldId id="283" r:id="rId29"/>
    <p:sldId id="284" r:id="rId30"/>
    <p:sldId id="285" r:id="rId31"/>
    <p:sldId id="290" r:id="rId32"/>
    <p:sldId id="286" r:id="rId33"/>
    <p:sldId id="291" r:id="rId34"/>
    <p:sldId id="289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C0664-D352-4419-9461-72689C1C8995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C91BA2-FF2A-43E0-BD82-CD1010F6DC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91BA2-FF2A-43E0-BD82-CD1010F6DC1B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35C15-59C8-411D-BAFB-3DE565EAE1EA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8CB-C5AD-4E79-B7F3-55ED6BD7D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35C15-59C8-411D-BAFB-3DE565EAE1EA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8CB-C5AD-4E79-B7F3-55ED6BD7D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35C15-59C8-411D-BAFB-3DE565EAE1EA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8CB-C5AD-4E79-B7F3-55ED6BD7D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35C15-59C8-411D-BAFB-3DE565EAE1EA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8CB-C5AD-4E79-B7F3-55ED6BD7D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35C15-59C8-411D-BAFB-3DE565EAE1EA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8CB-C5AD-4E79-B7F3-55ED6BD7D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35C15-59C8-411D-BAFB-3DE565EAE1EA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8CB-C5AD-4E79-B7F3-55ED6BD7D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35C15-59C8-411D-BAFB-3DE565EAE1EA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8CB-C5AD-4E79-B7F3-55ED6BD7D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35C15-59C8-411D-BAFB-3DE565EAE1EA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8CB-C5AD-4E79-B7F3-55ED6BD7D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35C15-59C8-411D-BAFB-3DE565EAE1EA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8CB-C5AD-4E79-B7F3-55ED6BD7D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35C15-59C8-411D-BAFB-3DE565EAE1EA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8CB-C5AD-4E79-B7F3-55ED6BD7D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35C15-59C8-411D-BAFB-3DE565EAE1EA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8CB-C5AD-4E79-B7F3-55ED6BD7D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35C15-59C8-411D-BAFB-3DE565EAE1EA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6F8CB-C5AD-4E79-B7F3-55ED6BD7D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1\Desktop\videoplayback.mp4" TargetMode="Externa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428604"/>
            <a:ext cx="864730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6000" b="1" dirty="0" smtClean="0">
                <a:solidFill>
                  <a:srgbClr val="7030A0"/>
                </a:solidFill>
                <a:latin typeface="Cambria" pitchFamily="18" charset="0"/>
              </a:rPr>
              <a:t>Математична подорож</a:t>
            </a:r>
          </a:p>
          <a:p>
            <a:pPr algn="ctr"/>
            <a:r>
              <a:rPr lang="uk-UA" sz="6000" b="1" dirty="0" smtClean="0">
                <a:solidFill>
                  <a:srgbClr val="7030A0"/>
                </a:solidFill>
                <a:latin typeface="Cambria" pitchFamily="18" charset="0"/>
              </a:rPr>
              <a:t>Україною </a:t>
            </a:r>
            <a:endParaRPr lang="ru-RU" sz="6000" b="1" dirty="0">
              <a:solidFill>
                <a:srgbClr val="7030A0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4744" y="2571744"/>
            <a:ext cx="20355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b="1" i="1" dirty="0" smtClean="0">
                <a:solidFill>
                  <a:srgbClr val="C00000"/>
                </a:solidFill>
                <a:latin typeface="Cambria" pitchFamily="18" charset="0"/>
              </a:rPr>
              <a:t>2 клас</a:t>
            </a:r>
            <a:endParaRPr lang="ru-RU" sz="4800" b="1" i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868" y="4000504"/>
            <a:ext cx="484273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rgbClr val="002060"/>
                </a:solidFill>
                <a:latin typeface="Cambria" pitchFamily="18" charset="0"/>
              </a:rPr>
              <a:t>Підготувала вчитель</a:t>
            </a:r>
          </a:p>
          <a:p>
            <a:pPr algn="ctr"/>
            <a:r>
              <a:rPr lang="uk-UA" sz="3600" b="1" dirty="0">
                <a:solidFill>
                  <a:srgbClr val="002060"/>
                </a:solidFill>
                <a:latin typeface="Cambria" pitchFamily="18" charset="0"/>
              </a:rPr>
              <a:t>п</a:t>
            </a:r>
            <a:r>
              <a:rPr lang="uk-UA" sz="3600" b="1" dirty="0" smtClean="0">
                <a:solidFill>
                  <a:srgbClr val="002060"/>
                </a:solidFill>
                <a:latin typeface="Cambria" pitchFamily="18" charset="0"/>
              </a:rPr>
              <a:t>очаткових класів</a:t>
            </a:r>
          </a:p>
          <a:p>
            <a:pPr algn="ctr"/>
            <a:r>
              <a:rPr lang="uk-UA" sz="3600" b="1" dirty="0" err="1" smtClean="0">
                <a:solidFill>
                  <a:srgbClr val="002060"/>
                </a:solidFill>
                <a:latin typeface="Cambria" pitchFamily="18" charset="0"/>
              </a:rPr>
              <a:t>Тимчик</a:t>
            </a:r>
            <a:r>
              <a:rPr lang="uk-UA" sz="3600" b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</a:p>
          <a:p>
            <a:pPr algn="ctr"/>
            <a:r>
              <a:rPr lang="uk-UA" sz="3600" b="1" dirty="0" smtClean="0">
                <a:solidFill>
                  <a:srgbClr val="002060"/>
                </a:solidFill>
                <a:latin typeface="Cambria" pitchFamily="18" charset="0"/>
              </a:rPr>
              <a:t>Наталія Дмитрівна</a:t>
            </a:r>
            <a:endParaRPr lang="ru-RU" sz="3600" b="1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2"/>
          </a:xfrm>
          <a:prstGeom prst="rect">
            <a:avLst/>
          </a:prstGeom>
          <a:noFill/>
        </p:spPr>
      </p:pic>
      <p:pic>
        <p:nvPicPr>
          <p:cNvPr id="4" name="Рисунок 3" descr="arton4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252" y="142852"/>
            <a:ext cx="8918886" cy="642942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71604" y="857232"/>
            <a:ext cx="495462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err="1" smtClean="0">
                <a:solidFill>
                  <a:srgbClr val="FFFF00"/>
                </a:solidFill>
              </a:rPr>
              <a:t>Подорожуємо</a:t>
            </a:r>
            <a:endParaRPr lang="ru-RU" sz="6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pic>
        <p:nvPicPr>
          <p:cNvPr id="13314" name="Picture 2" descr="ÐÐ°ÑÑÐ¸Ð½ÐºÐ¸ Ð¿Ð¾ Ð·Ð°Ð¿ÑÐ¾ÑÑ ÐºÐ°ÑÑÐ¸Ð½ÐºÐ¸ Ð°Ð²ÑÐ¾Ð¼Ð¾Ð±ÑÐ»ÑÐ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357166"/>
            <a:ext cx="7243812" cy="476566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84851" y="5000636"/>
            <a:ext cx="62591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solidFill>
                  <a:srgbClr val="C00000"/>
                </a:solidFill>
                <a:latin typeface="Cambria" pitchFamily="18" charset="0"/>
              </a:rPr>
              <a:t>Південь України</a:t>
            </a:r>
            <a:endParaRPr lang="ru-RU" sz="6000" b="1" dirty="0">
              <a:solidFill>
                <a:srgbClr val="C00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14414" y="214290"/>
            <a:ext cx="58781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5400" b="1" dirty="0" smtClean="0">
                <a:solidFill>
                  <a:srgbClr val="C00000"/>
                </a:solidFill>
                <a:latin typeface="Cambria" pitchFamily="18" charset="0"/>
              </a:rPr>
              <a:t>Місто Запоріжжя</a:t>
            </a:r>
            <a:endParaRPr lang="ru-RU" sz="54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12290" name="Picture 2" descr="ÐÐ°ÑÑÐ¸Ð½ÐºÐ¸ Ð¿Ð¾ Ð·Ð°Ð¿ÑÐ¾ÑÑ ÐºÐ°ÑÑÐ¸Ð½ÐºÐ¸ ÑÐ¾ÑÑÐ¸ÑÐ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143116"/>
            <a:ext cx="7719015" cy="342902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2910" y="1071546"/>
            <a:ext cx="812254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solidFill>
                  <a:srgbClr val="002060"/>
                </a:solidFill>
                <a:latin typeface="Cambria" pitchFamily="18" charset="0"/>
              </a:rPr>
              <a:t>Заповідник  Хортиця </a:t>
            </a:r>
            <a:endParaRPr lang="ru-RU" sz="6000" b="1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2"/>
          </a:xfrm>
          <a:prstGeom prst="rect">
            <a:avLst/>
          </a:prstGeom>
          <a:noFill/>
        </p:spPr>
      </p:pic>
      <p:pic>
        <p:nvPicPr>
          <p:cNvPr id="3" name="Picture 4" descr="ÐÐ°ÑÑÐ¸Ð½ÐºÐ¸ Ð¿Ð¾ Ð·Ð°Ð¿ÑÐ¾ÑÑ ÐºÐ°ÑÑÐ¸Ð½ÐºÐ¸ ÑÐ¾ÑÑÐ¸ÑÐ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000108"/>
            <a:ext cx="8047960" cy="5382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2"/>
          </a:xfrm>
          <a:prstGeom prst="rect">
            <a:avLst/>
          </a:prstGeom>
          <a:noFill/>
        </p:spPr>
      </p:pic>
      <p:pic>
        <p:nvPicPr>
          <p:cNvPr id="7170" name="Picture 2" descr="ÐÐ°ÑÑÐ¸Ð½ÐºÐ¸ Ð¿Ð¾ Ð·Ð°Ð¿ÑÐ¾ÑÑ ÐºÐ°ÑÑÐ¸Ð½ÐºÐ¸ Ð·Ð°Ð¿Ð¾ÑÑÐ·ÑÐºÐ¸Ñ ÐºÐ¾Ð·Ð°ÐºÑÐ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285859"/>
            <a:ext cx="8286808" cy="553835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00100" y="142852"/>
            <a:ext cx="752699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600" b="1" dirty="0" smtClean="0">
                <a:solidFill>
                  <a:srgbClr val="C00000"/>
                </a:solidFill>
                <a:latin typeface="Cambria" pitchFamily="18" charset="0"/>
              </a:rPr>
              <a:t>Запорізькі козаки</a:t>
            </a:r>
            <a:endParaRPr lang="ru-RU" sz="6600" b="1" dirty="0">
              <a:solidFill>
                <a:srgbClr val="C00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357166"/>
            <a:ext cx="80460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solidFill>
                  <a:srgbClr val="C00000"/>
                </a:solidFill>
              </a:rPr>
              <a:t>Математичний диктант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7088" y="2500306"/>
            <a:ext cx="885691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600" b="1" dirty="0" smtClean="0"/>
              <a:t>15, 6, 18, 12, 7, 35, 9, 50.</a:t>
            </a:r>
            <a:endParaRPr lang="ru-RU" sz="6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00100" y="1357298"/>
            <a:ext cx="738214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600" b="1" dirty="0" smtClean="0">
                <a:solidFill>
                  <a:srgbClr val="002060"/>
                </a:solidFill>
                <a:latin typeface="Cambria" pitchFamily="18" charset="0"/>
              </a:rPr>
              <a:t>Взаємоперевірка </a:t>
            </a:r>
            <a:endParaRPr lang="ru-RU" sz="6600" b="1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1" cy="6858002"/>
          </a:xfrm>
          <a:prstGeom prst="rect">
            <a:avLst/>
          </a:prstGeom>
          <a:noFill/>
        </p:spPr>
      </p:pic>
      <p:pic>
        <p:nvPicPr>
          <p:cNvPr id="5122" name="Picture 2" descr="ÐÐ°ÑÑÐ¸Ð½ÐºÐ¸ Ð¿Ð¾ Ð·Ð°Ð¿ÑÐ¾ÑÑ ÐºÐ°ÑÑÐ¸Ð½ÐºÐ¸ ÑÐ¾ÑÑÐ¸ÑÐ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712"/>
            <a:ext cx="9001156" cy="542928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14414" y="0"/>
            <a:ext cx="659828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8000" b="1" dirty="0" smtClean="0">
                <a:solidFill>
                  <a:srgbClr val="C00000"/>
                </a:solidFill>
                <a:latin typeface="Cambria" pitchFamily="18" charset="0"/>
              </a:rPr>
              <a:t>Річка Дніпро</a:t>
            </a:r>
            <a:endParaRPr lang="ru-RU" sz="8000" b="1" dirty="0">
              <a:solidFill>
                <a:srgbClr val="C00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00166" y="214290"/>
            <a:ext cx="647305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solidFill>
                  <a:srgbClr val="C00000"/>
                </a:solidFill>
              </a:rPr>
              <a:t>Самостійна робота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409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428736"/>
            <a:ext cx="7555942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-1"/>
            <a:ext cx="9144001" cy="685800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214290"/>
            <a:ext cx="85186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solidFill>
                  <a:srgbClr val="C00000"/>
                </a:solidFill>
                <a:latin typeface="Cambria" pitchFamily="18" charset="0"/>
              </a:rPr>
              <a:t>Музичний відпочинок</a:t>
            </a:r>
            <a:endParaRPr lang="ru-RU" sz="6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4" name="videoplayback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785786" y="1214422"/>
            <a:ext cx="7119986" cy="53399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2"/>
          </a:xfrm>
          <a:prstGeom prst="rect">
            <a:avLst/>
          </a:prstGeom>
          <a:noFill/>
        </p:spPr>
      </p:pic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767" y="500042"/>
            <a:ext cx="9101233" cy="607223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071670" y="0"/>
            <a:ext cx="52188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solidFill>
                  <a:srgbClr val="C00000"/>
                </a:solidFill>
                <a:latin typeface="Cambria" pitchFamily="18" charset="0"/>
              </a:rPr>
              <a:t>Захід України</a:t>
            </a:r>
            <a:endParaRPr lang="ru-RU" sz="6000" b="1" dirty="0">
              <a:solidFill>
                <a:srgbClr val="C00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2"/>
          </a:xfrm>
          <a:prstGeom prst="rect">
            <a:avLst/>
          </a:prstGeom>
          <a:noFill/>
        </p:spPr>
      </p:pic>
      <p:pic>
        <p:nvPicPr>
          <p:cNvPr id="1638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642918"/>
            <a:ext cx="4071966" cy="4071966"/>
          </a:xfrm>
          <a:prstGeom prst="ellipse">
            <a:avLst/>
          </a:prstGeom>
          <a:noFill/>
        </p:spPr>
      </p:pic>
      <p:pic>
        <p:nvPicPr>
          <p:cNvPr id="1638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76" y="714356"/>
            <a:ext cx="4071966" cy="4071966"/>
          </a:xfrm>
          <a:prstGeom prst="ellipse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786314" y="5072074"/>
            <a:ext cx="373679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600" b="1" dirty="0" smtClean="0">
                <a:solidFill>
                  <a:srgbClr val="C00000"/>
                </a:solidFill>
                <a:latin typeface="Cambria" pitchFamily="18" charset="0"/>
              </a:rPr>
              <a:t>Усмішка </a:t>
            </a:r>
            <a:endParaRPr lang="ru-RU" sz="6600" b="1" dirty="0">
              <a:solidFill>
                <a:srgbClr val="C0000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2"/>
          </a:xfrm>
          <a:prstGeom prst="rect">
            <a:avLst/>
          </a:prstGeom>
          <a:noFill/>
        </p:spPr>
      </p:pic>
      <p:pic>
        <p:nvPicPr>
          <p:cNvPr id="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22857"/>
            <a:ext cx="9144000" cy="569229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0034" y="0"/>
            <a:ext cx="821846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8000" b="1" dirty="0" smtClean="0">
                <a:solidFill>
                  <a:srgbClr val="C00000"/>
                </a:solidFill>
                <a:latin typeface="Cambria" pitchFamily="18" charset="0"/>
              </a:rPr>
              <a:t>Карпатські гори</a:t>
            </a:r>
            <a:endParaRPr lang="ru-RU" sz="8000" b="1" dirty="0">
              <a:solidFill>
                <a:srgbClr val="C00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2"/>
            <a:ext cx="9144001" cy="6858002"/>
          </a:xfrm>
          <a:prstGeom prst="rect">
            <a:avLst/>
          </a:prstGeom>
          <a:noFill/>
        </p:spPr>
      </p:pic>
      <p:pic>
        <p:nvPicPr>
          <p:cNvPr id="3789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875092"/>
            <a:ext cx="7643866" cy="57329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85918" y="142852"/>
            <a:ext cx="546207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600" b="1" dirty="0" smtClean="0">
                <a:solidFill>
                  <a:srgbClr val="C00000"/>
                </a:solidFill>
                <a:latin typeface="Cambria" pitchFamily="18" charset="0"/>
              </a:rPr>
              <a:t>Гора Говерла</a:t>
            </a:r>
            <a:endParaRPr lang="ru-RU" sz="6600" b="1" dirty="0">
              <a:solidFill>
                <a:srgbClr val="C00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285728"/>
            <a:ext cx="80666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solidFill>
                  <a:srgbClr val="C00000"/>
                </a:solidFill>
                <a:latin typeface="Cambria" pitchFamily="18" charset="0"/>
              </a:rPr>
              <a:t>Робота з напарником</a:t>
            </a:r>
            <a:endParaRPr lang="ru-RU" sz="6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1643050"/>
            <a:ext cx="256512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800" b="1" dirty="0" smtClean="0"/>
              <a:t>3× (5+3)=</a:t>
            </a:r>
            <a:endParaRPr lang="ru-RU" sz="4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2571744"/>
            <a:ext cx="27638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800" b="1" dirty="0" smtClean="0"/>
              <a:t> 12: (8-6)=</a:t>
            </a:r>
            <a:endParaRPr lang="ru-RU" sz="4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3500438"/>
            <a:ext cx="29835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800" b="1" dirty="0" smtClean="0"/>
              <a:t>  (2+3) ×3= </a:t>
            </a:r>
            <a:endParaRPr lang="ru-RU" sz="4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714876" y="1714488"/>
            <a:ext cx="307327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800" b="1" dirty="0" smtClean="0"/>
              <a:t>(12-10) ×7=</a:t>
            </a:r>
            <a:endParaRPr lang="ru-RU" sz="4800" b="1" dirty="0"/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4857752" y="2571744"/>
            <a:ext cx="210506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3×6-2= </a:t>
            </a:r>
            <a:endParaRPr kumimoji="0" lang="uk-UA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4857752" y="3429000"/>
            <a:ext cx="210506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3×8-3= </a:t>
            </a:r>
            <a:endParaRPr kumimoji="0" lang="uk-UA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00430" y="1643050"/>
            <a:ext cx="8867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b="1" dirty="0" smtClean="0">
                <a:solidFill>
                  <a:srgbClr val="C00000"/>
                </a:solidFill>
              </a:rPr>
              <a:t>24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43306" y="2500306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b="1" dirty="0" smtClean="0">
                <a:solidFill>
                  <a:srgbClr val="C00000"/>
                </a:solidFill>
              </a:rPr>
              <a:t>6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71868" y="3357562"/>
            <a:ext cx="8867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b="1" dirty="0" smtClean="0">
                <a:solidFill>
                  <a:srgbClr val="C00000"/>
                </a:solidFill>
              </a:rPr>
              <a:t>15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15272" y="1714488"/>
            <a:ext cx="8867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b="1" dirty="0" smtClean="0">
                <a:solidFill>
                  <a:srgbClr val="C00000"/>
                </a:solidFill>
              </a:rPr>
              <a:t>14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00892" y="2571744"/>
            <a:ext cx="8867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b="1" dirty="0" smtClean="0">
                <a:solidFill>
                  <a:srgbClr val="C00000"/>
                </a:solidFill>
              </a:rPr>
              <a:t>16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29454" y="3357562"/>
            <a:ext cx="8867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b="1" dirty="0" smtClean="0">
                <a:solidFill>
                  <a:srgbClr val="C00000"/>
                </a:solidFill>
              </a:rPr>
              <a:t>21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28926" y="4429132"/>
            <a:ext cx="596554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600" b="1" dirty="0" smtClean="0">
                <a:solidFill>
                  <a:srgbClr val="002060"/>
                </a:solidFill>
              </a:rPr>
              <a:t>Самоперевірка </a:t>
            </a:r>
            <a:endParaRPr lang="ru-RU" sz="6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6" grpId="0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2"/>
          </a:xfrm>
          <a:prstGeom prst="rect">
            <a:avLst/>
          </a:prstGeom>
          <a:noFill/>
        </p:spPr>
      </p:pic>
      <p:pic>
        <p:nvPicPr>
          <p:cNvPr id="35842" name="Picture 2" descr="ÐÐ°ÑÑÐ¸Ð½ÐºÐ¸ Ð¿Ð¾ Ð·Ð°Ð¿ÑÐ¾ÑÑ ÐºÐ°ÑÑÐ¸Ð½ÐºÐ¸ Ð´Ð²Ð¾Ð¿Ð¾Ð²ÐµÑÑÐ¾Ð²Ð¾Ð³Ð¾ Ð°Ð²ÑÐ¾Ð±ÑÑÐ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000108"/>
            <a:ext cx="8551082" cy="568832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85984" y="0"/>
            <a:ext cx="436190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solidFill>
                  <a:srgbClr val="C00000"/>
                </a:solidFill>
              </a:rPr>
              <a:t>Схід України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2"/>
          </a:xfrm>
          <a:prstGeom prst="rect">
            <a:avLst/>
          </a:prstGeom>
          <a:noFill/>
        </p:spPr>
      </p:pic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2857496"/>
            <a:ext cx="5705475" cy="3590926"/>
          </a:xfrm>
          <a:prstGeom prst="roundRect">
            <a:avLst/>
          </a:prstGeom>
          <a:noFill/>
        </p:spPr>
      </p:pic>
      <p:pic>
        <p:nvPicPr>
          <p:cNvPr id="2052" name="Picture 4" descr="ÐÐ°ÑÑÐ¸Ð½ÐºÐ¸ Ð¿Ð¾ Ð·Ð°Ð¿ÑÐ¾ÑÑ ÐºÐ°ÑÑÐ¸Ð½ÐºÐ¸ Ð´Ð¾Ð½ÐµÑÑÐº ÑÑÐ¾Ð³Ð¾Ð´Ð½Ñ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14290"/>
            <a:ext cx="5810250" cy="3667126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0"/>
            <a:ext cx="5786478" cy="1011198"/>
          </a:xfrm>
        </p:spPr>
        <p:txBody>
          <a:bodyPr>
            <a:normAutofit/>
          </a:bodyPr>
          <a:lstStyle/>
          <a:p>
            <a:r>
              <a:rPr lang="uk-UA" sz="6000" b="1" i="1" dirty="0" smtClean="0">
                <a:solidFill>
                  <a:srgbClr val="00B0F0"/>
                </a:solidFill>
              </a:rPr>
              <a:t>Задача</a:t>
            </a:r>
            <a:endParaRPr lang="ru-RU" sz="6000" b="1" i="1" dirty="0">
              <a:solidFill>
                <a:srgbClr val="00B0F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2844" y="928670"/>
            <a:ext cx="8715436" cy="5429288"/>
          </a:xfrm>
          <a:solidFill>
            <a:srgbClr val="FFC000"/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uk-UA" sz="4800" b="1" dirty="0" smtClean="0"/>
              <a:t>Печива – 3 коробки по 9 кг      ?</a:t>
            </a:r>
            <a:endParaRPr lang="ru-RU" sz="4800" b="1" dirty="0" smtClean="0"/>
          </a:p>
          <a:p>
            <a:pPr>
              <a:buNone/>
            </a:pPr>
            <a:r>
              <a:rPr lang="uk-UA" sz="4800" b="1" dirty="0" smtClean="0"/>
              <a:t>Цукерок – 20 кг</a:t>
            </a:r>
            <a:endParaRPr lang="ru-RU" sz="4800" b="1" dirty="0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1142984"/>
            <a:ext cx="785818" cy="1643074"/>
          </a:xfrm>
          <a:prstGeom prst="rect">
            <a:avLst/>
          </a:prstGeom>
          <a:noFill/>
        </p:spPr>
      </p:pic>
      <p:pic>
        <p:nvPicPr>
          <p:cNvPr id="23" name="Рисунок 22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3214686"/>
            <a:ext cx="4691115" cy="3100421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загружено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275" y="2357430"/>
            <a:ext cx="8777805" cy="321471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8000" b="1" i="1" dirty="0" smtClean="0">
                <a:solidFill>
                  <a:srgbClr val="FF0000"/>
                </a:solidFill>
              </a:rPr>
              <a:t>Веселий потяг</a:t>
            </a:r>
            <a:endParaRPr lang="ru-RU" sz="8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2"/>
          </a:xfrm>
          <a:prstGeom prst="rect">
            <a:avLst/>
          </a:prstGeom>
          <a:noFill/>
        </p:spPr>
      </p:pic>
      <p:pic>
        <p:nvPicPr>
          <p:cNvPr id="3" name="Содержимое 3" descr="963988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85728"/>
            <a:ext cx="8222917" cy="62766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2"/>
          </a:xfrm>
          <a:prstGeom prst="rect">
            <a:avLst/>
          </a:prstGeom>
          <a:noFill/>
        </p:spPr>
      </p:pic>
      <p:pic>
        <p:nvPicPr>
          <p:cNvPr id="44034" name="Picture 2" descr="ÐÐ°ÑÑÐ¸Ð½ÐºÐ¸ Ð¿Ð¾ Ð·Ð°Ð¿ÑÐ¾ÑÑ ÐºÐ°ÑÑÐ¸Ð½ÐºÐ¸ ÐºÐ¸ÑÐ²Ð¾-Ð¿ÐµÑÐµÑÑÑÐºÐ° Ð»Ð°Ð²ÑÐ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928670"/>
            <a:ext cx="8382000" cy="581025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214290"/>
            <a:ext cx="85715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b="1" dirty="0" err="1" smtClean="0">
                <a:solidFill>
                  <a:srgbClr val="C00000"/>
                </a:solidFill>
                <a:latin typeface="Cambria" pitchFamily="18" charset="0"/>
              </a:rPr>
              <a:t>Києво</a:t>
            </a:r>
            <a:r>
              <a:rPr lang="uk-UA" sz="5400" b="1" dirty="0" smtClean="0">
                <a:solidFill>
                  <a:srgbClr val="C00000"/>
                </a:solidFill>
                <a:latin typeface="Cambria" pitchFamily="18" charset="0"/>
              </a:rPr>
              <a:t> – Печерська Лавра</a:t>
            </a:r>
            <a:endParaRPr lang="ru-RU" sz="5400" b="1" dirty="0">
              <a:solidFill>
                <a:srgbClr val="C00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2"/>
          </a:xfrm>
          <a:prstGeom prst="rect">
            <a:avLst/>
          </a:prstGeom>
          <a:noFill/>
        </p:spPr>
      </p:pic>
      <p:pic>
        <p:nvPicPr>
          <p:cNvPr id="43010" name="Picture 2" descr="ÐÐ°ÑÑÐ¸Ð½ÐºÐ¸ Ð¿Ð¾ Ð·Ð°Ð¿ÑÐ¾ÑÑ ÐºÐ°ÑÑÐ¸Ð½ÐºÐ¸ ÑÐ¾ÑÑÑÐ²ÑÑÐºÐ¸Ð¹ ÑÐ¾Ð±Ð¾Ñ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125091"/>
            <a:ext cx="7500990" cy="562574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28662" y="0"/>
            <a:ext cx="69610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solidFill>
                  <a:srgbClr val="C00000"/>
                </a:solidFill>
                <a:latin typeface="Cambria" pitchFamily="18" charset="0"/>
              </a:rPr>
              <a:t>Собор святої Софії</a:t>
            </a:r>
            <a:endParaRPr lang="ru-RU" sz="6000" b="1" dirty="0">
              <a:solidFill>
                <a:srgbClr val="C00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44" y="142852"/>
            <a:ext cx="882049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6000" b="1" dirty="0" smtClean="0">
                <a:solidFill>
                  <a:srgbClr val="C00000"/>
                </a:solidFill>
                <a:latin typeface="Cambria" pitchFamily="18" charset="0"/>
              </a:rPr>
              <a:t>Гра </a:t>
            </a:r>
            <a:r>
              <a:rPr lang="uk-UA" sz="6000" b="1" dirty="0" err="1" smtClean="0">
                <a:solidFill>
                  <a:srgbClr val="C00000"/>
                </a:solidFill>
                <a:latin typeface="Cambria" pitchFamily="18" charset="0"/>
              </a:rPr>
              <a:t>“Дешифрувальник”</a:t>
            </a:r>
            <a:endParaRPr lang="ru-RU" sz="6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6" y="1397000"/>
          <a:ext cx="8572560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4380"/>
                <a:gridCol w="714380"/>
                <a:gridCol w="714380"/>
                <a:gridCol w="714380"/>
                <a:gridCol w="714380"/>
                <a:gridCol w="714380"/>
                <a:gridCol w="714380"/>
                <a:gridCol w="714380"/>
                <a:gridCol w="714380"/>
                <a:gridCol w="714380"/>
                <a:gridCol w="714380"/>
                <a:gridCol w="7143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>
                          <a:solidFill>
                            <a:srgbClr val="002060"/>
                          </a:solidFill>
                        </a:rPr>
                        <a:t>45</a:t>
                      </a:r>
                      <a:endParaRPr lang="ru-RU" sz="4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>
                          <a:solidFill>
                            <a:srgbClr val="002060"/>
                          </a:solidFill>
                        </a:rPr>
                        <a:t>29</a:t>
                      </a:r>
                      <a:endParaRPr lang="ru-RU" sz="4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>
                          <a:solidFill>
                            <a:srgbClr val="002060"/>
                          </a:solidFill>
                        </a:rPr>
                        <a:t>63</a:t>
                      </a:r>
                      <a:endParaRPr lang="ru-RU" sz="4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>
                          <a:solidFill>
                            <a:srgbClr val="002060"/>
                          </a:solidFill>
                        </a:rPr>
                        <a:t>12</a:t>
                      </a:r>
                      <a:endParaRPr lang="ru-RU" sz="4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>
                          <a:solidFill>
                            <a:srgbClr val="002060"/>
                          </a:solidFill>
                        </a:rPr>
                        <a:t>56</a:t>
                      </a:r>
                      <a:endParaRPr lang="ru-RU" sz="4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>
                          <a:solidFill>
                            <a:srgbClr val="002060"/>
                          </a:solidFill>
                        </a:rPr>
                        <a:t>78</a:t>
                      </a:r>
                      <a:endParaRPr lang="ru-RU" sz="4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>
                          <a:solidFill>
                            <a:srgbClr val="002060"/>
                          </a:solidFill>
                        </a:rPr>
                        <a:t>4</a:t>
                      </a:r>
                      <a:endParaRPr lang="ru-RU" sz="4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>
                          <a:solidFill>
                            <a:srgbClr val="002060"/>
                          </a:solidFill>
                        </a:rPr>
                        <a:t>96</a:t>
                      </a:r>
                      <a:endParaRPr lang="ru-RU" sz="4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>
                          <a:solidFill>
                            <a:srgbClr val="002060"/>
                          </a:solidFill>
                        </a:rPr>
                        <a:t>37</a:t>
                      </a:r>
                      <a:endParaRPr lang="ru-RU" sz="4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>
                          <a:solidFill>
                            <a:srgbClr val="002060"/>
                          </a:solidFill>
                        </a:rPr>
                        <a:t>90</a:t>
                      </a:r>
                      <a:endParaRPr lang="ru-RU" sz="4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>
                          <a:solidFill>
                            <a:srgbClr val="002060"/>
                          </a:solidFill>
                        </a:rPr>
                        <a:t>99</a:t>
                      </a:r>
                      <a:endParaRPr lang="ru-RU" sz="4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>
                          <a:solidFill>
                            <a:srgbClr val="002060"/>
                          </a:solidFill>
                        </a:rPr>
                        <a:t>82</a:t>
                      </a:r>
                      <a:endParaRPr lang="ru-RU" sz="4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286512" y="2428868"/>
            <a:ext cx="268374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b="1" dirty="0" smtClean="0"/>
              <a:t>82 – </a:t>
            </a:r>
            <a:r>
              <a:rPr lang="uk-UA" sz="5400" b="1" dirty="0" err="1" smtClean="0">
                <a:solidFill>
                  <a:srgbClr val="C00000"/>
                </a:solidFill>
              </a:rPr>
              <a:t>Ук</a:t>
            </a:r>
            <a:endParaRPr lang="uk-UA" sz="5400" b="1" dirty="0" smtClean="0">
              <a:solidFill>
                <a:srgbClr val="C00000"/>
              </a:solidFill>
            </a:endParaRPr>
          </a:p>
          <a:p>
            <a:r>
              <a:rPr lang="uk-UA" sz="5400" b="1" dirty="0" smtClean="0"/>
              <a:t>90 </a:t>
            </a:r>
            <a:r>
              <a:rPr lang="uk-UA" sz="5400" b="1" dirty="0" err="1" smtClean="0"/>
              <a:t>–</a:t>
            </a:r>
            <a:r>
              <a:rPr lang="uk-UA" sz="5400" b="1" dirty="0" err="1" smtClean="0">
                <a:solidFill>
                  <a:srgbClr val="C00000"/>
                </a:solidFill>
              </a:rPr>
              <a:t>ра</a:t>
            </a:r>
            <a:endParaRPr lang="uk-UA" sz="5400" b="1" dirty="0" smtClean="0">
              <a:solidFill>
                <a:srgbClr val="C00000"/>
              </a:solidFill>
            </a:endParaRPr>
          </a:p>
          <a:p>
            <a:r>
              <a:rPr lang="uk-UA" sz="5400" b="1" dirty="0" smtClean="0"/>
              <a:t>96 – </a:t>
            </a:r>
            <a:r>
              <a:rPr lang="uk-UA" sz="5400" b="1" dirty="0" smtClean="0">
                <a:solidFill>
                  <a:srgbClr val="C00000"/>
                </a:solidFill>
              </a:rPr>
              <a:t>ї</a:t>
            </a:r>
          </a:p>
          <a:p>
            <a:r>
              <a:rPr lang="uk-UA" sz="5400" b="1" dirty="0" smtClean="0"/>
              <a:t>99 - </a:t>
            </a:r>
            <a:r>
              <a:rPr lang="uk-UA" sz="5400" b="1" dirty="0" err="1" smtClean="0">
                <a:solidFill>
                  <a:srgbClr val="C00000"/>
                </a:solidFill>
              </a:rPr>
              <a:t>ною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2357430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5400" b="1" dirty="0" smtClean="0"/>
              <a:t>4 – </a:t>
            </a:r>
            <a:r>
              <a:rPr lang="uk-UA" sz="5400" b="1" dirty="0" err="1" smtClean="0">
                <a:solidFill>
                  <a:srgbClr val="C00000"/>
                </a:solidFill>
              </a:rPr>
              <a:t>ма</a:t>
            </a:r>
            <a:endParaRPr lang="uk-UA" sz="5400" b="1" dirty="0" smtClean="0">
              <a:solidFill>
                <a:srgbClr val="C00000"/>
              </a:solidFill>
            </a:endParaRPr>
          </a:p>
          <a:p>
            <a:r>
              <a:rPr lang="uk-UA" sz="5400" b="1" dirty="0" smtClean="0"/>
              <a:t>12 – </a:t>
            </a:r>
            <a:r>
              <a:rPr lang="uk-UA" sz="5400" b="1" dirty="0" smtClean="0">
                <a:solidFill>
                  <a:srgbClr val="C00000"/>
                </a:solidFill>
              </a:rPr>
              <a:t>те</a:t>
            </a:r>
          </a:p>
          <a:p>
            <a:r>
              <a:rPr lang="uk-UA" sz="5400" b="1" dirty="0" smtClean="0"/>
              <a:t>29 – </a:t>
            </a:r>
            <a:r>
              <a:rPr lang="uk-UA" sz="5400" b="1" dirty="0" err="1" smtClean="0">
                <a:solidFill>
                  <a:srgbClr val="C00000"/>
                </a:solidFill>
              </a:rPr>
              <a:t>ма</a:t>
            </a:r>
            <a:endParaRPr lang="uk-UA" sz="5400" b="1" dirty="0" smtClean="0">
              <a:solidFill>
                <a:srgbClr val="C00000"/>
              </a:solidFill>
            </a:endParaRPr>
          </a:p>
          <a:p>
            <a:r>
              <a:rPr lang="uk-UA" sz="5400" b="1" dirty="0" smtClean="0"/>
              <a:t>37 – </a:t>
            </a:r>
            <a:r>
              <a:rPr lang="uk-UA" sz="5400" b="1" dirty="0" smtClean="0">
                <a:solidFill>
                  <a:srgbClr val="C00000"/>
                </a:solidFill>
              </a:rPr>
              <a:t>тич</a:t>
            </a:r>
          </a:p>
          <a:p>
            <a:r>
              <a:rPr lang="uk-UA" sz="5400" b="1" dirty="0" smtClean="0"/>
              <a:t>45 – </a:t>
            </a:r>
            <a:r>
              <a:rPr lang="uk-UA" sz="5400" b="1" dirty="0" smtClean="0">
                <a:solidFill>
                  <a:srgbClr val="C00000"/>
                </a:solidFill>
              </a:rPr>
              <a:t>на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14678" y="2571744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5400" b="1" dirty="0" smtClean="0"/>
              <a:t>56 – </a:t>
            </a:r>
            <a:r>
              <a:rPr lang="uk-UA" sz="5400" b="1" dirty="0" smtClean="0">
                <a:solidFill>
                  <a:srgbClr val="C00000"/>
                </a:solidFill>
              </a:rPr>
              <a:t>по</a:t>
            </a:r>
          </a:p>
          <a:p>
            <a:r>
              <a:rPr lang="uk-UA" sz="5400" b="1" dirty="0" smtClean="0"/>
              <a:t>63 – </a:t>
            </a:r>
            <a:r>
              <a:rPr lang="uk-UA" sz="5400" b="1" dirty="0" smtClean="0">
                <a:solidFill>
                  <a:srgbClr val="C00000"/>
                </a:solidFill>
              </a:rPr>
              <a:t>до</a:t>
            </a:r>
          </a:p>
          <a:p>
            <a:r>
              <a:rPr lang="uk-UA" sz="5400" b="1" dirty="0" smtClean="0"/>
              <a:t>78 – </a:t>
            </a:r>
            <a:r>
              <a:rPr lang="uk-UA" sz="5400" b="1" dirty="0" smtClean="0">
                <a:solidFill>
                  <a:srgbClr val="C00000"/>
                </a:solidFill>
              </a:rPr>
              <a:t>рож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57356" y="214290"/>
            <a:ext cx="60203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solidFill>
                  <a:srgbClr val="C00000"/>
                </a:solidFill>
                <a:latin typeface="Cambria" pitchFamily="18" charset="0"/>
              </a:rPr>
              <a:t>Робота в групах</a:t>
            </a:r>
            <a:endParaRPr lang="ru-RU" sz="6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71802" y="1214422"/>
            <a:ext cx="17743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002060"/>
                </a:solidFill>
              </a:rPr>
              <a:t>І група 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357158" y="1857364"/>
            <a:ext cx="8345811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Довжина прямокутника 18см, а ширина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у 2 рази менша.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Знайти периметр прямокутника.</a:t>
            </a:r>
            <a:endParaRPr kumimoji="0" lang="uk-UA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8992" y="3571876"/>
            <a:ext cx="14724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>
                <a:solidFill>
                  <a:srgbClr val="002060"/>
                </a:solidFill>
              </a:rPr>
              <a:t>ІІ група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2353295" y="4357694"/>
            <a:ext cx="679070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Ширина прямокутника 3см,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а довжина у 5раз більша.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Знайти периметр прямокутника.</a:t>
            </a:r>
            <a:endParaRPr kumimoji="0" lang="uk-UA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-1"/>
            <a:ext cx="9144001" cy="6858002"/>
          </a:xfrm>
          <a:prstGeom prst="rect">
            <a:avLst/>
          </a:prstGeom>
          <a:noFill/>
        </p:spPr>
      </p:pic>
      <p:pic>
        <p:nvPicPr>
          <p:cNvPr id="45062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7" y="285727"/>
            <a:ext cx="8510482" cy="63751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2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5" y="1110890"/>
            <a:ext cx="8330902" cy="574711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571604" y="0"/>
            <a:ext cx="57778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7200" b="1" dirty="0" smtClean="0">
                <a:solidFill>
                  <a:srgbClr val="C00000"/>
                </a:solidFill>
                <a:latin typeface="Cambria" pitchFamily="18" charset="0"/>
              </a:rPr>
              <a:t>Рідна школа</a:t>
            </a:r>
            <a:endParaRPr lang="ru-RU" sz="7200" b="1" dirty="0">
              <a:solidFill>
                <a:srgbClr val="C00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3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154" y="459859"/>
            <a:ext cx="8661250" cy="62552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85926"/>
            <a:ext cx="8229600" cy="378621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7200" b="1" dirty="0" err="1" smtClean="0">
                <a:solidFill>
                  <a:srgbClr val="FFFF00"/>
                </a:solidFill>
              </a:rPr>
              <a:t>Береж</a:t>
            </a:r>
            <a:r>
              <a:rPr lang="uk-UA" sz="7200" b="1" dirty="0" err="1" smtClean="0">
                <a:solidFill>
                  <a:srgbClr val="FFFF00"/>
                </a:solidFill>
              </a:rPr>
              <a:t>іть</a:t>
            </a:r>
            <a:r>
              <a:rPr lang="uk-UA" sz="7200" b="1" dirty="0" smtClean="0">
                <a:solidFill>
                  <a:srgbClr val="FFFF00"/>
                </a:solidFill>
              </a:rPr>
              <a:t>   Україну!</a:t>
            </a:r>
            <a:br>
              <a:rPr lang="uk-UA" sz="7200" b="1" dirty="0" smtClean="0">
                <a:solidFill>
                  <a:srgbClr val="FFFF00"/>
                </a:solidFill>
              </a:rPr>
            </a:br>
            <a:r>
              <a:rPr lang="uk-UA" sz="7200" b="1" dirty="0" smtClean="0">
                <a:solidFill>
                  <a:srgbClr val="FFFF00"/>
                </a:solidFill>
              </a:rPr>
              <a:t>Любіть   Україну!</a:t>
            </a:r>
            <a:r>
              <a:rPr lang="uk-UA" sz="7200" b="1" dirty="0" smtClean="0"/>
              <a:t/>
            </a:r>
            <a:br>
              <a:rPr lang="uk-UA" sz="7200" b="1" dirty="0" smtClean="0"/>
            </a:br>
            <a:r>
              <a:rPr lang="uk-UA" sz="7200" b="1" dirty="0" smtClean="0">
                <a:solidFill>
                  <a:srgbClr val="0070C0"/>
                </a:solidFill>
              </a:rPr>
              <a:t>Слава   Україні!</a:t>
            </a:r>
            <a:r>
              <a:rPr lang="uk-UA" sz="7200" dirty="0" smtClean="0"/>
              <a:t/>
            </a:r>
            <a:br>
              <a:rPr lang="uk-UA" sz="7200" dirty="0" smtClean="0"/>
            </a:br>
            <a:endParaRPr lang="ru-RU" sz="7200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57224" y="1643050"/>
            <a:ext cx="796404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8000" b="1" dirty="0" smtClean="0">
                <a:solidFill>
                  <a:srgbClr val="C00000"/>
                </a:solidFill>
                <a:latin typeface="Cambria" pitchFamily="18" charset="0"/>
              </a:rPr>
              <a:t>Дякую за увагу!</a:t>
            </a:r>
            <a:endParaRPr lang="ru-RU" sz="8000" b="1" dirty="0">
              <a:solidFill>
                <a:srgbClr val="C00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2"/>
          </a:xfrm>
          <a:prstGeom prst="rect">
            <a:avLst/>
          </a:prstGeom>
          <a:noFill/>
        </p:spPr>
      </p:pic>
      <p:pic>
        <p:nvPicPr>
          <p:cNvPr id="3" name="Picture 2" descr="D:\Нина\Картинки\ukrain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14480" y="357166"/>
            <a:ext cx="60305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7200" b="1" dirty="0" smtClean="0">
                <a:solidFill>
                  <a:srgbClr val="C00000"/>
                </a:solidFill>
              </a:rPr>
              <a:t>Усний рахунок</a:t>
            </a:r>
            <a:endParaRPr lang="ru-RU" sz="7200" b="1" dirty="0">
              <a:solidFill>
                <a:srgbClr val="C00000"/>
              </a:solidFill>
            </a:endParaRPr>
          </a:p>
        </p:txBody>
      </p:sp>
      <p:pic>
        <p:nvPicPr>
          <p:cNvPr id="19458" name="Picture 2" descr="ÐÐ°ÑÑÐ¸Ð½ÐºÐ¸ Ð¿Ð¾ Ð·Ð°Ð¿ÑÐ¾ÑÑ ÐºÐ°ÑÑÐ¸Ð½ÐºÐ¸ ÐºÑÐ¾Ð»Ð¸ÐºÐ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643050"/>
            <a:ext cx="3814789" cy="2384244"/>
          </a:xfrm>
          <a:prstGeom prst="ellipse">
            <a:avLst/>
          </a:prstGeom>
          <a:noFill/>
        </p:spPr>
      </p:pic>
      <p:pic>
        <p:nvPicPr>
          <p:cNvPr id="1946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1428736"/>
            <a:ext cx="2643206" cy="2939246"/>
          </a:xfrm>
          <a:prstGeom prst="ellipse">
            <a:avLst/>
          </a:prstGeom>
          <a:noFill/>
        </p:spPr>
      </p:pic>
      <p:pic>
        <p:nvPicPr>
          <p:cNvPr id="19462" name="Picture 6" descr="ÐÐ°ÑÑÐ¸Ð½ÐºÐ¸ Ð¿Ð¾ Ð·Ð°Ð¿ÑÐ¾ÑÑ ÐºÐ°ÑÑÐ¸Ð½ÐºÐ¸ Ð¼Ð¸ÑÑ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08" y="4143380"/>
            <a:ext cx="3643338" cy="1821669"/>
          </a:xfrm>
          <a:prstGeom prst="ellipse">
            <a:avLst/>
          </a:prstGeom>
          <a:noFill/>
        </p:spPr>
      </p:pic>
      <p:pic>
        <p:nvPicPr>
          <p:cNvPr id="19464" name="Picture 8" descr="ÐÐ°ÑÑÐ¸Ð½ÐºÐ¸ Ð¿Ð¾ Ð·Ð°Ð¿ÑÐ¾ÑÑ ÐºÐ°ÑÑÐ¸Ð½ÐºÐ¸ Ð¿ÑÐ°ÑÑÐ²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75332" y="4143380"/>
            <a:ext cx="3368668" cy="2432179"/>
          </a:xfrm>
          <a:prstGeom prst="ellipse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00166" y="357166"/>
            <a:ext cx="4070345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8000" b="1" dirty="0" smtClean="0">
                <a:solidFill>
                  <a:srgbClr val="C00000"/>
                </a:solidFill>
                <a:latin typeface="Cambria" pitchFamily="18" charset="0"/>
              </a:rPr>
              <a:t>Успіх </a:t>
            </a:r>
          </a:p>
          <a:p>
            <a:pPr algn="ctr"/>
            <a:r>
              <a:rPr lang="uk-UA" sz="8000" b="1" dirty="0" smtClean="0">
                <a:solidFill>
                  <a:srgbClr val="C00000"/>
                </a:solidFill>
                <a:latin typeface="Cambria" pitchFamily="18" charset="0"/>
              </a:rPr>
              <a:t>Знання</a:t>
            </a:r>
          </a:p>
          <a:p>
            <a:pPr algn="ctr"/>
            <a:r>
              <a:rPr lang="uk-UA" sz="8000" b="1" dirty="0" smtClean="0">
                <a:solidFill>
                  <a:srgbClr val="C00000"/>
                </a:solidFill>
                <a:latin typeface="Cambria" pitchFamily="18" charset="0"/>
              </a:rPr>
              <a:t>Настрій</a:t>
            </a:r>
          </a:p>
          <a:p>
            <a:pPr algn="ctr"/>
            <a:r>
              <a:rPr lang="uk-UA" sz="8000" b="1" dirty="0" smtClean="0">
                <a:solidFill>
                  <a:srgbClr val="C00000"/>
                </a:solidFill>
                <a:latin typeface="Cambria" pitchFamily="18" charset="0"/>
              </a:rPr>
              <a:t>Вміння </a:t>
            </a:r>
            <a:endParaRPr lang="ru-RU" sz="8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18435" name="Picture 3" descr="C:\Users\1\Desktop\4927048-24c09c78a4b973fc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357166"/>
            <a:ext cx="3048008" cy="3048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285728"/>
            <a:ext cx="791595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solidFill>
                  <a:srgbClr val="C00000"/>
                </a:solidFill>
                <a:latin typeface="Cambria" pitchFamily="18" charset="0"/>
              </a:rPr>
              <a:t>Хвилинка каліграфії</a:t>
            </a:r>
            <a:endParaRPr lang="ru-RU" sz="6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17409" name="Picture 1" descr="C:\Users\1\Desktop\propisi_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1571612"/>
            <a:ext cx="4143394" cy="41433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4728" y="214290"/>
            <a:ext cx="883499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7200" b="1" dirty="0" smtClean="0">
                <a:solidFill>
                  <a:srgbClr val="C00000"/>
                </a:solidFill>
              </a:rPr>
              <a:t>Символ </a:t>
            </a:r>
            <a:r>
              <a:rPr lang="uk-UA" sz="7200" b="1" dirty="0" smtClean="0">
                <a:solidFill>
                  <a:srgbClr val="002060"/>
                </a:solidFill>
              </a:rPr>
              <a:t>– це умовне</a:t>
            </a:r>
          </a:p>
          <a:p>
            <a:pPr algn="ctr"/>
            <a:r>
              <a:rPr lang="uk-UA" sz="7200" b="1" dirty="0" smtClean="0">
                <a:solidFill>
                  <a:srgbClr val="002060"/>
                </a:solidFill>
              </a:rPr>
              <a:t> позначення </a:t>
            </a:r>
          </a:p>
          <a:p>
            <a:pPr algn="ctr"/>
            <a:r>
              <a:rPr lang="uk-UA" sz="7200" b="1" dirty="0" smtClean="0">
                <a:solidFill>
                  <a:srgbClr val="002060"/>
                </a:solidFill>
              </a:rPr>
              <a:t>якогось предмета, </a:t>
            </a:r>
          </a:p>
          <a:p>
            <a:pPr algn="ctr"/>
            <a:r>
              <a:rPr lang="uk-UA" sz="7200" b="1" dirty="0" smtClean="0">
                <a:solidFill>
                  <a:srgbClr val="002060"/>
                </a:solidFill>
              </a:rPr>
              <a:t>поняття чи явища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2"/>
          </a:xfrm>
          <a:prstGeom prst="rect">
            <a:avLst/>
          </a:prstGeom>
          <a:noFill/>
        </p:spPr>
      </p:pic>
      <p:pic>
        <p:nvPicPr>
          <p:cNvPr id="15364" name="Picture 4" descr="ÐÐ°ÑÑÐ¸Ð½ÐºÐ¸ Ð¿Ð¾ Ð·Ð°Ð¿ÑÐ¾ÑÑ ÐºÐ°ÑÑÐ¸Ð½ÐºÐ¸ ÑÐ¸Ð¼Ð²Ð¾Ð»Ð¸ ÑÐºÑÐ°ÑÐ½Ð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571481"/>
            <a:ext cx="8858732" cy="62195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235</Words>
  <Application>Microsoft Office PowerPoint</Application>
  <PresentationFormat>Экран (4:3)</PresentationFormat>
  <Paragraphs>91</Paragraphs>
  <Slides>34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Задача</vt:lpstr>
      <vt:lpstr>Веселий потяг</vt:lpstr>
      <vt:lpstr>Слайд 27</vt:lpstr>
      <vt:lpstr>Слайд 28</vt:lpstr>
      <vt:lpstr>Слайд 29</vt:lpstr>
      <vt:lpstr>Слайд 30</vt:lpstr>
      <vt:lpstr>Слайд 31</vt:lpstr>
      <vt:lpstr>Слайд 32</vt:lpstr>
      <vt:lpstr>Бережіть   Україну! Любіть   Україну! Слава   Україні! </vt:lpstr>
      <vt:lpstr>Слайд 34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17</cp:revision>
  <dcterms:created xsi:type="dcterms:W3CDTF">2019-02-12T19:34:21Z</dcterms:created>
  <dcterms:modified xsi:type="dcterms:W3CDTF">2019-02-12T22:08:46Z</dcterms:modified>
</cp:coreProperties>
</file>