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59" r:id="rId5"/>
    <p:sldId id="258" r:id="rId6"/>
    <p:sldId id="260" r:id="rId7"/>
    <p:sldId id="262" r:id="rId8"/>
    <p:sldId id="267" r:id="rId9"/>
    <p:sldId id="270" r:id="rId10"/>
    <p:sldId id="265" r:id="rId11"/>
    <p:sldId id="271" r:id="rId12"/>
    <p:sldId id="264" r:id="rId13"/>
    <p:sldId id="272" r:id="rId14"/>
    <p:sldId id="273" r:id="rId15"/>
    <p:sldId id="274" r:id="rId16"/>
    <p:sldId id="277" r:id="rId17"/>
    <p:sldId id="268" r:id="rId18"/>
    <p:sldId id="278" r:id="rId19"/>
    <p:sldId id="266" r:id="rId20"/>
    <p:sldId id="279" r:id="rId21"/>
    <p:sldId id="28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02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20000"/>
                <a:lumOff val="80000"/>
              </a:schemeClr>
            </a:gs>
            <a:gs pos="50000">
              <a:srgbClr val="9CB86E"/>
            </a:gs>
            <a:gs pos="100000">
              <a:srgbClr val="156B13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C5CAD-927B-4DAA-97C7-94AE60FB3C0B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332656"/>
            <a:ext cx="8964488" cy="3816424"/>
          </a:xfrm>
        </p:spPr>
        <p:txBody>
          <a:bodyPr>
            <a:normAutofit/>
          </a:bodyPr>
          <a:lstStyle/>
          <a:p>
            <a:r>
              <a:rPr lang="uk-UA" sz="6600" b="1" i="1" dirty="0">
                <a:solidFill>
                  <a:srgbClr val="FF0000"/>
                </a:solidFill>
                <a:ea typeface="Calibri"/>
                <a:cs typeface="Times New Roman"/>
              </a:rPr>
              <a:t>Василь </a:t>
            </a:r>
            <a:r>
              <a:rPr lang="uk-UA" sz="6600" b="1" i="1" dirty="0" smtClean="0">
                <a:solidFill>
                  <a:srgbClr val="FF0000"/>
                </a:solidFill>
                <a:ea typeface="Calibri"/>
                <a:cs typeface="Times New Roman"/>
              </a:rPr>
              <a:t>Сухомлинський</a:t>
            </a:r>
            <a:r>
              <a:rPr lang="uk-UA" sz="7300" b="1" dirty="0" smtClean="0">
                <a:solidFill>
                  <a:srgbClr val="FF0000"/>
                </a:solidFill>
                <a:ea typeface="Calibri"/>
                <a:cs typeface="Times New Roman"/>
              </a:rPr>
              <a:t/>
            </a:r>
            <a:br>
              <a:rPr lang="uk-UA" sz="7300" b="1" dirty="0" smtClean="0">
                <a:solidFill>
                  <a:srgbClr val="FF0000"/>
                </a:solidFill>
                <a:ea typeface="Calibri"/>
                <a:cs typeface="Times New Roman"/>
              </a:rPr>
            </a:br>
            <a:r>
              <a:rPr lang="uk-UA" sz="7300" b="1" dirty="0" smtClean="0">
                <a:solidFill>
                  <a:srgbClr val="FF0000"/>
                </a:solidFill>
                <a:ea typeface="Calibri"/>
                <a:cs typeface="Times New Roman"/>
              </a:rPr>
              <a:t>«Не загубив, а знайшов»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4797152"/>
            <a:ext cx="3991918" cy="936104"/>
          </a:xfrm>
        </p:spPr>
        <p:txBody>
          <a:bodyPr>
            <a:noAutofit/>
          </a:bodyPr>
          <a:lstStyle/>
          <a:p>
            <a:r>
              <a:rPr lang="uk-UA" sz="1800" b="1" dirty="0" smtClean="0">
                <a:solidFill>
                  <a:schemeClr val="tx2">
                    <a:lumMod val="50000"/>
                  </a:schemeClr>
                </a:solidFill>
              </a:rPr>
              <a:t>Вчитель</a:t>
            </a:r>
          </a:p>
          <a:p>
            <a:r>
              <a:rPr lang="uk-UA" sz="1800" b="1" dirty="0" smtClean="0">
                <a:solidFill>
                  <a:schemeClr val="tx2">
                    <a:lumMod val="50000"/>
                  </a:schemeClr>
                </a:solidFill>
              </a:rPr>
              <a:t> Бердянської ЗОШ І-ІІ ст. </a:t>
            </a:r>
          </a:p>
          <a:p>
            <a:r>
              <a:rPr lang="uk-UA" sz="1800" b="1" dirty="0" err="1" smtClean="0">
                <a:solidFill>
                  <a:schemeClr val="tx2">
                    <a:lumMod val="50000"/>
                  </a:schemeClr>
                </a:solidFill>
              </a:rPr>
              <a:t>Лєсовська</a:t>
            </a:r>
            <a:r>
              <a:rPr lang="uk-UA" sz="1800" b="1" dirty="0" smtClean="0">
                <a:solidFill>
                  <a:schemeClr val="tx2">
                    <a:lumMod val="50000"/>
                  </a:schemeClr>
                </a:solidFill>
              </a:rPr>
              <a:t> Т.В.</a:t>
            </a:r>
            <a:endParaRPr lang="ru-RU" sz="1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2" y="5857890"/>
            <a:ext cx="9143998" cy="1000111"/>
            <a:chOff x="2" y="5857890"/>
            <a:chExt cx="9143998" cy="1000111"/>
          </a:xfrm>
        </p:grpSpPr>
        <p:pic>
          <p:nvPicPr>
            <p:cNvPr id="1030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1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2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3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928762"/>
          </a:xfrm>
        </p:spPr>
        <p:txBody>
          <a:bodyPr/>
          <a:lstStyle/>
          <a:p>
            <a:r>
              <a:rPr lang="uk-UA" b="1" dirty="0" smtClean="0">
                <a:solidFill>
                  <a:srgbClr val="FF0000"/>
                </a:solidFill>
              </a:rPr>
              <a:t>«Шість капелюхів»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admin\Desktop\малюнки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03400"/>
            <a:ext cx="8280920" cy="4625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0" y="5828916"/>
            <a:ext cx="8932927" cy="739463"/>
            <a:chOff x="2" y="5857890"/>
            <a:chExt cx="9143998" cy="1000111"/>
          </a:xfrm>
        </p:grpSpPr>
        <p:pic>
          <p:nvPicPr>
            <p:cNvPr id="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2193167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786210"/>
          </a:xfrm>
        </p:spPr>
        <p:txBody>
          <a:bodyPr>
            <a:normAutofit/>
          </a:bodyPr>
          <a:lstStyle/>
          <a:p>
            <a:r>
              <a:rPr lang="ru-RU" sz="3600" b="1" i="1" dirty="0" smtClean="0"/>
              <a:t>- </a:t>
            </a:r>
            <a:r>
              <a:rPr lang="ru-RU" sz="3600" b="1" i="1" dirty="0" err="1" smtClean="0"/>
              <a:t>Який</a:t>
            </a:r>
            <a:r>
              <a:rPr lang="ru-RU" sz="3600" b="1" i="1" dirty="0" smtClean="0"/>
              <a:t> </a:t>
            </a:r>
            <a:r>
              <a:rPr lang="ru-RU" sz="3600" b="1" i="1" dirty="0"/>
              <a:t>за жанром </a:t>
            </a:r>
            <a:r>
              <a:rPr lang="ru-RU" sz="3600" b="1" i="1" dirty="0" err="1"/>
              <a:t>цей</a:t>
            </a:r>
            <a:r>
              <a:rPr lang="ru-RU" sz="3600" b="1" i="1" dirty="0"/>
              <a:t> </a:t>
            </a:r>
            <a:r>
              <a:rPr lang="ru-RU" sz="3600" b="1" i="1" dirty="0" err="1"/>
              <a:t>твір</a:t>
            </a:r>
            <a:r>
              <a:rPr lang="ru-RU" sz="3600" b="1" i="1" dirty="0"/>
              <a:t> ?</a:t>
            </a:r>
            <a:r>
              <a:rPr lang="ru-RU" sz="3600" b="1" i="1" dirty="0" err="1"/>
              <a:t>Доведіть</a:t>
            </a:r>
            <a:r>
              <a:rPr lang="ru-RU" sz="3600" b="1" i="1" dirty="0" smtClean="0"/>
              <a:t>.</a:t>
            </a:r>
            <a:r>
              <a:rPr lang="ru-RU" sz="3600" b="1" i="1" dirty="0"/>
              <a:t/>
            </a:r>
            <a:br>
              <a:rPr lang="ru-RU" sz="3600" b="1" i="1" dirty="0"/>
            </a:br>
            <a:r>
              <a:rPr lang="ru-RU" sz="3600" b="1" i="1" dirty="0" smtClean="0"/>
              <a:t>-Яка </a:t>
            </a:r>
            <a:r>
              <a:rPr lang="ru-RU" sz="3600" b="1" i="1" dirty="0"/>
              <a:t>тема </a:t>
            </a:r>
            <a:r>
              <a:rPr lang="ru-RU" sz="3600" b="1" i="1" dirty="0" err="1"/>
              <a:t>оповідання</a:t>
            </a:r>
            <a:r>
              <a:rPr lang="ru-RU" sz="3600" b="1" i="1" dirty="0"/>
              <a:t>?</a:t>
            </a:r>
            <a:br>
              <a:rPr lang="ru-RU" sz="3600" b="1" i="1" dirty="0"/>
            </a:br>
            <a:r>
              <a:rPr lang="ru-RU" sz="3600" b="1" i="1" dirty="0" smtClean="0"/>
              <a:t>-</a:t>
            </a:r>
            <a:r>
              <a:rPr lang="ru-RU" sz="3600" b="1" i="1" dirty="0" err="1" smtClean="0"/>
              <a:t>Чому</a:t>
            </a:r>
            <a:r>
              <a:rPr lang="ru-RU" sz="3600" b="1" i="1" dirty="0" smtClean="0"/>
              <a:t> </a:t>
            </a:r>
            <a:r>
              <a:rPr lang="ru-RU" sz="3600" b="1" i="1" dirty="0" err="1"/>
              <a:t>вчить</a:t>
            </a:r>
            <a:r>
              <a:rPr lang="ru-RU" sz="3600" b="1" i="1" dirty="0"/>
              <a:t> нас </a:t>
            </a:r>
            <a:r>
              <a:rPr lang="ru-RU" sz="3600" b="1" i="1" dirty="0" err="1"/>
              <a:t>це</a:t>
            </a:r>
            <a:r>
              <a:rPr lang="ru-RU" sz="3600" b="1" i="1" dirty="0"/>
              <a:t> </a:t>
            </a:r>
            <a:r>
              <a:rPr lang="ru-RU" sz="3600" b="1" i="1" dirty="0" err="1"/>
              <a:t>оповідання</a:t>
            </a:r>
            <a:r>
              <a:rPr lang="ru-RU" sz="3600" b="1" i="1" dirty="0"/>
              <a:t>?</a:t>
            </a:r>
          </a:p>
        </p:txBody>
      </p:sp>
      <p:pic>
        <p:nvPicPr>
          <p:cNvPr id="1026" name="Picture 2" descr="C:\Users\admin\Desktop\мал.откр.ур\images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988840"/>
            <a:ext cx="4032446" cy="40324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Группа 3"/>
          <p:cNvGrpSpPr/>
          <p:nvPr/>
        </p:nvGrpSpPr>
        <p:grpSpPr>
          <a:xfrm>
            <a:off x="31561" y="5857889"/>
            <a:ext cx="8860919" cy="883479"/>
            <a:chOff x="2" y="5857890"/>
            <a:chExt cx="9143998" cy="1000111"/>
          </a:xfrm>
        </p:grpSpPr>
        <p:pic>
          <p:nvPicPr>
            <p:cNvPr id="5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161387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3" y="5661248"/>
            <a:ext cx="7667129" cy="936104"/>
          </a:xfrm>
        </p:spPr>
        <p:txBody>
          <a:bodyPr>
            <a:normAutofit/>
          </a:bodyPr>
          <a:lstStyle/>
          <a:p>
            <a:r>
              <a:rPr lang="uk-UA" dirty="0" smtClean="0">
                <a:solidFill>
                  <a:srgbClr val="C00000"/>
                </a:solidFill>
              </a:rPr>
              <a:t>                    Словник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3" y="188641"/>
            <a:ext cx="7667129" cy="421826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510" y="136451"/>
            <a:ext cx="8195946" cy="5596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0887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r>
              <a:rPr lang="ru-RU" b="1" dirty="0"/>
              <a:t>-	</a:t>
            </a:r>
            <a:r>
              <a:rPr lang="ru-RU" b="1" dirty="0" err="1"/>
              <a:t>Що</a:t>
            </a:r>
            <a:r>
              <a:rPr lang="ru-RU" b="1" dirty="0"/>
              <a:t>  не </a:t>
            </a:r>
            <a:r>
              <a:rPr lang="ru-RU" b="1" dirty="0" err="1"/>
              <a:t>сподобалось</a:t>
            </a:r>
            <a:r>
              <a:rPr lang="ru-RU" b="1" dirty="0"/>
              <a:t> в </a:t>
            </a:r>
            <a:r>
              <a:rPr lang="ru-RU" b="1" dirty="0" err="1"/>
              <a:t>оповіданні</a:t>
            </a:r>
            <a:r>
              <a:rPr lang="ru-RU" b="1" dirty="0"/>
              <a:t>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916832"/>
            <a:ext cx="8229600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admin\Desktop\мал.откр.ур\images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5262" y="1700808"/>
            <a:ext cx="4940994" cy="38783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175543" y="5857893"/>
            <a:ext cx="8748464" cy="811472"/>
            <a:chOff x="2" y="5857890"/>
            <a:chExt cx="9143998" cy="1000111"/>
          </a:xfrm>
        </p:grpSpPr>
        <p:pic>
          <p:nvPicPr>
            <p:cNvPr id="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4005275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1714202"/>
          </a:xfrm>
        </p:spPr>
        <p:txBody>
          <a:bodyPr>
            <a:noAutofit/>
          </a:bodyPr>
          <a:lstStyle/>
          <a:p>
            <a:r>
              <a:rPr lang="ru-RU" sz="3200" b="1" dirty="0"/>
              <a:t>- </a:t>
            </a:r>
            <a:r>
              <a:rPr lang="ru-RU" sz="3200" b="1" dirty="0" err="1"/>
              <a:t>Що</a:t>
            </a:r>
            <a:r>
              <a:rPr lang="ru-RU" sz="3200" b="1" dirty="0"/>
              <a:t> </a:t>
            </a:r>
            <a:r>
              <a:rPr lang="ru-RU" sz="3200" b="1" dirty="0" err="1"/>
              <a:t>сподобалось</a:t>
            </a:r>
            <a:r>
              <a:rPr lang="ru-RU" sz="3200" b="1" dirty="0"/>
              <a:t> в </a:t>
            </a:r>
            <a:r>
              <a:rPr lang="ru-RU" sz="3200" b="1" dirty="0" err="1"/>
              <a:t>оповіданні</a:t>
            </a:r>
            <a:r>
              <a:rPr lang="ru-RU" sz="3200" b="1" dirty="0"/>
              <a:t>?</a:t>
            </a:r>
          </a:p>
        </p:txBody>
      </p:sp>
      <p:pic>
        <p:nvPicPr>
          <p:cNvPr id="3074" name="Picture 2" descr="C:\Users\admin\Desktop\мал.откр.ур\images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484784"/>
            <a:ext cx="5388023" cy="44644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Группа 3"/>
          <p:cNvGrpSpPr/>
          <p:nvPr/>
        </p:nvGrpSpPr>
        <p:grpSpPr>
          <a:xfrm>
            <a:off x="191753" y="5737254"/>
            <a:ext cx="8924039" cy="1000111"/>
            <a:chOff x="2" y="5857890"/>
            <a:chExt cx="9143998" cy="1000111"/>
          </a:xfrm>
        </p:grpSpPr>
        <p:pic>
          <p:nvPicPr>
            <p:cNvPr id="5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2497947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3298378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/>
              <a:t>-Як </a:t>
            </a:r>
            <a:r>
              <a:rPr lang="ru-RU" sz="2800" b="1" dirty="0" err="1"/>
              <a:t>ви</a:t>
            </a:r>
            <a:r>
              <a:rPr lang="ru-RU" sz="2800" b="1" dirty="0"/>
              <a:t> </a:t>
            </a:r>
            <a:r>
              <a:rPr lang="ru-RU" sz="2800" b="1" dirty="0" err="1"/>
              <a:t>думаєте</a:t>
            </a:r>
            <a:r>
              <a:rPr lang="ru-RU" sz="2800" b="1" dirty="0"/>
              <a:t>, </a:t>
            </a:r>
            <a:r>
              <a:rPr lang="ru-RU" sz="2800" b="1" dirty="0" err="1"/>
              <a:t>що</a:t>
            </a:r>
            <a:r>
              <a:rPr lang="ru-RU" sz="2800" b="1" dirty="0"/>
              <a:t> </a:t>
            </a:r>
            <a:r>
              <a:rPr lang="ru-RU" sz="2800" b="1" dirty="0" err="1"/>
              <a:t>відчував</a:t>
            </a:r>
            <a:r>
              <a:rPr lang="ru-RU" sz="2800" b="1" dirty="0"/>
              <a:t> хлопчик, коли  </a:t>
            </a:r>
            <a:r>
              <a:rPr lang="ru-RU" sz="2800" b="1" dirty="0" err="1"/>
              <a:t>зламав</a:t>
            </a:r>
            <a:r>
              <a:rPr lang="ru-RU" sz="2800" b="1" dirty="0"/>
              <a:t> </a:t>
            </a:r>
            <a:r>
              <a:rPr lang="ru-RU" sz="2800" b="1" dirty="0" smtClean="0"/>
              <a:t>лопату</a:t>
            </a:r>
            <a:r>
              <a:rPr lang="ru-RU" sz="2800" b="1" dirty="0"/>
              <a:t>?</a:t>
            </a:r>
            <a:br>
              <a:rPr lang="ru-RU" sz="2800" b="1" dirty="0"/>
            </a:br>
            <a:r>
              <a:rPr lang="ru-RU" sz="2800" b="1" dirty="0" smtClean="0"/>
              <a:t>- </a:t>
            </a:r>
            <a:r>
              <a:rPr lang="ru-RU" sz="2800" b="1" dirty="0" err="1"/>
              <a:t>Що</a:t>
            </a:r>
            <a:r>
              <a:rPr lang="ru-RU" sz="2800" b="1" dirty="0"/>
              <a:t> </a:t>
            </a:r>
            <a:r>
              <a:rPr lang="ru-RU" sz="2800" b="1" dirty="0" err="1"/>
              <a:t>відчув</a:t>
            </a:r>
            <a:r>
              <a:rPr lang="ru-RU" sz="2800" b="1" dirty="0"/>
              <a:t> хлопчик, коли </a:t>
            </a:r>
            <a:r>
              <a:rPr lang="ru-RU" sz="2800" b="1" dirty="0" err="1"/>
              <a:t>дізнався</a:t>
            </a:r>
            <a:r>
              <a:rPr lang="ru-RU" sz="2800" b="1" dirty="0"/>
              <a:t> , </a:t>
            </a:r>
            <a:r>
              <a:rPr lang="ru-RU" sz="2800" b="1" dirty="0" err="1"/>
              <a:t>що</a:t>
            </a:r>
            <a:r>
              <a:rPr lang="ru-RU" sz="2800" b="1" dirty="0"/>
              <a:t> </a:t>
            </a:r>
            <a:r>
              <a:rPr lang="ru-RU" sz="2800" b="1" dirty="0" err="1"/>
              <a:t>батько</a:t>
            </a:r>
            <a:r>
              <a:rPr lang="ru-RU" sz="2800" b="1" dirty="0"/>
              <a:t> не сердиться на </a:t>
            </a:r>
            <a:r>
              <a:rPr lang="ru-RU" sz="2800" b="1" dirty="0" err="1"/>
              <a:t>нього</a:t>
            </a:r>
            <a:r>
              <a:rPr lang="ru-RU" sz="2800" b="1" dirty="0" smtClean="0"/>
              <a:t>?</a:t>
            </a:r>
            <a:br>
              <a:rPr lang="ru-RU" sz="2800" b="1" dirty="0" smtClean="0"/>
            </a:br>
            <a:r>
              <a:rPr lang="ru-RU" sz="2800" b="1" dirty="0" smtClean="0"/>
              <a:t>- </a:t>
            </a:r>
            <a:r>
              <a:rPr lang="ru-RU" sz="2800" b="1" dirty="0" err="1" smtClean="0"/>
              <a:t>Що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відчував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батько</a:t>
            </a:r>
            <a:r>
              <a:rPr lang="ru-RU" sz="2800" b="1" dirty="0" smtClean="0"/>
              <a:t>, коли </a:t>
            </a:r>
            <a:r>
              <a:rPr lang="ru-RU" sz="2800" b="1" dirty="0" err="1" smtClean="0"/>
              <a:t>дізнався</a:t>
            </a:r>
            <a:r>
              <a:rPr lang="ru-RU" sz="2800" b="1" dirty="0" smtClean="0"/>
              <a:t>, </a:t>
            </a:r>
            <a:r>
              <a:rPr lang="ru-RU" sz="2800" b="1" dirty="0" err="1" smtClean="0"/>
              <a:t>що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син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навчився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копати</a:t>
            </a:r>
            <a:r>
              <a:rPr lang="ru-RU" sz="2800" b="1" dirty="0" smtClean="0"/>
              <a:t>?</a:t>
            </a:r>
            <a:br>
              <a:rPr lang="ru-RU" sz="2800" b="1" dirty="0" smtClean="0"/>
            </a:br>
            <a:r>
              <a:rPr lang="ru-RU" sz="2800" b="1" dirty="0" err="1" smtClean="0">
                <a:solidFill>
                  <a:srgbClr val="FF0000"/>
                </a:solidFill>
              </a:rPr>
              <a:t>Читання</a:t>
            </a:r>
            <a:r>
              <a:rPr lang="ru-RU" sz="2800" b="1" dirty="0" smtClean="0">
                <a:solidFill>
                  <a:srgbClr val="FF0000"/>
                </a:solidFill>
              </a:rPr>
              <a:t> у особах</a:t>
            </a:r>
            <a:r>
              <a:rPr lang="ru-RU" sz="2800" b="1" dirty="0">
                <a:solidFill>
                  <a:srgbClr val="FF0000"/>
                </a:solidFill>
              </a:rPr>
              <a:t/>
            </a:r>
            <a:br>
              <a:rPr lang="ru-RU" sz="2800" b="1" dirty="0">
                <a:solidFill>
                  <a:srgbClr val="FF0000"/>
                </a:solidFill>
              </a:rPr>
            </a:b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Users\admin\Desktop\мал.откр.ур\images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573016"/>
            <a:ext cx="3312368" cy="29103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293992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946450"/>
          </a:xfrm>
        </p:spPr>
        <p:txBody>
          <a:bodyPr>
            <a:normAutofit fontScale="90000"/>
          </a:bodyPr>
          <a:lstStyle/>
          <a:p>
            <a:pPr algn="r"/>
            <a:r>
              <a:rPr lang="uk-UA" sz="4800" b="1" dirty="0" smtClean="0"/>
              <a:t>«Крісло автора»</a:t>
            </a:r>
            <a:br>
              <a:rPr lang="uk-UA" sz="4800" b="1" dirty="0" smtClean="0"/>
            </a:br>
            <a:r>
              <a:rPr lang="uk-UA" sz="4800" b="1" dirty="0" smtClean="0"/>
              <a:t>«Журналісти. Актуальне інтерв‘ю»</a:t>
            </a:r>
            <a:br>
              <a:rPr lang="uk-UA" sz="4800" b="1" dirty="0" smtClean="0"/>
            </a:br>
            <a:r>
              <a:rPr lang="uk-UA" sz="4800" b="1" dirty="0" smtClean="0"/>
              <a:t>«Довідкове бюро»</a:t>
            </a:r>
            <a:br>
              <a:rPr lang="uk-UA" sz="4800" b="1" dirty="0" smtClean="0"/>
            </a:br>
            <a:r>
              <a:rPr lang="uk-UA" sz="4800" b="1" dirty="0" smtClean="0"/>
              <a:t>«Цікава математика»</a:t>
            </a:r>
            <a:br>
              <a:rPr lang="uk-UA" sz="4800" b="1" dirty="0" smtClean="0"/>
            </a:br>
            <a:endParaRPr lang="ru-RU" sz="4800" b="1" dirty="0"/>
          </a:p>
        </p:txBody>
      </p:sp>
      <p:pic>
        <p:nvPicPr>
          <p:cNvPr id="7170" name="Picture 2" descr="C:\Users\admin\Desktop\мал.откр.ур\Безымянный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319" y="2564904"/>
            <a:ext cx="2991101" cy="2592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Группа 3"/>
          <p:cNvGrpSpPr/>
          <p:nvPr/>
        </p:nvGrpSpPr>
        <p:grpSpPr>
          <a:xfrm>
            <a:off x="323528" y="5857890"/>
            <a:ext cx="8712968" cy="739462"/>
            <a:chOff x="2" y="5857890"/>
            <a:chExt cx="9143998" cy="1000111"/>
          </a:xfrm>
        </p:grpSpPr>
        <p:pic>
          <p:nvPicPr>
            <p:cNvPr id="5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3704463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«Журнал</a:t>
            </a:r>
            <a:r>
              <a:rPr lang="uk-UA" b="1" dirty="0" err="1" smtClean="0"/>
              <a:t>істи</a:t>
            </a:r>
            <a:r>
              <a:rPr lang="uk-UA" b="1" dirty="0" smtClean="0"/>
              <a:t>»</a:t>
            </a:r>
            <a:endParaRPr lang="ru-RU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20539"/>
            <a:ext cx="9144000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Users\admin\Desktop\intervj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6564" y="1556792"/>
            <a:ext cx="4870872" cy="3653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751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386" y="36014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-</a:t>
            </a:r>
            <a:r>
              <a:rPr lang="ru-RU" b="1" dirty="0" err="1" smtClean="0"/>
              <a:t>Чи</a:t>
            </a:r>
            <a:r>
              <a:rPr lang="ru-RU" b="1" dirty="0" smtClean="0"/>
              <a:t> </a:t>
            </a:r>
            <a:r>
              <a:rPr lang="ru-RU" b="1" dirty="0" err="1"/>
              <a:t>справдились</a:t>
            </a:r>
            <a:r>
              <a:rPr lang="ru-RU" b="1" dirty="0"/>
              <a:t> </a:t>
            </a:r>
            <a:r>
              <a:rPr lang="ru-RU" b="1" dirty="0" err="1"/>
              <a:t>ваші</a:t>
            </a:r>
            <a:r>
              <a:rPr lang="ru-RU" b="1" dirty="0"/>
              <a:t> </a:t>
            </a:r>
            <a:r>
              <a:rPr lang="ru-RU" b="1" dirty="0" err="1"/>
              <a:t>очікування</a:t>
            </a:r>
            <a:r>
              <a:rPr lang="ru-RU" b="1" dirty="0"/>
              <a:t> </a:t>
            </a:r>
            <a:r>
              <a:rPr lang="ru-RU" b="1" dirty="0" err="1"/>
              <a:t>від</a:t>
            </a:r>
            <a:r>
              <a:rPr lang="ru-RU" b="1" dirty="0"/>
              <a:t> уроку?</a:t>
            </a:r>
          </a:p>
        </p:txBody>
      </p:sp>
      <p:pic>
        <p:nvPicPr>
          <p:cNvPr id="6146" name="Picture 2" descr="C:\Users\admin\Desktop\мал.откр.ур\Без названия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691790"/>
            <a:ext cx="4176464" cy="3985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Группа 3"/>
          <p:cNvGrpSpPr/>
          <p:nvPr/>
        </p:nvGrpSpPr>
        <p:grpSpPr>
          <a:xfrm>
            <a:off x="251520" y="5857889"/>
            <a:ext cx="8712968" cy="739463"/>
            <a:chOff x="2" y="5857890"/>
            <a:chExt cx="9143998" cy="1000111"/>
          </a:xfrm>
        </p:grpSpPr>
        <p:pic>
          <p:nvPicPr>
            <p:cNvPr id="5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9424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764704"/>
            <a:ext cx="7772400" cy="5004271"/>
          </a:xfrm>
        </p:spPr>
        <p:txBody>
          <a:bodyPr>
            <a:normAutofit/>
          </a:bodyPr>
          <a:lstStyle/>
          <a:p>
            <a:pPr marL="276225" algn="just"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ea typeface="Calibri"/>
                <a:cs typeface="Times New Roman"/>
              </a:rPr>
              <a:t>«Незакінчене речення..»</a:t>
            </a:r>
            <a:r>
              <a:rPr lang="ru-RU" sz="2800" dirty="0">
                <a:ea typeface="Calibri"/>
                <a:cs typeface="Times New Roman"/>
              </a:rPr>
              <a:t/>
            </a:r>
            <a:br>
              <a:rPr lang="ru-RU" sz="2800" dirty="0">
                <a:ea typeface="Calibri"/>
                <a:cs typeface="Times New Roman"/>
              </a:rPr>
            </a:br>
            <a:r>
              <a:rPr lang="ru-RU" sz="2800" dirty="0" smtClean="0">
                <a:solidFill>
                  <a:srgbClr val="FF0000"/>
                </a:solidFill>
                <a:ea typeface="Calibri"/>
                <a:cs typeface="Times New Roman"/>
              </a:rPr>
              <a:t>- </a:t>
            </a:r>
            <a:r>
              <a:rPr lang="uk-UA" i="1" dirty="0" smtClean="0">
                <a:solidFill>
                  <a:srgbClr val="C00000"/>
                </a:solidFill>
                <a:ea typeface="Calibri"/>
                <a:cs typeface="Times New Roman"/>
              </a:rPr>
              <a:t>Ми </a:t>
            </a:r>
            <a:r>
              <a:rPr lang="uk-UA" i="1" dirty="0">
                <a:solidFill>
                  <a:srgbClr val="C00000"/>
                </a:solidFill>
                <a:ea typeface="Calibri"/>
                <a:cs typeface="Times New Roman"/>
              </a:rPr>
              <a:t>читали оповідання …</a:t>
            </a:r>
            <a:r>
              <a:rPr lang="ru-RU" sz="2800" i="1" dirty="0">
                <a:solidFill>
                  <a:srgbClr val="C00000"/>
                </a:solidFill>
                <a:ea typeface="Calibri"/>
                <a:cs typeface="Times New Roman"/>
              </a:rPr>
              <a:t/>
            </a:r>
            <a:br>
              <a:rPr lang="ru-RU" sz="2800" i="1" dirty="0">
                <a:solidFill>
                  <a:srgbClr val="C00000"/>
                </a:solidFill>
                <a:ea typeface="Calibri"/>
                <a:cs typeface="Times New Roman"/>
              </a:rPr>
            </a:br>
            <a:r>
              <a:rPr lang="ru-RU" sz="2800" i="1" dirty="0" smtClean="0">
                <a:solidFill>
                  <a:srgbClr val="C00000"/>
                </a:solidFill>
                <a:ea typeface="Calibri"/>
                <a:cs typeface="Times New Roman"/>
              </a:rPr>
              <a:t>- </a:t>
            </a:r>
            <a:r>
              <a:rPr lang="uk-UA" i="1" dirty="0" smtClean="0">
                <a:solidFill>
                  <a:srgbClr val="C00000"/>
                </a:solidFill>
                <a:ea typeface="Calibri"/>
                <a:cs typeface="Times New Roman"/>
              </a:rPr>
              <a:t>Сьогодні </a:t>
            </a:r>
            <a:r>
              <a:rPr lang="uk-UA" i="1" dirty="0">
                <a:solidFill>
                  <a:srgbClr val="C00000"/>
                </a:solidFill>
                <a:ea typeface="Calibri"/>
                <a:cs typeface="Times New Roman"/>
              </a:rPr>
              <a:t>я дізнався, що…</a:t>
            </a:r>
            <a:r>
              <a:rPr lang="ru-RU" sz="2800" i="1" dirty="0">
                <a:solidFill>
                  <a:srgbClr val="C00000"/>
                </a:solidFill>
                <a:ea typeface="Calibri"/>
                <a:cs typeface="Times New Roman"/>
              </a:rPr>
              <a:t/>
            </a:r>
            <a:br>
              <a:rPr lang="ru-RU" sz="2800" i="1" dirty="0">
                <a:solidFill>
                  <a:srgbClr val="C00000"/>
                </a:solidFill>
                <a:ea typeface="Calibri"/>
                <a:cs typeface="Times New Roman"/>
              </a:rPr>
            </a:br>
            <a:r>
              <a:rPr lang="ru-RU" sz="2800" i="1" dirty="0" smtClean="0">
                <a:solidFill>
                  <a:srgbClr val="C00000"/>
                </a:solidFill>
                <a:ea typeface="Calibri"/>
                <a:cs typeface="Times New Roman"/>
              </a:rPr>
              <a:t>- </a:t>
            </a:r>
            <a:r>
              <a:rPr lang="uk-UA" i="1" dirty="0" smtClean="0">
                <a:solidFill>
                  <a:srgbClr val="C00000"/>
                </a:solidFill>
                <a:ea typeface="Calibri"/>
                <a:cs typeface="Times New Roman"/>
              </a:rPr>
              <a:t>Найбільше </a:t>
            </a:r>
            <a:r>
              <a:rPr lang="uk-UA" i="1" dirty="0">
                <a:solidFill>
                  <a:srgbClr val="C00000"/>
                </a:solidFill>
                <a:ea typeface="Calibri"/>
                <a:cs typeface="Times New Roman"/>
              </a:rPr>
              <a:t>мене вразило…</a:t>
            </a:r>
            <a:r>
              <a:rPr lang="ru-RU" sz="2800" i="1" dirty="0">
                <a:solidFill>
                  <a:srgbClr val="C00000"/>
                </a:solidFill>
                <a:ea typeface="Calibri"/>
                <a:cs typeface="Times New Roman"/>
              </a:rPr>
              <a:t/>
            </a:r>
            <a:br>
              <a:rPr lang="ru-RU" sz="2800" i="1" dirty="0">
                <a:solidFill>
                  <a:srgbClr val="C00000"/>
                </a:solidFill>
                <a:ea typeface="Calibri"/>
                <a:cs typeface="Times New Roman"/>
              </a:rPr>
            </a:br>
            <a:r>
              <a:rPr lang="uk-UA" i="1" dirty="0">
                <a:solidFill>
                  <a:srgbClr val="C00000"/>
                </a:solidFill>
                <a:ea typeface="Calibri"/>
                <a:cs typeface="Times New Roman"/>
              </a:rPr>
              <a:t> </a:t>
            </a:r>
            <a:r>
              <a:rPr lang="uk-UA" i="1" dirty="0" smtClean="0">
                <a:solidFill>
                  <a:srgbClr val="C00000"/>
                </a:solidFill>
                <a:ea typeface="Calibri"/>
                <a:cs typeface="Times New Roman"/>
              </a:rPr>
              <a:t>- Я </a:t>
            </a:r>
            <a:r>
              <a:rPr lang="uk-UA" i="1" dirty="0">
                <a:solidFill>
                  <a:srgbClr val="C00000"/>
                </a:solidFill>
                <a:ea typeface="Calibri"/>
                <a:cs typeface="Times New Roman"/>
              </a:rPr>
              <a:t>хочу більше дізнатись…</a:t>
            </a:r>
            <a:r>
              <a:rPr lang="ru-RU" sz="2800" i="1" dirty="0">
                <a:solidFill>
                  <a:srgbClr val="C00000"/>
                </a:solidFill>
                <a:ea typeface="Calibri"/>
                <a:cs typeface="Times New Roman"/>
              </a:rPr>
              <a:t/>
            </a:r>
            <a:br>
              <a:rPr lang="ru-RU" sz="2800" i="1" dirty="0">
                <a:solidFill>
                  <a:srgbClr val="C00000"/>
                </a:solidFill>
                <a:ea typeface="Calibri"/>
                <a:cs typeface="Times New Roman"/>
              </a:rPr>
            </a:b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flipV="1">
            <a:off x="971599" y="4406900"/>
            <a:ext cx="7523113" cy="45719"/>
          </a:xfrm>
        </p:spPr>
        <p:txBody>
          <a:bodyPr>
            <a:normAutofit fontScale="25000" lnSpcReduction="20000"/>
          </a:bodyPr>
          <a:lstStyle/>
          <a:p>
            <a:r>
              <a:rPr lang="uk-UA" dirty="0" smtClean="0"/>
              <a:t>-</a:t>
            </a:r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-784" y="5589239"/>
            <a:ext cx="8964486" cy="1000111"/>
            <a:chOff x="2" y="5857890"/>
            <a:chExt cx="9143998" cy="1000111"/>
          </a:xfrm>
        </p:grpSpPr>
        <p:pic>
          <p:nvPicPr>
            <p:cNvPr id="5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77368194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04664"/>
            <a:ext cx="7776864" cy="594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1000"/>
              </a:spcAft>
            </a:pPr>
            <a:r>
              <a:rPr lang="uk-UA" sz="3200" b="1" i="1" cap="all" dirty="0" smtClean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gradFill>
                  <a:gsLst>
                    <a:gs pos="0">
                      <a:srgbClr val="381563"/>
                    </a:gs>
                    <a:gs pos="43000">
                      <a:srgbClr val="7B34D2"/>
                    </a:gs>
                    <a:gs pos="48000">
                      <a:srgbClr val="7230C3"/>
                    </a:gs>
                    <a:gs pos="100000">
                      <a:srgbClr val="381563"/>
                    </a:gs>
                  </a:gsLst>
                  <a:lin ang="5400000" scaled="0"/>
                </a:gradFill>
                <a:effectLst>
                  <a:reflection blurRad="12700" stA="28000" endPos="45000" dist="1003" dir="5400000" sy="-100000" algn="bl"/>
                </a:effectLst>
                <a:ea typeface="Calibri"/>
                <a:cs typeface="Times New Roman"/>
              </a:rPr>
              <a:t>Наполегливість</a:t>
            </a:r>
            <a:r>
              <a:rPr lang="ru-RU" sz="1100" i="1" dirty="0" smtClean="0">
                <a:latin typeface="Verdana"/>
                <a:ea typeface="Calibri"/>
                <a:cs typeface="Times New Roman"/>
              </a:rPr>
              <a:t>                                                   </a:t>
            </a:r>
            <a:r>
              <a:rPr lang="uk-UA" sz="3200" b="1" i="1" cap="all" dirty="0" smtClean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gradFill>
                  <a:gsLst>
                    <a:gs pos="0">
                      <a:srgbClr val="381563"/>
                    </a:gs>
                    <a:gs pos="43000">
                      <a:srgbClr val="7B34D2"/>
                    </a:gs>
                    <a:gs pos="48000">
                      <a:srgbClr val="7230C3"/>
                    </a:gs>
                    <a:gs pos="100000">
                      <a:srgbClr val="381563"/>
                    </a:gs>
                  </a:gsLst>
                  <a:lin ang="5400000" scaled="0"/>
                </a:gradFill>
                <a:effectLst>
                  <a:reflection blurRad="12700" stA="28000" endPos="45000" dist="1003" dir="5400000" sy="-100000" algn="bl"/>
                </a:effectLst>
                <a:ea typeface="Calibri"/>
                <a:cs typeface="Times New Roman"/>
              </a:rPr>
              <a:t>Працьовитість</a:t>
            </a:r>
            <a:endParaRPr lang="ru-RU" sz="1100" i="1" dirty="0">
              <a:latin typeface="Verdana"/>
              <a:ea typeface="Times New Roman"/>
              <a:cs typeface="Times New Roman"/>
            </a:endParaRPr>
          </a:p>
          <a:p>
            <a:pPr>
              <a:lnSpc>
                <a:spcPct val="120000"/>
              </a:lnSpc>
              <a:spcAft>
                <a:spcPts val="1000"/>
              </a:spcAft>
            </a:pPr>
            <a:r>
              <a:rPr lang="uk-UA" sz="3200" b="1" i="1" cap="all" dirty="0" smtClean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gradFill>
                  <a:gsLst>
                    <a:gs pos="0">
                      <a:srgbClr val="381563"/>
                    </a:gs>
                    <a:gs pos="43000">
                      <a:srgbClr val="7B34D2"/>
                    </a:gs>
                    <a:gs pos="48000">
                      <a:srgbClr val="7230C3"/>
                    </a:gs>
                    <a:gs pos="100000">
                      <a:srgbClr val="381563"/>
                    </a:gs>
                  </a:gsLst>
                  <a:lin ang="5400000" scaled="0"/>
                </a:gradFill>
                <a:effectLst>
                  <a:reflection blurRad="12700" stA="28000" endPos="45000" dist="1003" dir="5400000" sy="-100000" algn="bl"/>
                </a:effectLst>
                <a:ea typeface="Calibri"/>
                <a:cs typeface="Times New Roman"/>
              </a:rPr>
              <a:t>Старанність</a:t>
            </a:r>
            <a:r>
              <a:rPr lang="ru-RU" sz="1100" i="1" dirty="0" smtClean="0">
                <a:latin typeface="Verdana"/>
                <a:ea typeface="Calibri"/>
                <a:cs typeface="Times New Roman"/>
              </a:rPr>
              <a:t>                                                                </a:t>
            </a:r>
            <a:r>
              <a:rPr lang="uk-UA" sz="3200" b="1" i="1" cap="all" dirty="0" smtClean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gradFill>
                  <a:gsLst>
                    <a:gs pos="0">
                      <a:srgbClr val="381563"/>
                    </a:gs>
                    <a:gs pos="43000">
                      <a:srgbClr val="7B34D2"/>
                    </a:gs>
                    <a:gs pos="48000">
                      <a:srgbClr val="7230C3"/>
                    </a:gs>
                    <a:gs pos="100000">
                      <a:srgbClr val="381563"/>
                    </a:gs>
                  </a:gsLst>
                  <a:lin ang="5400000" scaled="0"/>
                </a:gradFill>
                <a:effectLst>
                  <a:reflection blurRad="12700" stA="28000" endPos="45000" dist="1003" dir="5400000" sy="-100000" algn="bl"/>
                </a:effectLst>
                <a:ea typeface="Calibri"/>
                <a:cs typeface="Times New Roman"/>
              </a:rPr>
              <a:t>Толерантність</a:t>
            </a:r>
            <a:endParaRPr lang="ru-RU" sz="1100" i="1" dirty="0">
              <a:latin typeface="Verdana"/>
              <a:ea typeface="Times New Roman"/>
              <a:cs typeface="Times New Roman"/>
            </a:endParaRPr>
          </a:p>
          <a:p>
            <a:pPr>
              <a:lnSpc>
                <a:spcPct val="120000"/>
              </a:lnSpc>
              <a:spcAft>
                <a:spcPts val="1000"/>
              </a:spcAft>
            </a:pPr>
            <a:r>
              <a:rPr lang="uk-UA" sz="3200" b="1" i="1" cap="all" dirty="0" smtClean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gradFill>
                  <a:gsLst>
                    <a:gs pos="0">
                      <a:srgbClr val="381563"/>
                    </a:gs>
                    <a:gs pos="43000">
                      <a:srgbClr val="7B34D2"/>
                    </a:gs>
                    <a:gs pos="48000">
                      <a:srgbClr val="7230C3"/>
                    </a:gs>
                    <a:gs pos="100000">
                      <a:srgbClr val="381563"/>
                    </a:gs>
                  </a:gsLst>
                  <a:lin ang="5400000" scaled="0"/>
                </a:gradFill>
                <a:effectLst>
                  <a:reflection blurRad="12700" stA="28000" endPos="45000" dist="1003" dir="5400000" sy="-100000" algn="bl"/>
                </a:effectLst>
                <a:ea typeface="Calibri"/>
                <a:cs typeface="Times New Roman"/>
              </a:rPr>
              <a:t>Дружба</a:t>
            </a:r>
            <a:r>
              <a:rPr lang="ru-RU" sz="1100" i="1" dirty="0" smtClean="0">
                <a:latin typeface="Verdana"/>
                <a:ea typeface="Calibri"/>
                <a:cs typeface="Times New Roman"/>
              </a:rPr>
              <a:t>                                                                          </a:t>
            </a:r>
            <a:r>
              <a:rPr lang="uk-UA" sz="3200" b="1" i="1" cap="all" dirty="0" smtClean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gradFill>
                  <a:gsLst>
                    <a:gs pos="0">
                      <a:srgbClr val="381563"/>
                    </a:gs>
                    <a:gs pos="43000">
                      <a:srgbClr val="7B34D2"/>
                    </a:gs>
                    <a:gs pos="48000">
                      <a:srgbClr val="7230C3"/>
                    </a:gs>
                    <a:gs pos="100000">
                      <a:srgbClr val="381563"/>
                    </a:gs>
                  </a:gsLst>
                  <a:lin ang="5400000" scaled="0"/>
                </a:gradFill>
                <a:effectLst>
                  <a:reflection blurRad="12700" stA="28000" endPos="45000" dist="1003" dir="5400000" sy="-100000" algn="bl"/>
                </a:effectLst>
                <a:ea typeface="Calibri"/>
                <a:cs typeface="Times New Roman"/>
              </a:rPr>
              <a:t>Взаємодопомога</a:t>
            </a:r>
            <a:endParaRPr lang="ru-RU" sz="1100" i="1" dirty="0">
              <a:latin typeface="Verdana"/>
              <a:ea typeface="Times New Roman"/>
              <a:cs typeface="Times New Roman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uk-UA" sz="3200" b="1" i="1" cap="all" dirty="0" smtClean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gradFill>
                  <a:gsLst>
                    <a:gs pos="0">
                      <a:srgbClr val="381563"/>
                    </a:gs>
                    <a:gs pos="43000">
                      <a:srgbClr val="7B34D2"/>
                    </a:gs>
                    <a:gs pos="48000">
                      <a:srgbClr val="7230C3"/>
                    </a:gs>
                    <a:gs pos="100000">
                      <a:srgbClr val="381563"/>
                    </a:gs>
                  </a:gsLst>
                  <a:lin ang="5400000" scaled="0"/>
                </a:gradFill>
                <a:effectLst>
                  <a:reflection blurRad="12700" stA="28000" endPos="45000" dist="1003" dir="5400000" sy="-100000" algn="bl"/>
                </a:effectLst>
                <a:ea typeface="Calibri"/>
                <a:cs typeface="Times New Roman"/>
              </a:rPr>
              <a:t>Нестриманість</a:t>
            </a:r>
            <a:r>
              <a:rPr lang="ru-RU" sz="1100" i="1" dirty="0" smtClean="0">
                <a:latin typeface="Verdana"/>
                <a:ea typeface="Calibri"/>
                <a:cs typeface="Times New Roman"/>
              </a:rPr>
              <a:t>                                                     </a:t>
            </a:r>
            <a:r>
              <a:rPr lang="uk-UA" sz="3200" b="1" i="1" cap="all" dirty="0" smtClean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gradFill>
                  <a:gsLst>
                    <a:gs pos="0">
                      <a:srgbClr val="381563"/>
                    </a:gs>
                    <a:gs pos="43000">
                      <a:srgbClr val="7B34D2"/>
                    </a:gs>
                    <a:gs pos="48000">
                      <a:srgbClr val="7230C3"/>
                    </a:gs>
                    <a:gs pos="100000">
                      <a:srgbClr val="381563"/>
                    </a:gs>
                  </a:gsLst>
                  <a:lin ang="5400000" scaled="0"/>
                </a:gradFill>
                <a:effectLst>
                  <a:reflection blurRad="12700" stA="28000" endPos="45000" dist="1003" dir="5400000" sy="-100000" algn="bl"/>
                </a:effectLst>
                <a:ea typeface="Calibri"/>
                <a:cs typeface="Times New Roman"/>
              </a:rPr>
              <a:t>Невихованість</a:t>
            </a:r>
            <a:endParaRPr lang="ru-RU" sz="1100" i="1" dirty="0">
              <a:latin typeface="Verdana"/>
              <a:ea typeface="Times New Roman"/>
              <a:cs typeface="Times New Roman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uk-UA" sz="3200" b="1" i="1" cap="all" dirty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gradFill>
                  <a:gsLst>
                    <a:gs pos="0">
                      <a:srgbClr val="381563"/>
                    </a:gs>
                    <a:gs pos="43000">
                      <a:srgbClr val="7B34D2"/>
                    </a:gs>
                    <a:gs pos="48000">
                      <a:srgbClr val="7230C3"/>
                    </a:gs>
                    <a:gs pos="100000">
                      <a:srgbClr val="381563"/>
                    </a:gs>
                  </a:gsLst>
                  <a:lin ang="5400000" scaled="0"/>
                </a:gradFill>
                <a:effectLst>
                  <a:reflection blurRad="12700" stA="28000" endPos="45000" dist="1003" dir="5400000" sy="-100000" algn="bl"/>
                </a:effectLst>
                <a:ea typeface="Calibri"/>
                <a:cs typeface="Times New Roman"/>
              </a:rPr>
              <a:t> </a:t>
            </a:r>
            <a:r>
              <a:rPr lang="ru-RU" sz="1100" i="1" dirty="0" smtClean="0">
                <a:latin typeface="Verdana"/>
                <a:ea typeface="Calibri"/>
                <a:cs typeface="Times New Roman"/>
              </a:rPr>
              <a:t>     </a:t>
            </a:r>
            <a:r>
              <a:rPr lang="uk-UA" sz="3200" b="1" i="1" cap="all" dirty="0" smtClean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gradFill>
                  <a:gsLst>
                    <a:gs pos="0">
                      <a:srgbClr val="381563"/>
                    </a:gs>
                    <a:gs pos="43000">
                      <a:srgbClr val="7B34D2"/>
                    </a:gs>
                    <a:gs pos="48000">
                      <a:srgbClr val="7230C3"/>
                    </a:gs>
                    <a:gs pos="100000">
                      <a:srgbClr val="381563"/>
                    </a:gs>
                  </a:gsLst>
                  <a:lin ang="5400000" scaled="0"/>
                </a:gradFill>
                <a:effectLst>
                  <a:reflection blurRad="12700" stA="28000" endPos="45000" dist="1003" dir="5400000" sy="-100000" algn="bl"/>
                </a:effectLst>
                <a:ea typeface="Calibri"/>
                <a:cs typeface="Times New Roman"/>
              </a:rPr>
              <a:t> </a:t>
            </a:r>
            <a:r>
              <a:rPr lang="uk-UA" sz="3200" b="1" i="1" cap="all" dirty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gradFill>
                  <a:gsLst>
                    <a:gs pos="0">
                      <a:srgbClr val="381563"/>
                    </a:gs>
                    <a:gs pos="43000">
                      <a:srgbClr val="7B34D2"/>
                    </a:gs>
                    <a:gs pos="48000">
                      <a:srgbClr val="7230C3"/>
                    </a:gs>
                    <a:gs pos="100000">
                      <a:srgbClr val="381563"/>
                    </a:gs>
                  </a:gsLst>
                  <a:lin ang="5400000" scaled="0"/>
                </a:gradFill>
                <a:effectLst>
                  <a:reflection blurRad="12700" stA="28000" endPos="45000" dist="1003" dir="5400000" sy="-100000" algn="bl"/>
                </a:effectLst>
                <a:ea typeface="Calibri"/>
                <a:cs typeface="Times New Roman"/>
              </a:rPr>
              <a:t>Лінь</a:t>
            </a:r>
            <a:endParaRPr lang="ru-RU" sz="1100" i="1" dirty="0">
              <a:latin typeface="Verdana"/>
              <a:ea typeface="Times New Roman"/>
              <a:cs typeface="Times New Roman"/>
            </a:endParaRPr>
          </a:p>
          <a:p>
            <a:pPr>
              <a:lnSpc>
                <a:spcPct val="120000"/>
              </a:lnSpc>
              <a:spcAft>
                <a:spcPts val="1000"/>
              </a:spcAft>
            </a:pPr>
            <a:r>
              <a:rPr lang="uk-UA" sz="800" i="1" dirty="0">
                <a:latin typeface="Verdana"/>
                <a:ea typeface="Times New Roman"/>
                <a:cs typeface="Times New Roman"/>
              </a:rPr>
              <a:t> </a:t>
            </a:r>
            <a:endParaRPr lang="ru-RU" sz="800" i="1" dirty="0">
              <a:effectLst/>
              <a:latin typeface="Verdana"/>
              <a:ea typeface="Times New Roman"/>
              <a:cs typeface="Times New Roman"/>
            </a:endParaRPr>
          </a:p>
        </p:txBody>
      </p:sp>
      <p:pic>
        <p:nvPicPr>
          <p:cNvPr id="1026" name="Picture 2" descr="C:\Users\admin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7" y="692696"/>
            <a:ext cx="4032448" cy="4968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5487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772816"/>
            <a:ext cx="7772400" cy="3996159"/>
          </a:xfrm>
        </p:spPr>
        <p:txBody>
          <a:bodyPr>
            <a:noAutofit/>
          </a:bodyPr>
          <a:lstStyle/>
          <a:p>
            <a:pPr algn="ctr"/>
            <a:r>
              <a:rPr lang="uk-UA" sz="8000" dirty="0" smtClean="0">
                <a:solidFill>
                  <a:srgbClr val="FF0000"/>
                </a:solidFill>
              </a:rPr>
              <a:t>Дякую за роботу на уроці!</a:t>
            </a:r>
            <a:endParaRPr lang="ru-RU" sz="80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628801"/>
            <a:ext cx="7772400" cy="4608512"/>
          </a:xfrm>
        </p:spPr>
        <p:txBody>
          <a:bodyPr/>
          <a:lstStyle/>
          <a:p>
            <a:pPr algn="r"/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31561" y="5857889"/>
            <a:ext cx="8788912" cy="739463"/>
            <a:chOff x="2" y="5857890"/>
            <a:chExt cx="9143998" cy="1000111"/>
          </a:xfrm>
        </p:grpSpPr>
        <p:pic>
          <p:nvPicPr>
            <p:cNvPr id="5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pic>
        <p:nvPicPr>
          <p:cNvPr id="10242" name="Picture 2" descr="C:\Users\admin\Desktop\images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44" y="188640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19952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У </a:t>
            </a:r>
            <a:r>
              <a:rPr lang="ru-RU" b="1" dirty="0" err="1">
                <a:solidFill>
                  <a:srgbClr val="FF0000"/>
                </a:solidFill>
              </a:rPr>
              <a:t>створенні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презентації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використані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ресурси</a:t>
            </a:r>
            <a:r>
              <a:rPr lang="ru-RU" b="1" dirty="0">
                <a:solidFill>
                  <a:srgbClr val="FF0000"/>
                </a:solidFill>
              </a:rPr>
              <a:t>  </a:t>
            </a:r>
            <a:r>
              <a:rPr lang="ru-RU" b="1" dirty="0" err="1">
                <a:solidFill>
                  <a:srgbClr val="FF0000"/>
                </a:solidFill>
              </a:rPr>
              <a:t>інтернету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2" y="5857875"/>
            <a:ext cx="2786063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5857875"/>
            <a:ext cx="2786063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861" y="5857874"/>
            <a:ext cx="3962139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86807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1000108"/>
            <a:ext cx="5357818" cy="1143000"/>
          </a:xfrm>
        </p:spPr>
        <p:txBody>
          <a:bodyPr/>
          <a:lstStyle/>
          <a:p>
            <a:r>
              <a:rPr lang="uk-UA" i="1" dirty="0" smtClean="0">
                <a:solidFill>
                  <a:srgbClr val="C00000"/>
                </a:solidFill>
                <a:ea typeface="Calibri"/>
                <a:cs typeface="Times New Roman"/>
              </a:rPr>
              <a:t>Скоромовка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043608" y="1916833"/>
            <a:ext cx="7128792" cy="3600399"/>
          </a:xfrm>
        </p:spPr>
        <p:txBody>
          <a:bodyPr>
            <a:normAutofit/>
          </a:bodyPr>
          <a:lstStyle/>
          <a:p>
            <a:r>
              <a:rPr lang="ru-RU" b="1" dirty="0" err="1"/>
              <a:t>Якось</a:t>
            </a:r>
            <a:r>
              <a:rPr lang="ru-RU" b="1" dirty="0"/>
              <a:t> </a:t>
            </a:r>
            <a:r>
              <a:rPr lang="ru-RU" b="1" dirty="0" err="1"/>
              <a:t>Яків</a:t>
            </a:r>
            <a:r>
              <a:rPr lang="ru-RU" b="1" dirty="0"/>
              <a:t> </a:t>
            </a:r>
            <a:r>
              <a:rPr lang="ru-RU" b="1" dirty="0" err="1"/>
              <a:t>сіяв</a:t>
            </a:r>
            <a:r>
              <a:rPr lang="ru-RU" b="1" dirty="0"/>
              <a:t> мак</a:t>
            </a:r>
          </a:p>
          <a:p>
            <a:r>
              <a:rPr lang="ru-RU" b="1" dirty="0"/>
              <a:t>Так-сяк, </a:t>
            </a:r>
            <a:r>
              <a:rPr lang="ru-RU" b="1" dirty="0" err="1"/>
              <a:t>абияк</a:t>
            </a:r>
            <a:r>
              <a:rPr lang="ru-RU" b="1" dirty="0"/>
              <a:t>.</a:t>
            </a:r>
          </a:p>
          <a:p>
            <a:r>
              <a:rPr lang="ru-RU" b="1" dirty="0" err="1"/>
              <a:t>Визрів</a:t>
            </a:r>
            <a:r>
              <a:rPr lang="ru-RU" b="1" dirty="0"/>
              <a:t> </a:t>
            </a:r>
            <a:r>
              <a:rPr lang="ru-RU" b="1" dirty="0" err="1"/>
              <a:t>ярий</a:t>
            </a:r>
            <a:r>
              <a:rPr lang="ru-RU" b="1" dirty="0"/>
              <a:t> </a:t>
            </a:r>
            <a:r>
              <a:rPr lang="ru-RU" b="1" dirty="0" err="1"/>
              <a:t>Яків</a:t>
            </a:r>
            <a:r>
              <a:rPr lang="ru-RU" b="1" dirty="0"/>
              <a:t> мак,</a:t>
            </a:r>
          </a:p>
          <a:p>
            <a:r>
              <a:rPr lang="ru-RU" b="1" dirty="0"/>
              <a:t>Та </a:t>
            </a:r>
            <a:r>
              <a:rPr lang="ru-RU" b="1" dirty="0" err="1"/>
              <a:t>щось</a:t>
            </a:r>
            <a:r>
              <a:rPr lang="ru-RU" b="1" dirty="0"/>
              <a:t> коле, як </a:t>
            </a:r>
            <a:r>
              <a:rPr lang="ru-RU" b="1" dirty="0" err="1"/>
              <a:t>їжак</a:t>
            </a:r>
            <a:r>
              <a:rPr lang="ru-RU" b="1" dirty="0"/>
              <a:t>.</a:t>
            </a:r>
          </a:p>
        </p:txBody>
      </p:sp>
      <p:grpSp>
        <p:nvGrpSpPr>
          <p:cNvPr id="15" name="Группа 14"/>
          <p:cNvGrpSpPr/>
          <p:nvPr/>
        </p:nvGrpSpPr>
        <p:grpSpPr>
          <a:xfrm>
            <a:off x="2" y="5857890"/>
            <a:ext cx="9143998" cy="1000111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0" name="Группа 19"/>
          <p:cNvGrpSpPr/>
          <p:nvPr/>
        </p:nvGrpSpPr>
        <p:grpSpPr>
          <a:xfrm>
            <a:off x="0" y="0"/>
            <a:ext cx="9143998" cy="1000111"/>
            <a:chOff x="2" y="5857890"/>
            <a:chExt cx="9143998" cy="1000111"/>
          </a:xfrm>
        </p:grpSpPr>
        <p:pic>
          <p:nvPicPr>
            <p:cNvPr id="21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2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3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4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755576" y="2564904"/>
            <a:ext cx="7941568" cy="2520280"/>
          </a:xfrm>
          <a:scene3d>
            <a:camera prst="orthographicFront">
              <a:rot lat="0" lon="0" rev="10799999"/>
            </a:camera>
            <a:lightRig rig="threePt" dir="t"/>
          </a:scene3d>
        </p:spPr>
        <p:txBody>
          <a:bodyPr/>
          <a:lstStyle/>
          <a:p>
            <a:r>
              <a:rPr lang="ru-RU" dirty="0" smtClean="0"/>
              <a:t>«К</a:t>
            </a:r>
            <a:r>
              <a:rPr lang="uk-UA" dirty="0" err="1" smtClean="0"/>
              <a:t>інь</a:t>
            </a:r>
            <a:r>
              <a:rPr lang="uk-UA" dirty="0" smtClean="0"/>
              <a:t> утік</a:t>
            </a:r>
            <a:r>
              <a:rPr lang="ru-RU" dirty="0" smtClean="0"/>
              <a:t>»</a:t>
            </a:r>
          </a:p>
          <a:p>
            <a:r>
              <a:rPr lang="uk-UA" dirty="0" smtClean="0">
                <a:ea typeface="Calibri"/>
                <a:cs typeface="Times New Roman"/>
              </a:rPr>
              <a:t>«Красиві слова і красиве діло»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uk-UA" dirty="0" smtClean="0">
                <a:ea typeface="Calibri"/>
                <a:cs typeface="Times New Roman"/>
              </a:rPr>
              <a:t>«</a:t>
            </a:r>
            <a:r>
              <a:rPr lang="uk-UA" dirty="0">
                <a:ea typeface="Calibri"/>
                <a:cs typeface="Times New Roman"/>
              </a:rPr>
              <a:t>Чому це дідусь такий добрий сьогодні</a:t>
            </a:r>
            <a:r>
              <a:rPr lang="uk-UA" dirty="0" smtClean="0">
                <a:ea typeface="Calibri"/>
                <a:cs typeface="Times New Roman"/>
              </a:rPr>
              <a:t>?»</a:t>
            </a:r>
            <a:endParaRPr lang="ru-RU" sz="2000" dirty="0">
              <a:ea typeface="Calibri"/>
              <a:cs typeface="Times New Roman"/>
            </a:endParaRPr>
          </a:p>
          <a:p>
            <a:endParaRPr lang="ru-RU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31561" y="5857889"/>
            <a:ext cx="9143998" cy="1000111"/>
            <a:chOff x="2" y="5857890"/>
            <a:chExt cx="9143998" cy="1000111"/>
          </a:xfrm>
        </p:grpSpPr>
        <p:pic>
          <p:nvPicPr>
            <p:cNvPr id="10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1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2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3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76" y="0"/>
            <a:ext cx="9144000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220052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0" y="0"/>
            <a:ext cx="9143998" cy="1000111"/>
            <a:chOff x="2" y="5857890"/>
            <a:chExt cx="9143998" cy="1000111"/>
          </a:xfrm>
        </p:grpSpPr>
        <p:pic>
          <p:nvPicPr>
            <p:cNvPr id="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-27-63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46" y="1091557"/>
            <a:ext cx="8270618" cy="5453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28354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277888"/>
            <a:ext cx="8229600" cy="1143000"/>
          </a:xfrm>
        </p:spPr>
        <p:txBody>
          <a:bodyPr/>
          <a:lstStyle/>
          <a:p>
            <a:r>
              <a:rPr lang="uk-UA" b="1" dirty="0" smtClean="0">
                <a:solidFill>
                  <a:srgbClr val="FF0000"/>
                </a:solidFill>
              </a:rPr>
              <a:t>Василь Сухомлинський</a:t>
            </a:r>
            <a:endParaRPr lang="ru-RU" b="1" dirty="0">
              <a:solidFill>
                <a:srgbClr val="FF0000"/>
              </a:solidFill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0" y="0"/>
            <a:ext cx="9143998" cy="1000111"/>
            <a:chOff x="2" y="5857890"/>
            <a:chExt cx="9143998" cy="1000111"/>
          </a:xfrm>
        </p:grpSpPr>
        <p:pic>
          <p:nvPicPr>
            <p:cNvPr id="4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5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pic>
        <p:nvPicPr>
          <p:cNvPr id="1026" name="Picture 2" descr="C:\Users\admin\Desktop\мал.откр.ур\Без названия (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420888"/>
            <a:ext cx="2469818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53" y="2188267"/>
            <a:ext cx="3786181" cy="418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7071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Ф</a:t>
            </a:r>
            <a:r>
              <a:rPr lang="uk-UA" smtClean="0"/>
              <a:t>ізхвилинка</a:t>
            </a:r>
            <a:endParaRPr lang="ru-RU"/>
          </a:p>
        </p:txBody>
      </p:sp>
      <p:pic>
        <p:nvPicPr>
          <p:cNvPr id="1026" name="Picture 2" descr="C:\Users\admin\Desktop\Без названия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340768"/>
            <a:ext cx="6326373" cy="4559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9297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>
                <a:solidFill>
                  <a:srgbClr val="FF0000"/>
                </a:solidFill>
                <a:ea typeface="Calibri"/>
                <a:cs typeface="Times New Roman"/>
              </a:rPr>
              <a:t>«Не загубив, а знайшов»</a:t>
            </a:r>
            <a:endParaRPr lang="ru-RU" dirty="0"/>
          </a:p>
        </p:txBody>
      </p:sp>
      <p:pic>
        <p:nvPicPr>
          <p:cNvPr id="1027" name="Picture 3" descr="C:\Users\admin\Desktop\мал.откр.ур\Vasyl_Suhomkynskyj_Ne_zagubyv_a_znajshov_maliunok_O_Jablonsko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24744"/>
            <a:ext cx="3384376" cy="4749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dmin\Desktop\мал.откр.ур\Vasyl_Suhomkynskyj_Ne_zagubyv_a_znajshov_maliunok_O_Jablonskoi_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6964" y="1124743"/>
            <a:ext cx="3284180" cy="4608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31561" y="5857889"/>
            <a:ext cx="9143998" cy="1000111"/>
            <a:chOff x="2" y="5857890"/>
            <a:chExt cx="9143998" cy="1000111"/>
          </a:xfrm>
        </p:grpSpPr>
        <p:pic>
          <p:nvPicPr>
            <p:cNvPr id="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2702149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dmin\Desktop\009_Hlopyata_z_topolynoyi_vulytsi_Volodymyr_Sencovskyj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92696"/>
            <a:ext cx="6192688" cy="5301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1061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</Template>
  <TotalTime>406</TotalTime>
  <Words>140</Words>
  <Application>Microsoft Office PowerPoint</Application>
  <PresentationFormat>Экран (4:3)</PresentationFormat>
  <Paragraphs>34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4</vt:lpstr>
      <vt:lpstr>Василь Сухомлинський «Не загубив, а знайшов»</vt:lpstr>
      <vt:lpstr>Презентация PowerPoint</vt:lpstr>
      <vt:lpstr>Скоромовка</vt:lpstr>
      <vt:lpstr>Презентация PowerPoint</vt:lpstr>
      <vt:lpstr>Презентация PowerPoint</vt:lpstr>
      <vt:lpstr>Василь Сухомлинський</vt:lpstr>
      <vt:lpstr>Фізхвилинка</vt:lpstr>
      <vt:lpstr>«Не загубив, а знайшов»</vt:lpstr>
      <vt:lpstr>Презентация PowerPoint</vt:lpstr>
      <vt:lpstr>«Шість капелюхів»</vt:lpstr>
      <vt:lpstr>- Який за жанром цей твір ?Доведіть. -Яка тема оповідання? -Чому вчить нас це оповідання?</vt:lpstr>
      <vt:lpstr>                    Словник</vt:lpstr>
      <vt:lpstr>- Що  не сподобалось в оповіданні?</vt:lpstr>
      <vt:lpstr>- Що сподобалось в оповіданні?</vt:lpstr>
      <vt:lpstr>-Як ви думаєте, що відчував хлопчик, коли  зламав лопату? - Що відчув хлопчик, коли дізнався , що батько не сердиться на нього? - Що відчував батько, коли дізнався, що син навчився копати? Читання у особах </vt:lpstr>
      <vt:lpstr>«Крісло автора» «Журналісти. Актуальне інтерв‘ю» «Довідкове бюро» «Цікава математика» </vt:lpstr>
      <vt:lpstr>«Журналісти»</vt:lpstr>
      <vt:lpstr>-Чи справдились ваші очікування від уроку?</vt:lpstr>
      <vt:lpstr>«Незакінчене речення..» - Ми читали оповідання … - Сьогодні я дізнався, що… - Найбільше мене вразило…  - Я хочу більше дізнатись… </vt:lpstr>
      <vt:lpstr>Дякую за роботу на уроці!</vt:lpstr>
      <vt:lpstr>У створенні презентації використані ресурси  інтернету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</dc:title>
  <dc:creator>admin</dc:creator>
  <cp:lastModifiedBy>admin</cp:lastModifiedBy>
  <cp:revision>29</cp:revision>
  <dcterms:created xsi:type="dcterms:W3CDTF">2019-02-16T16:04:04Z</dcterms:created>
  <dcterms:modified xsi:type="dcterms:W3CDTF">2019-03-10T21:26:46Z</dcterms:modified>
</cp:coreProperties>
</file>