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93" r:id="rId3"/>
    <p:sldId id="256" r:id="rId4"/>
    <p:sldId id="295" r:id="rId5"/>
    <p:sldId id="294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5" r:id="rId22"/>
    <p:sldId id="276" r:id="rId23"/>
    <p:sldId id="281" r:id="rId24"/>
    <p:sldId id="278" r:id="rId25"/>
    <p:sldId id="279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73" r:id="rId34"/>
    <p:sldId id="288" r:id="rId35"/>
    <p:sldId id="274" r:id="rId36"/>
    <p:sldId id="296" r:id="rId37"/>
    <p:sldId id="264" r:id="rId38"/>
    <p:sldId id="289" r:id="rId39"/>
    <p:sldId id="290" r:id="rId40"/>
    <p:sldId id="291" r:id="rId41"/>
    <p:sldId id="292" r:id="rId42"/>
    <p:sldId id="297" r:id="rId43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5697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98746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804443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2259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6522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881786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63837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273827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651554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89756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50947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853934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473709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925160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81208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156516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757826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752032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228717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50874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6830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02045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47564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7469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64695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23559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0006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06821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3610A-7E68-4844-A063-FE3164E31144}" type="datetimeFigureOut">
              <a:rPr lang="uk-UA" smtClean="0"/>
              <a:t>28.02.2019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197F06C-E2B0-4EA8-A436-25B03DF34FD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0692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2.jpeg"/><Relationship Id="rId7" Type="http://schemas.openxmlformats.org/officeDocument/2006/relationships/image" Target="../media/image2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22.jpeg"/><Relationship Id="rId7" Type="http://schemas.openxmlformats.org/officeDocument/2006/relationships/image" Target="../media/image3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4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6.jpeg"/><Relationship Id="rId7" Type="http://schemas.openxmlformats.org/officeDocument/2006/relationships/image" Target="../media/image1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gif"/><Relationship Id="rId5" Type="http://schemas.openxmlformats.org/officeDocument/2006/relationships/image" Target="../media/image22.jpeg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22.jpeg"/><Relationship Id="rId7" Type="http://schemas.openxmlformats.org/officeDocument/2006/relationships/image" Target="../media/image5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1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22.jpeg"/><Relationship Id="rId7" Type="http://schemas.openxmlformats.org/officeDocument/2006/relationships/image" Target="../media/image6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22.jpeg"/><Relationship Id="rId7" Type="http://schemas.openxmlformats.org/officeDocument/2006/relationships/image" Target="../media/image7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Relationship Id="rId9" Type="http://schemas.openxmlformats.org/officeDocument/2006/relationships/image" Target="../media/image7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7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990" y="166977"/>
            <a:ext cx="4527407" cy="452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0138" y="166978"/>
            <a:ext cx="684627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Актуалізація опорних знань та вмінь студентів</a:t>
            </a:r>
          </a:p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МІНІ-ВІКТОРИНА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64258" y="1327868"/>
            <a:ext cx="862716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1.Орографічні туристичні ресурси це?</a:t>
            </a:r>
          </a:p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нагрівається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100ºС, 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потім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50ºС наноситься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шкіру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вигляді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аплікацій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методом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занурення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ділянка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тіла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нанесеним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озокеритом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утеплюється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Про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бальнеологічний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ресурс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іде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Городища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руїни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давніх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кургани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могильники, капища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вид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турресурсів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4.Гідроресурсами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називають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Краєзнавчі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історичні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меморіальні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етнографічні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кінематографічні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рекреаційно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туристичні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</a:t>
            </a:r>
          </a:p>
          <a:p>
            <a:endParaRPr lang="ru-RU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6224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87" y="0"/>
            <a:ext cx="6475813" cy="647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39946" t="27150" r="40554" b="19317"/>
          <a:stretch/>
        </p:blipFill>
        <p:spPr bwMode="auto">
          <a:xfrm>
            <a:off x="6225871" y="1297760"/>
            <a:ext cx="4691518" cy="47884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170" name="Picture 2" descr="ÐÐ°ÑÑÐ¸Ð½ÐºÐ¸ Ð¿Ð¾ Ð·Ð°Ð¿ÑÐ¾ÑÑ ÐµÑÐ½ÑÑÐ½Ð¸Ð¹ ÑÑÑÐ¸Ð·Ð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297759"/>
            <a:ext cx="5680681" cy="454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757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757" y="1047557"/>
            <a:ext cx="5426869" cy="304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87" y="0"/>
            <a:ext cx="6475813" cy="647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ÐÐ°ÑÑÐ¸Ð½ÐºÐ¸ Ð¿Ð¾ Ð·Ð°Ð¿ÑÐ¾ÑÑ ÐµÑÐ½ÑÑÐ½Ñ Ð·ÐµÐ¼Ð»Ñ ÑÐºÑÐ°ÑÐ½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60" y="56145"/>
            <a:ext cx="5519663" cy="413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ÐÐ°ÑÑÐ¸Ð½ÐºÐ¸ Ð¿Ð¾ Ð·Ð°Ð¿ÑÐ¾ÑÑ ÐµÑÐ½ÑÑÐ½Ñ Ð·ÐµÐ¼Ð»Ñ ÑÐºÑÐ°ÑÐ½Ð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91" y="4308291"/>
            <a:ext cx="1370365" cy="206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90" y="4308291"/>
            <a:ext cx="1602077" cy="213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060" y="4308291"/>
            <a:ext cx="1443983" cy="206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70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991" y="0"/>
            <a:ext cx="3101009" cy="310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player.myshared.ru/17/1148529/slides/slide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4" y="0"/>
            <a:ext cx="9000877" cy="675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38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991" y="0"/>
            <a:ext cx="3101009" cy="310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player.myshared.ru/17/1148529/slides/slide_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74" y="143123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07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353" y="0"/>
            <a:ext cx="4248647" cy="424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player.myshared.ru/17/1148529/slides/slide_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55" y="1324887"/>
            <a:ext cx="7032928" cy="527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62470" y="278296"/>
            <a:ext cx="38354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Рельєф та природні умови</a:t>
            </a:r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56822" y="1324887"/>
            <a:ext cx="214685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краю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своєрідна: здебільшого рівнина з балками та ярами.</a:t>
            </a:r>
          </a:p>
        </p:txBody>
      </p:sp>
    </p:spTree>
    <p:extLst>
      <p:ext uri="{BB962C8B-B14F-4D97-AF65-F5344CB8AC3E}">
        <p14:creationId xmlns:p14="http://schemas.microsoft.com/office/powerpoint/2010/main" val="189957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353" y="0"/>
            <a:ext cx="4248647" cy="424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player.myshared.ru/17/1148529/slides/slide_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77" y="1041620"/>
            <a:ext cx="4428876" cy="332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02226" y="302150"/>
            <a:ext cx="4146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НАРОДНІ ПРОМИСЛИ</a:t>
            </a:r>
            <a:endParaRPr 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0" name="Picture 4" descr="http://player.myshared.ru/17/1148529/slides/slide_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388" y="1041620"/>
            <a:ext cx="3148718" cy="2361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player.myshared.ru/17/1148529/slides/slide_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53" y="4363277"/>
            <a:ext cx="3209676" cy="2407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player.myshared.ru/17/1148529/slides/slide_1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141" y="1134024"/>
            <a:ext cx="3382755" cy="253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://player.myshared.ru/17/1148529/slides/slide_1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028" y="3619408"/>
            <a:ext cx="3145325" cy="235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://player.myshared.ru/17/1148529/slides/slide_1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985" y="3957382"/>
            <a:ext cx="2976379" cy="2232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2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353" y="0"/>
            <a:ext cx="4248647" cy="424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player.myshared.ru/17/1148529/slides/slide_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22" y="201101"/>
            <a:ext cx="4467832" cy="3350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player.myshared.ru/17/1148529/slides/slide_2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035" y="692063"/>
            <a:ext cx="4531443" cy="339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player.myshared.ru/17/1148529/slides/slide_2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75" y="3189072"/>
            <a:ext cx="4682518" cy="351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player.myshared.ru/17/1148529/slides/slide_2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725" y="3972368"/>
            <a:ext cx="2993142" cy="2244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player.myshared.ru/17/1148529/slides/slide_2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9885" y="4127585"/>
            <a:ext cx="3203575" cy="240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18035" y="596348"/>
            <a:ext cx="1278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слобожани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353" y="0"/>
            <a:ext cx="4248647" cy="424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player.myshared.ru/17/1148529/slides/slide_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2149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56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353" y="0"/>
            <a:ext cx="4248647" cy="424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player.myshared.ru/17/1148529/slides/slide_2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69" y="779228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61252" y="326003"/>
            <a:ext cx="36195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Рельєф та природні умови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66922" y="1121135"/>
            <a:ext cx="188468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Розташована в долині Дніпра та </a:t>
            </a:r>
            <a:r>
              <a:rPr lang="uk-U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приток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Прип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яті і Десни,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рівнинний, спокійний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рельєф.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71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780" y="53060"/>
            <a:ext cx="4894331" cy="489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player.myshared.ru/17/1148529/slides/slide_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237"/>
            <a:ext cx="4173634" cy="313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player.myshared.ru/17/1148529/slides/slide_2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7" y="3353463"/>
            <a:ext cx="4030511" cy="3022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player.myshared.ru/17/1148529/slides/slide_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361" y="4363187"/>
            <a:ext cx="3273287" cy="245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player.myshared.ru/17/1148529/slides/slide_3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828" y="2008370"/>
            <a:ext cx="3434163" cy="257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player.myshared.ru/17/1148529/slides/slide_3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235" y="1008027"/>
            <a:ext cx="2667583" cy="2000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38581" y="3296181"/>
            <a:ext cx="3584911" cy="2688683"/>
          </a:xfrm>
          <a:prstGeom prst="rect">
            <a:avLst/>
          </a:prstGeom>
        </p:spPr>
      </p:pic>
      <p:pic>
        <p:nvPicPr>
          <p:cNvPr id="2052" name="Picture 4" descr="ÐÐ°ÑÑÐ¸Ð½ÐºÐ¸ Ð¿Ð¾ Ð·Ð°Ð¿ÑÐ¾ÑÑ Ð½Ð°Ð´Ð´Ð½ÑÐ¿ÑÑÐ½ÑÐ¸Ð½Ð°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634" y="53060"/>
            <a:ext cx="2935023" cy="1955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40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87" y="0"/>
            <a:ext cx="6475813" cy="647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0059" y="1470991"/>
            <a:ext cx="1016173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просто слухати, а чути.</a:t>
            </a: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просто дивитися, а бачити.</a:t>
            </a: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просто відповідати, а міркувати.</a:t>
            </a:r>
          </a:p>
          <a:p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і </a:t>
            </a:r>
            <a:r>
              <a:rPr lang="uk-UA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плідно</a:t>
            </a:r>
            <a:r>
              <a:rPr lang="uk-UA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працювати.</a:t>
            </a:r>
          </a:p>
          <a:p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8714" y="461176"/>
            <a:ext cx="36652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</a:t>
            </a:r>
            <a:r>
              <a:rPr lang="uk-UA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дивіз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сьогодні:</a:t>
            </a: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76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771" y="86441"/>
            <a:ext cx="5284968" cy="528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02226" y="540689"/>
            <a:ext cx="1642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Галичина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Ukraine-Halychyn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36" y="1591130"/>
            <a:ext cx="6480313" cy="444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895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771" y="86441"/>
            <a:ext cx="5284968" cy="528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87826" y="572494"/>
            <a:ext cx="4456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Рельєф та природні ресурси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ÐÐ°ÑÑÐ¸Ð½ÐºÐ¸ Ð¿Ð¾ Ð·Ð°Ð¿ÑÐ¾ÑÑ Ð³Ð°Ð»Ð¸ÑÐ¸Ð½Ð° ÑÐµÐ»ÑÑÑ Ð¿ÑÐ¸ÑÐ¾Ð´Ð½Ñ ÑÐ¼Ð¾Ð²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02" y="1333512"/>
            <a:ext cx="2095500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Ð°ÑÑÐ¸Ð½ÐºÐ¸ Ð¿Ð¾ Ð·Ð°Ð¿ÑÐ¾ÑÑ Ð³Ð°Ð»Ð¸ÑÐ¸Ð½Ð° Ð¿ÑÐ¸ÑÐ¾Ð´Ð½Ñ ÑÐ¼Ð¾Ð²Ð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123" y="4282307"/>
            <a:ext cx="3963457" cy="144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002" y="1542552"/>
            <a:ext cx="3170767" cy="237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655" y="1439186"/>
            <a:ext cx="3430242" cy="2286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391271" y="4818490"/>
            <a:ext cx="3476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Знаходиться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лісовій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лісостеповій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включаючи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передгір’я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гори) природно-геогр.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зонах.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2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6" name="Picture 12" descr="Ð Ð³Ð»Ð¸Ð½Ð¸ ÐÐ°Ð½Ð½Ð° Ð¡ÑÐµÐ¿Ð°Ð½ÑÐ²Ð½Ð° Ð²Ð¸Ð³Ð¾ÑÐ¾Ð²Ð»ÑÑ Ð½Ð°Ð²ÑÑÑ ÑÑÑÐºÐ¸ Ð´Ð»Ñ ÐºÐ°Ð²Ð¸ (Ð½Ð° Ð¿ÐµÑÐµÐ´Ð½ÑÐ¾Ð¼Ñ Ð¿Ð»Ð°Ð½Ñ)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437" y="3540000"/>
            <a:ext cx="2901616" cy="2294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fullsize-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16" y="210385"/>
            <a:ext cx="2092119" cy="3148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zbruc.eu/sites/default/files/pictures/017_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358" y="1204906"/>
            <a:ext cx="2664750" cy="183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GIZgTDJKCD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81" y="3540000"/>
            <a:ext cx="2857500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610" y="0"/>
            <a:ext cx="5241886" cy="524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103947770 large 4437240 13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355" y="210385"/>
            <a:ext cx="3589489" cy="238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52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771" y="86441"/>
            <a:ext cx="5284968" cy="528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ÐÐ°ÑÑÐ¸Ð½ÐºÐ¸ Ð¿Ð¾ Ð·Ð°Ð¿ÑÐ¾ÑÑ Ð¿Ð¾ÐºÑÑÑÑ ÐºÐ°ÑÑÐ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70" y="1017767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25147" y="286247"/>
            <a:ext cx="18070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Покуття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55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771" y="86441"/>
            <a:ext cx="5284968" cy="528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25147" y="286247"/>
            <a:ext cx="18070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Покуття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кутник 1"/>
          <p:cNvSpPr/>
          <p:nvPr/>
        </p:nvSpPr>
        <p:spPr>
          <a:xfrm>
            <a:off x="630804" y="1229327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Поку́ття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історико-географічна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 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східна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Івано-Франківської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області</a:t>
            </a: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ÐÐ°ÑÑÐ¸Ð½ÐºÐ¸ Ð¿Ð¾ Ð·Ð°Ð¿ÑÐ¾ÑÑ Ð¿ÑÐ¸ÐºÐ°ÑÐ¿Ð°ÑÑÑ ÑÐµÐ»ÑÑÑ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96" y="2008699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250" y="2008699"/>
            <a:ext cx="66675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48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771" y="86441"/>
            <a:ext cx="5284968" cy="528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25147" y="286247"/>
            <a:ext cx="18070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Покуття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orodenkaFamilyOl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8369"/>
            <a:ext cx="3333430" cy="3958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186743"/>
            <a:ext cx="5058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Родина у святковому вбранні. </a:t>
            </a:r>
            <a:r>
              <a:rPr lang="uk-UA" dirty="0" err="1" smtClean="0"/>
              <a:t>Покуття.Городенка</a:t>
            </a:r>
            <a:r>
              <a:rPr lang="uk-UA" dirty="0" smtClean="0"/>
              <a:t>.</a:t>
            </a:r>
            <a:endParaRPr lang="uk-UA" dirty="0"/>
          </a:p>
        </p:txBody>
      </p:sp>
      <p:pic>
        <p:nvPicPr>
          <p:cNvPr id="5124" name="Picture 4" descr="http://carpathians.eu/typo3temp/fl_realurl_image/002-25-f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975" y="1288097"/>
            <a:ext cx="2857500" cy="189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ÐÐµÑÑÐ»ÑÐ½Ð¸Ð¹ Ð¾Ð´ÑÐ³ ÐÐ¾Ð»Ð¾Ð¼Ð¸Ð¹ÑÑÐºÐ¾Ð³Ð¾ ÐÐ¾ÐºÑÑÑÑ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9475" y="1129085"/>
            <a:ext cx="2672503" cy="379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821" y="1129085"/>
            <a:ext cx="1677732" cy="206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upload.wikimedia.org/wikipedia/commons/8/8f/0505_Die_Sammlung_pokutischer_Keramik-Geschirr_aus_dem_19._Jahrhundert_im_Stadtmuseum_in_Sanok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129" y="3342585"/>
            <a:ext cx="2357037" cy="156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ÐÐ°ÑÑÐ¸Ð½ÐºÐ¸ Ð¿Ð¾ Ð·Ð°Ð¿ÑÐ¾ÑÑ ÐºÐ¾Ð»Ð¾Ð¼Ð¸Ñ Ð¿Ð¸ÑÐ°Ð½ÐºÐ°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062" y="3207021"/>
            <a:ext cx="2705100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19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771" y="86441"/>
            <a:ext cx="5284968" cy="528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25147" y="286247"/>
            <a:ext cx="1772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Поділля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upload.wikimedia.org/wikipedia/commons/8/89/Ukraine-Podiliy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75" y="1071752"/>
            <a:ext cx="7301561" cy="5006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452636" y="1555406"/>
            <a:ext cx="364964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Поділля - один із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найекзотичніших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регіонів України, де навіть вибагливий турист зможе задовільнити свої смаки. Тут і величний Дністер, друга за довжиною річка в Україні зі своїм неперевершеним каньйоном, і сітка дивовижних печер, які пам'ятають стародавніх трипільців, і Подільські Товтри, унікальні вапнякові гори, і неперевершений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Джуринський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водоспад, найбільший рівнинний водоспад України, і архітектурні пам'ятки Кам'янець-Подільського і Хотина, що бачили славні сторінки української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історії</a:t>
            </a:r>
            <a:r>
              <a:rPr lang="uk-UA" dirty="0" smtClean="0"/>
              <a:t>.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88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63" y="1561800"/>
            <a:ext cx="4503001" cy="259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3213" y="1561800"/>
            <a:ext cx="3703561" cy="2453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891" y="146121"/>
            <a:ext cx="5284968" cy="528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25147" y="286247"/>
            <a:ext cx="1772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Поділля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07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847" y="225981"/>
            <a:ext cx="5284968" cy="528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63611" y="240514"/>
            <a:ext cx="60474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Народні ремесла та художні промисли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http://itinery.com.ua/img/articles_content/podillya-pirohiv-etnoreg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14" y="1157410"/>
            <a:ext cx="3922425" cy="294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tinery.com.ua/img/articles_content/20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94" y="4324061"/>
            <a:ext cx="3414834" cy="227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tinery.com.ua/img/articles_content/19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244" y="1963972"/>
            <a:ext cx="2732644" cy="329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ÐÐ°ÑÑÐ¸Ð½ÐºÐ¸ Ð¿Ð¾ Ð·Ð°Ð¿ÑÐ¾ÑÑ Ð½Ð°ÑÐ¾Ð´Ð½Ñ ÑÐµÐ¼ÐµÑÐ»Ð° Ð¿Ð¾Ð´ÑÐ»Ð»Ñ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939" y="3836301"/>
            <a:ext cx="3784567" cy="2841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ÐÐ°ÑÑÐ¸Ð½ÐºÐ¸ Ð¿Ð¾ Ð·Ð°Ð¿ÑÐ¾ÑÑ Ð¿Ð¾Ð´ÑÐ»ÑÑÑÐºÑ Ð´Ð°Ð²Ð½Ñ ÑÐºÐ¾Ð½Ð¾ÑÑÐ°ÑÐ¸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620" y="1321701"/>
            <a:ext cx="17526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89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847" y="225981"/>
            <a:ext cx="5284968" cy="528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00077" y="485030"/>
            <a:ext cx="1293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ПОЛІССЯ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Ukraine-Polissy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91" y="1398252"/>
            <a:ext cx="6512117" cy="446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19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87" y="0"/>
            <a:ext cx="6475813" cy="647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0059" y="1470991"/>
            <a:ext cx="101617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старе місто або ж село може стати справжньою Меккою для любителів подорожувати. Чим саме?</a:t>
            </a:r>
          </a:p>
        </p:txBody>
      </p:sp>
    </p:spTree>
    <p:extLst>
      <p:ext uri="{BB962C8B-B14F-4D97-AF65-F5344CB8AC3E}">
        <p14:creationId xmlns:p14="http://schemas.microsoft.com/office/powerpoint/2010/main" val="230819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847" y="225981"/>
            <a:ext cx="5284968" cy="528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00077" y="485030"/>
            <a:ext cx="2790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Природні умови і рельєф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ÐÐ°ÑÑÐ¸Ð½ÐºÐ¸ Ð¿Ð¾ Ð·Ð°Ð¿ÑÐ¾ÑÑ Ð¿ÑÐ¸ÑÐ¾Ð´Ð½Ñ ÑÐ¼Ð¾Ð²Ð¸ Ð¿Ð¾Ð»ÑÑÑÑ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543" y="3249519"/>
            <a:ext cx="1310840" cy="87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ÐÐ°ÑÑÐ¸Ð½ÐºÐ¸ Ð¿Ð¾ Ð·Ð°Ð¿ÑÐ¾ÑÑ Ð¿ÑÐ¸ÑÐ¾Ð´Ð½Ñ ÑÐ¼Ð¾Ð²Ð¸ Ð¿Ð¾Ð»ÑÑÑÑ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393" y="1455482"/>
            <a:ext cx="5243360" cy="393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ÐÐ°ÑÑÐ¸Ð½ÐºÐ¸ Ð¿Ð¾ Ð·Ð°Ð¿ÑÐ¾ÑÑ Ð¿ÑÐ¸ÑÐ¾Ð´Ð½Ñ ÑÐ¼Ð¾Ð²Ð¸ Ð¿Ð¾Ð»ÑÑÑÑ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16" y="1661823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ÐÐ°ÑÑÐ¸Ð½ÐºÐ¸ Ð¿Ð¾ Ð·Ð°Ð¿ÑÐ¾ÑÑ Ð¿ÑÐ¸ÑÐ¾Ð´Ð½Ñ ÑÐ¼Ð¾Ð²Ð¸ Ð¿Ð¾Ð»ÑÑÑÑ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16" y="3954978"/>
            <a:ext cx="3072926" cy="194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34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847" y="225981"/>
            <a:ext cx="5284968" cy="528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tinery.com.ua/img/articles_content/arhitektura-of-Ukraine-etnoreg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847" y="1341446"/>
            <a:ext cx="4038462" cy="2932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tinery.com.ua/img/articles_content/polissya-striy-etnoregio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31" y="176917"/>
            <a:ext cx="2671191" cy="374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tinery.com.ua/img/articles_content/17(1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888" y="348706"/>
            <a:ext cx="3335962" cy="170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upload.wikimedia.org/wikipedia/uk/thumb/f/f6/%D0%91%D0%BE%D1%80%D1%82%D1%8C.JPG/1920px-%D0%91%D0%BE%D1%80%D1%82%D1%8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61" y="4063840"/>
            <a:ext cx="4224156" cy="237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ÐÐ°ÑÑÐ¸Ð½ÐºÐ¸ Ð¿Ð¾ Ð·Ð°Ð¿ÑÐ¾ÑÑ Ð½Ð°ÑÐ¾Ð´Ð½Ñ ÑÐµÐ¼ÐµÑÐ»Ð°  Ð¿Ð¾Ð»ÑÑÑÑ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385" y="2195191"/>
            <a:ext cx="3466465" cy="175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 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543" y="4008905"/>
            <a:ext cx="1657305" cy="248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91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656" y="198784"/>
            <a:ext cx="4981794" cy="4981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18414" y="532737"/>
            <a:ext cx="2560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КАРПАТИ</a:t>
            </a:r>
            <a:endParaRPr lang="uk-UA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ÐÐ°ÑÑÐ¸Ð½ÐºÐ¸ Ð¿Ð¾ Ð·Ð°Ð¿ÑÐ¾ÑÑ ÐºÐ°ÑÐ¿Ð°ÑÐ¸ ÐºÐ°ÑÑÐ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05" y="1121134"/>
            <a:ext cx="6676439" cy="562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7354958" y="1725433"/>
            <a:ext cx="275910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solidFill>
                  <a:srgbClr val="2C2F34"/>
                </a:solidFill>
                <a:latin typeface="MS Sans Serif"/>
              </a:rPr>
              <a:t>Закарпатська</a:t>
            </a:r>
            <a:r>
              <a:rPr lang="ru-RU" sz="2800" dirty="0">
                <a:solidFill>
                  <a:srgbClr val="2C2F34"/>
                </a:solidFill>
                <a:latin typeface="MS Sans Serif"/>
              </a:rPr>
              <a:t>;</a:t>
            </a:r>
          </a:p>
          <a:p>
            <a:r>
              <a:rPr lang="ru-RU" sz="2800" dirty="0" err="1">
                <a:solidFill>
                  <a:srgbClr val="2C2F34"/>
                </a:solidFill>
                <a:latin typeface="MS Sans Serif"/>
              </a:rPr>
              <a:t>Львівська</a:t>
            </a:r>
            <a:r>
              <a:rPr lang="ru-RU" sz="2800" dirty="0">
                <a:solidFill>
                  <a:srgbClr val="2C2F34"/>
                </a:solidFill>
                <a:latin typeface="MS Sans Serif"/>
              </a:rPr>
              <a:t>;</a:t>
            </a:r>
          </a:p>
          <a:p>
            <a:r>
              <a:rPr lang="ru-RU" sz="2800" dirty="0" err="1">
                <a:solidFill>
                  <a:srgbClr val="2C2F34"/>
                </a:solidFill>
                <a:latin typeface="MS Sans Serif"/>
              </a:rPr>
              <a:t>Івано-Франківська</a:t>
            </a:r>
            <a:r>
              <a:rPr lang="ru-RU" sz="2800" dirty="0">
                <a:solidFill>
                  <a:srgbClr val="2C2F34"/>
                </a:solidFill>
                <a:latin typeface="MS Sans Serif"/>
              </a:rPr>
              <a:t>;</a:t>
            </a:r>
          </a:p>
          <a:p>
            <a:r>
              <a:rPr lang="ru-RU" sz="2800" dirty="0" err="1">
                <a:solidFill>
                  <a:srgbClr val="2C2F34"/>
                </a:solidFill>
                <a:latin typeface="MS Sans Serif"/>
              </a:rPr>
              <a:t>Чернівецька</a:t>
            </a:r>
            <a:r>
              <a:rPr lang="ru-RU" sz="2800" dirty="0">
                <a:solidFill>
                  <a:srgbClr val="2C2F34"/>
                </a:solidFill>
                <a:latin typeface="MS Sans Serif"/>
              </a:rPr>
              <a:t> (</a:t>
            </a:r>
            <a:r>
              <a:rPr lang="ru-RU" sz="2800" dirty="0" err="1">
                <a:solidFill>
                  <a:srgbClr val="2C2F34"/>
                </a:solidFill>
                <a:latin typeface="MS Sans Serif"/>
              </a:rPr>
              <a:t>захід</a:t>
            </a:r>
            <a:r>
              <a:rPr lang="ru-RU" sz="2800" dirty="0">
                <a:solidFill>
                  <a:srgbClr val="2C2F34"/>
                </a:solidFill>
                <a:latin typeface="MS Sans Serif"/>
              </a:rPr>
              <a:t>)</a:t>
            </a:r>
            <a:endParaRPr lang="ru-RU" sz="2800" b="0" i="0" dirty="0">
              <a:solidFill>
                <a:srgbClr val="2C2F34"/>
              </a:solidFill>
              <a:effectLst/>
              <a:latin typeface="MS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34517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656" y="198784"/>
            <a:ext cx="4981794" cy="4981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ua.igotoworld.com/frontend/webcontent/images/tours/2200656_800x600_1464510199_trembita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3040"/>
            <a:ext cx="7198490" cy="502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ÐÐ°ÑÑÐ¸Ð½ÐºÐ¸ Ð¿Ð¾ Ð·Ð°Ð¿ÑÐ¾ÑÑ ÐºÐ°ÑÐ¿Ð°ÑÐ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846" y="1324781"/>
            <a:ext cx="3761041" cy="1943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98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656" y="198784"/>
            <a:ext cx="4981794" cy="4981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player.myshared.ru/17/1148529/slides/slide_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84174" y="485030"/>
            <a:ext cx="2673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Природні умови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http://player.myshared.ru/17/1148529/slides/slide_4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8423" y="1470450"/>
            <a:ext cx="3251283" cy="243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04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656" y="198784"/>
            <a:ext cx="4981794" cy="4981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player.myshared.ru/17/1148529/slides/slide_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553" y="11979179"/>
            <a:ext cx="458439" cy="34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42838" y="771277"/>
            <a:ext cx="51206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ВИПЕРЕДЖАЮЧІ ЗАВДАННЯ</a:t>
            </a:r>
          </a:p>
          <a:p>
            <a:endParaRPr 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Студенти готують презентації по темі «Етнографічні групи  Карпат»</a:t>
            </a:r>
            <a:endParaRPr 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8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413" y="127802"/>
            <a:ext cx="4744587" cy="47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33669" y="333955"/>
            <a:ext cx="3871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ЕТНОГРАФІЧНІ ГРУПИ КАРПАТ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ÐÐ¾Ð¹ÐºÐ¸ Ð·Ð±ÐµÑÐµÐ³Ð»Ð¸ Ð±Ð°Ð³Ð°ÑÐ¾ ÑÑÐ°ÑÐ¾Ð²Ð¸Ð½Ð½Ð¸Ñ Ð·Ð²Ð¸ÑÐ°ÑÐ² Ñ&#10;Ð¾Ð±ÑÑÐ´ÑÐ². ÐÑÐ½Ð¾Ð²Ð½Ñ Ð³Ð°Ð»ÑÐ·Ñ ÑÑÐ°Ð´Ð¸ÑÑÐ¹Ð½Ð¾Ð³Ð¾&#10;Ð³Ð¾ÑÐ¿Ð¾Ð´Ð°ÑÑÑÐ²Ð° Ð±Ð¾Ð¹ÐºÑÐ² â&#10;Ð³ÑÑÑÑÐºÐµ ÑÐºÐ¾ÑÐ°ÑÑÑÐ²Ð¾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5" y="1089949"/>
            <a:ext cx="3756467" cy="2820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§Ð¾Ð»Ð¾Ð²ÑÑÐ¸Ð¹ ÑÑÑÑÐ¹&#10;ÐÐµÐ¼ÐºÐ¸ Ð½Ð¾ÑÐ¸Ð»Ð¸ ÐºÐ¾ÑÐ¾ÑÐºÑ Ð»Ð»ÑÐ½Ñ ÑÐ¾ÑÐ¾ÑÐºÑ, ÑÐºÑ Ð·Ð°Ð¿ÑÐ°Ð²Ð»ÑÐ»Ð¸ Ð² ÑÑÐ°Ð½Ð¸; ÑÐ¾ÑÐ¾ÑÐºÐ° Ð¼Ð°Ð»Ð° Ð²Ð¸ÑÐ¸ÑÐ¸Ð¹ ÑÑÐ¾ÑÑÐ¸Ð¹&#10;ÐºÐ¾Ð¼ÑÑÐµÑÑ, Ð° ÑÐ°ÐºÐ¾Ð¶..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753" y="1082144"/>
            <a:ext cx="3807862" cy="2858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ÐÐ¾Ð´Ð¾Ð»ÑÐ½Ð¸&#10;ÐÑÐ½Ð¾Ð³ÑÐ°ÑÑÑÐ½Ð° Ð³ÑÑÐ¿Ð°&#10;ÑÐºÑÐ°ÑÐ½ÑÑÐºÐ¾Ð³Ð¾ ÐµÑÐ½Ð¾ÑÑ,&#10;ÑÐ¾ Ð¿ÑÐ¾Ð¶Ð¸Ð²Ð°Ð»Ð° Ð½Ð°&#10;ÐÐ¾Ð´ÑÐ»Ð»Ñ. ÐÐ¾Ð´Ð¾Ð»ÑÐ½Ð¸&#10;Ð·Ð°Ð¹Ð¼Ð°Ð»Ð¸ÑÑ Ð²Ð¸ÑÐ¸Ð²ÐºÐ¾Ñ,&#10;ÐºÐ¸Ð»Ð¸Ð¼Ð°ÑÑÑÐ²Ð¾Ð¼, Ð¿Ð¸ÑÐ°Ð½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5" y="4062302"/>
            <a:ext cx="3600643" cy="2703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80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810" y="53164"/>
            <a:ext cx="4744587" cy="47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33669" y="333955"/>
            <a:ext cx="3871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ЕТНОГРАФІЧНІ ГРУПИ КАРПАТ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ÐÐ¾ÑÐ¾Ð´Ð¶ÐµÐ½Ð½Ñ Ð³ÑÑÑÐ»ÑÐ²&#10;â¢ Ð£ÐºÑÐ°ÑÐ½ÑÑÐºÐ¸Ð¹ Ð»ÑÐ½Ð³Ð²ÑÑÑ Ð.&#10;ÐÐ¾Ð±Ð¸Ð»ÑÐ½ÑÑÐºÐ¸Ð¹ Ð½Ð° Ð¾ÑÐ½Ð¾Ð²Ñ&#10;Ð°Ð½Ð°Ð»ÑÐ·Ñ Ð³ÑÑÑÐ»ÑÑÑÐºÐ¾Ð¿Ð¾ÐºÑÑÑÑÐºÐ¾Ð³Ð¾ Ð´ÑÐ°Ð»ÐµÐºÑÑ ÑÐ°&#10;ÑÑÑÐ¾ÑÐ¸ÑÐ½Ð¸Ñ Ð´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03" y="907069"/>
            <a:ext cx="4044810" cy="303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ÑÑÑÐ»ÑÑÑÐºÐ¸Ð¹ Ð¾Ð´ÑÐ³&#10;Ð¢ÑÐ°Ð´Ð¸ÑÑÐ¹Ð½Ð¸Ð¹ Ð¾Ð´ÑÐ³ Ð³ÑÑÑÐ»ÑÐ² ÑÐ°ÑÐ°ÐºÑÐµÑÐ¸Ð·ÑÑÑÑÑÑ Ð¼Ð°Ð»ÑÐ¾Ð²Ð½Ð¸ÑÑÑÑÑ Ñ ÐºÐ¾Ð»Ð¾ÑÐ¸ÑÐ½ÑÑÑÑ.&#10;&#10;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293" y="3832528"/>
            <a:ext cx="3895576" cy="292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Ð§Ð¾Ð»Ð¾Ð²ÑÑÐ¸Ð¹ ÑÑÑÑÐ¹&#10;Ð§Ð¾Ð»Ð¾Ð²ÑÑÐ¸Ð¹ Ð¾Ð´ÑÐ³ Ð²ÐºÐ»ÑÑÐ°Ð² Ð±ÑÐ»Ñ ÑÐ¾ÑÐ¾ÑÐºÑ, Ð²Ð¸ÑÐ¸ÑÑ Ð· Ð¿ÐµÑÐµÐ´Ñ,&#10;Ð¿ÑÑÐµÐ½Ð° Ð¿Ð¾ ÑÑÐ°Ð½ÑÑ â Â«Ð¿Ð¾ÑÑÑÐ½Ð¸ÑÑÑÂ», Ð· ÑÐ¾ÑÐ½Ð¾Ð³Ð¾ Ð°Ð±Ð¾&#10;ÑÐµÑÐ²Ð¾..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251" y="907069"/>
            <a:ext cx="3910436" cy="286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ÐÐ¾Ð¹ÐºÐ¸ Ð² Ð½Ð°ÑÑ ÑÐ°ÑÐ¸&#10;&#10; 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03" y="3943847"/>
            <a:ext cx="4044810" cy="282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158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810" y="53164"/>
            <a:ext cx="4744587" cy="47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33669" y="333955"/>
            <a:ext cx="3871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ЕТНОГРАФІЧНІ ГРУПИ КАРПАТ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Ð§Ð¾Ð»Ð¾Ð²ÑÑÐ¸Ð¹ ÑÑÑÑÐ¹&#10;Ð§Ð¾Ð»Ð¾Ð²ÑÐºÐ¸ Ð²Ð·Ð¸Ð¼ÐºÑ Ð½Ð¾ÑÐ¸Ð»Ð¸ ÑÐ¾ÑÐ½Ñ Ð²Ð¸ÑÐ¾ÐºÑ Ð±Ð°ÑÐ°Ð½ÑÑÑ&#10;ÑÐ°Ð¿ÐºÐ¸, Ð²Ð»ÑÑÐºÑ Ð½Ð¸Ð·ÑÐºÑ ÑÐ¾Ð»Ð¾Ð¼ÑÐ½Ñ ÐºÐ°Ð¿ÐµÐ»ÑÑÐ¸ Ð· ÑÐ¸ÑÐ¾ÐºÐ¸Ð¼Ð¸&#10;Ð¿Ð¾Ð»ÑÐ¼Ð¸, Ð¾Ð·Ð´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8" y="811654"/>
            <a:ext cx="6076950" cy="456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60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810" y="53164"/>
            <a:ext cx="4744587" cy="47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8539" y="270344"/>
            <a:ext cx="6378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Взаємозв</a:t>
            </a:r>
            <a:r>
              <a:rPr lang="en-GB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язки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етнічного туризму з іншими видами туризму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35610" y="3069203"/>
            <a:ext cx="1970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Етнічний туризм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ілка вниз 3"/>
          <p:cNvSpPr/>
          <p:nvPr/>
        </p:nvSpPr>
        <p:spPr>
          <a:xfrm>
            <a:off x="5378563" y="3438535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" name="Picture 2" descr="ÐÐ°ÑÑÐ¸Ð½ÐºÐ¸ Ð¿Ð¾ Ð·Ð°Ð¿ÑÐ¾ÑÑ Ð³Ð°ÑÑÑÐ¾Ð½Ð¾Ð¼ÑÑÐ½Ð¸Ð¹ ÑÑÑÐ¸Ð·Ð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606" y="4683318"/>
            <a:ext cx="1684545" cy="124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ілка вправо 6"/>
          <p:cNvSpPr/>
          <p:nvPr/>
        </p:nvSpPr>
        <p:spPr>
          <a:xfrm>
            <a:off x="6859898" y="301155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8" name="Picture 4" descr="ÐÐ°ÑÑÐ¸Ð½ÐºÐ¸ Ð¿Ð¾ Ð·Ð°Ð¿ÑÐ¾ÑÑ Ð´Ð·Ð²Ð¾Ð½Ð¸ Ð»ÐµÐ¼ÐºÑÐ²ÑÐ¸Ð½Ð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559" y="2588385"/>
            <a:ext cx="1832899" cy="133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ÐÐ°ÑÑÐ¸Ð½ÐºÐ¸ Ð¿Ð¾ Ð·Ð°Ð¿ÑÐ¾ÑÑ ÐºÑÐ»ÑÑÑÑÐ½Ð¾-Ð¿ÑÐ·Ð½Ð°Ð²Ð°Ð»ÑÐ½Ð¸Ð¹ ÑÑÑÐ¸Ð·Ð¼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480" y="838049"/>
            <a:ext cx="2521418" cy="126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ілка вгору 7"/>
          <p:cNvSpPr/>
          <p:nvPr/>
        </p:nvSpPr>
        <p:spPr>
          <a:xfrm>
            <a:off x="5378563" y="2090795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Стрілка вліво 8"/>
          <p:cNvSpPr/>
          <p:nvPr/>
        </p:nvSpPr>
        <p:spPr>
          <a:xfrm>
            <a:off x="3576949" y="304713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32" name="Picture 8" descr="ÐÐ°ÑÑÐ¸Ð½ÐºÐ¸ Ð¿Ð¾ Ð·Ð°Ð¿ÑÐ¾ÑÑ ÑÑÐ»ÑÑÑÐºÐ¸Ð¹ Ð·ÐµÐ»ÐµÐ½Ð¸Ð¹ ÑÑÑÐ¸Ð·Ð¼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025" y="2568681"/>
            <a:ext cx="1922049" cy="144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66122" y="4285753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78563" y="592513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69550" y="3927739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91098" y="838049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36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87" y="0"/>
            <a:ext cx="6475813" cy="647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6636142" y="1876710"/>
            <a:ext cx="60938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7200" b="1" kern="1000" dirty="0">
                <a:latin typeface="Bad Script" panose="02000000000000000000" pitchFamily="2" charset="0"/>
              </a:rPr>
              <a:t>Етнічні туристичні ресурси</a:t>
            </a:r>
            <a:endParaRPr lang="uk-UA" sz="7200" b="1" dirty="0"/>
          </a:p>
        </p:txBody>
      </p:sp>
      <p:pic>
        <p:nvPicPr>
          <p:cNvPr id="1028" name="Picture 4" descr="ÐÐ°ÑÑÐ¸Ð½ÐºÐ¸ Ð¿Ð¾ Ð·Ð°Ð¿ÑÐ¾ÑÑ ÑÐ°ÑÐ° Ð³ÑÑÑÐ»ÑÐ²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24"/>
          <a:stretch/>
        </p:blipFill>
        <p:spPr bwMode="auto">
          <a:xfrm>
            <a:off x="332131" y="683439"/>
            <a:ext cx="4846019" cy="472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42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990" y="166977"/>
            <a:ext cx="4527407" cy="452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270344"/>
            <a:ext cx="7537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МУЗЕЇ ПРОСТО НЕБА-ЖИВІ МУЗЕЇ ІСТОРІЇ ЕТНОСІВ УКРАЇНИ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ÐÐ°ÑÑÐ¸Ð½ÐºÐ¸ Ð¿Ð¾ Ð·Ð°Ð¿ÑÐ¾ÑÑ Ð¡ÐÐÐÐ¡ÐÐÐ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39" y="1461023"/>
            <a:ext cx="3855746" cy="223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Ð Ð¾Ð·Ð¼ÑÑÐµÐ½Ð½Ñ ÑÐºÐ°Ð½ÑÐµÐ½ÑÐ² Ð½Ð° ÑÐµÑÐ¸ÑÐ¾ÑÑÑ Ð£ÐºÑÐ°ÑÐ½Ð¸ ÑÐ° Ð¿ÑÐ¾ÐµÐºÑÐ¸ Ð¾ÑÐ³Ð°Ð½ÑÐ·Ð°ÑÑÑ Ð½Ð¾Ð²Ð¸Ñ Ð¼ÑÐ·ÐµÑÐ²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509" y="1023702"/>
            <a:ext cx="6906163" cy="43195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кутник 3"/>
          <p:cNvSpPr/>
          <p:nvPr/>
        </p:nvSpPr>
        <p:spPr>
          <a:xfrm>
            <a:off x="58310" y="3697356"/>
            <a:ext cx="4187687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/>
            </a:r>
            <a:br>
              <a:rPr lang="uk-UA" dirty="0"/>
            </a:br>
            <a:r>
              <a:rPr lang="uk-UA" sz="1600" dirty="0">
                <a:solidFill>
                  <a:srgbClr val="800000"/>
                </a:solidFill>
                <a:latin typeface="Arial" panose="020B0604020202020204" pitchFamily="34" charset="0"/>
              </a:rPr>
              <a:t>В майбутньому планується організація регіональних та обласних музеїв просто неба в Кам'янці-Подільському, Тернополі, Коростені на Житомирщині. Також є задуми створення музею у Харкові, де планується показати детальніше архітектуру Слобожанщини; у Дніпропетровську, де є задуми розкрити багатство матеріальної культури Нижнього Подніпров'я, в Одесі – будівництво </a:t>
            </a:r>
            <a:r>
              <a:rPr lang="uk-UA" sz="1600" dirty="0" err="1">
                <a:solidFill>
                  <a:srgbClr val="800000"/>
                </a:solidFill>
                <a:latin typeface="Arial" panose="020B0604020202020204" pitchFamily="34" charset="0"/>
              </a:rPr>
              <a:t>скансену</a:t>
            </a:r>
            <a:r>
              <a:rPr lang="uk-UA" sz="1600" dirty="0">
                <a:solidFill>
                  <a:srgbClr val="800000"/>
                </a:solidFill>
                <a:latin typeface="Arial" panose="020B0604020202020204" pitchFamily="34" charset="0"/>
              </a:rPr>
              <a:t> «Приморське»</a:t>
            </a:r>
            <a:endParaRPr lang="uk-UA" sz="1600" dirty="0"/>
          </a:p>
        </p:txBody>
      </p:sp>
    </p:spTree>
    <p:extLst>
      <p:ext uri="{BB962C8B-B14F-4D97-AF65-F5344CB8AC3E}">
        <p14:creationId xmlns:p14="http://schemas.microsoft.com/office/powerpoint/2010/main" val="293705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990" y="166977"/>
            <a:ext cx="4527407" cy="452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Ð´ÑÐºÑÑ Ð·Ð° ÑÐ²Ð°Ð³Ñ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755" y="1209219"/>
            <a:ext cx="6076950" cy="456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14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87" y="0"/>
            <a:ext cx="6475813" cy="647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6300083" y="1391246"/>
            <a:ext cx="435466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Навчальна мета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ознайомити студентів із поняттям «етнічні ресурси», з географією поширення етнічного туризму на території України ,</a:t>
            </a:r>
          </a:p>
          <a:p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студентів вміння працювати у групах, працювати із картою етнографічних земель України , вміння використовувати набуті знання на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практиці,робити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висновки.</a:t>
            </a:r>
          </a:p>
          <a:p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Виховувати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шану та повагу до традицій та звичаїв різних етнографічних груп на території України.</a:t>
            </a:r>
          </a:p>
          <a:p>
            <a:endParaRPr lang="uk-UA" dirty="0"/>
          </a:p>
        </p:txBody>
      </p:sp>
      <p:pic>
        <p:nvPicPr>
          <p:cNvPr id="2052" name="Picture 4" descr="ÐÐ°ÑÑÐ¸Ð½ÐºÐ¸ Ð¿Ð¾ Ð·Ð°Ð¿ÑÐ¾ÑÑ ÐµÑÐ½ÑÑÐ½Ð° ÑÐºÑÐ°ÑÐ½Ð° Ð¼Ð°Ð»ÑÐ½Ðº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" y="197058"/>
            <a:ext cx="5571279" cy="640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87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87" y="0"/>
            <a:ext cx="6475813" cy="647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5510254" y="1685445"/>
            <a:ext cx="5494351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План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Передумови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етнічного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туризму на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території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Етнічні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суть та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класифікація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Етнографічні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території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характеристика.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Взаємодія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етнічного туризму із іншими видами туризму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Перспектива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етнічного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туризму в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Скансени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pic>
        <p:nvPicPr>
          <p:cNvPr id="3074" name="Picture 2" descr="ÐÐ°ÑÑÐ¸Ð½ÐºÐ¸ Ð¿Ð¾ Ð·Ð°Ð¿ÑÐ¾ÑÑ ÐµÑÐ½ÑÑÐ½Ð° ÑÐºÑÐ°ÑÐ½Ð° Ð¼Ð°Ð»ÑÐ½Ðº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58" y="1028121"/>
            <a:ext cx="4394496" cy="493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06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87" y="0"/>
            <a:ext cx="6475813" cy="647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7323150" y="1601308"/>
            <a:ext cx="287042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Етнічні туристи керуються бажанням пізнати щось відмінне від власного накопиченого життєвого та туристичного досвіду та зануритися в автентичну атмосферу нової незвіданої реальності, або навпаки пізнання власного коріння, саме це є головним мотивом такої подорожі. </a:t>
            </a: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662" y="461175"/>
            <a:ext cx="428575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Етнічний туризм… що це??? Звідки взялось?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ÐÐ°ÑÑÐ¸Ð½ÐºÐ¸ Ð¿Ð¾ Ð·Ð°Ð¿ÑÐ¾ÑÑ ÐµÑÐ½ÑÑÐ½Ð¸Ð¹ ÑÑÑÐ¸Ð·Ð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53" y="3271437"/>
            <a:ext cx="6361043" cy="320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40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87" y="0"/>
            <a:ext cx="6475813" cy="647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я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0561159"/>
              </p:ext>
            </p:extLst>
          </p:nvPr>
        </p:nvGraphicFramePr>
        <p:xfrm>
          <a:off x="170045" y="1300895"/>
          <a:ext cx="6836549" cy="943104"/>
        </p:xfrm>
        <a:graphic>
          <a:graphicData uri="http://schemas.openxmlformats.org/drawingml/2006/table">
            <a:tbl>
              <a:tblPr/>
              <a:tblGrid>
                <a:gridCol w="204728">
                  <a:extLst>
                    <a:ext uri="{9D8B030D-6E8A-4147-A177-3AD203B41FA5}">
                      <a16:colId xmlns:a16="http://schemas.microsoft.com/office/drawing/2014/main" val="1433693448"/>
                    </a:ext>
                  </a:extLst>
                </a:gridCol>
                <a:gridCol w="6631821">
                  <a:extLst>
                    <a:ext uri="{9D8B030D-6E8A-4147-A177-3AD203B41FA5}">
                      <a16:colId xmlns:a16="http://schemas.microsoft.com/office/drawing/2014/main" val="2374323041"/>
                    </a:ext>
                  </a:extLst>
                </a:gridCol>
              </a:tblGrid>
              <a:tr h="358656">
                <a:tc>
                  <a:txBody>
                    <a:bodyPr/>
                    <a:lstStyle/>
                    <a:p>
                      <a:endParaRPr lang="uk-UA" sz="1800">
                        <a:solidFill>
                          <a:srgbClr val="444444"/>
                        </a:solidFill>
                        <a:effectLst/>
                      </a:endParaRPr>
                    </a:p>
                  </a:txBody>
                  <a:tcPr marL="89664" marR="89664" marT="44832" marB="4483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dirty="0" smtClean="0">
                          <a:solidFill>
                            <a:srgbClr val="3C6F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Кандидат культурологічних</a:t>
                      </a:r>
                      <a:r>
                        <a:rPr lang="uk-UA" sz="2800" b="1" baseline="0" dirty="0" smtClean="0">
                          <a:solidFill>
                            <a:srgbClr val="3C6F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наук </a:t>
                      </a:r>
                      <a:r>
                        <a:rPr lang="uk-UA" sz="2800" b="1" dirty="0" err="1" smtClean="0">
                          <a:solidFill>
                            <a:srgbClr val="3C6F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Кулаковська</a:t>
                      </a:r>
                      <a:r>
                        <a:rPr lang="uk-UA" sz="2800" b="1" dirty="0" smtClean="0">
                          <a:solidFill>
                            <a:srgbClr val="3C6F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2800" b="1" dirty="0">
                          <a:solidFill>
                            <a:srgbClr val="3C6F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Ірина Миколаївна</a:t>
                      </a:r>
                      <a:endParaRPr lang="uk-UA" sz="2800" dirty="0">
                        <a:solidFill>
                          <a:srgbClr val="444444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664" marR="89664" marT="44832" marB="4483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118288"/>
                  </a:ext>
                </a:extLst>
              </a:tr>
            </a:tbl>
          </a:graphicData>
        </a:graphic>
      </p:graphicFrame>
      <p:sp>
        <p:nvSpPr>
          <p:cNvPr id="5" name="Прямокутник 4"/>
          <p:cNvSpPr/>
          <p:nvPr/>
        </p:nvSpPr>
        <p:spPr>
          <a:xfrm>
            <a:off x="3047999" y="2967334"/>
            <a:ext cx="741591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dirty="0" smtClean="0">
                <a:latin typeface="Bad Script" panose="02000000000000000000" pitchFamily="2" charset="0"/>
                <a:ea typeface="Calibri" panose="020F0502020204030204" pitchFamily="34" charset="0"/>
              </a:rPr>
              <a:t>Етнічний </a:t>
            </a:r>
            <a:r>
              <a:rPr lang="uk-UA" sz="4000" dirty="0">
                <a:latin typeface="Bad Script" panose="02000000000000000000" pitchFamily="2" charset="0"/>
                <a:ea typeface="Calibri" panose="020F0502020204030204" pitchFamily="34" charset="0"/>
              </a:rPr>
              <a:t>туризм - це вид поїздок, під час яких туристи вивчають певну етнічну групу населення, їх життя, особливості культури, побутові моменти тощо. </a:t>
            </a:r>
            <a:endParaRPr lang="uk-UA" sz="4000" dirty="0">
              <a:latin typeface="Bad Script" panose="02000000000000000000" pitchFamily="2" charset="0"/>
            </a:endParaRPr>
          </a:p>
        </p:txBody>
      </p:sp>
      <p:pic>
        <p:nvPicPr>
          <p:cNvPr id="5122" name="Picture 2" descr="ÐÐ°ÑÑÐ¸Ð½ÐºÐ¸ Ð¿Ð¾ Ð·Ð°Ð¿ÑÐ¾ÑÑ ÐºÐ°Ð»Ð¸Ð½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45" y="4718105"/>
            <a:ext cx="2733675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4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ÑÑ ÑÐºÑÐ°ÑÐ½ÑÑÐºÐ¸Ð¹ Ð¾ÑÐ½Ð°Ð¼ÐµÐ½Ñ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187" y="0"/>
            <a:ext cx="6475813" cy="647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36640" t="47656" r="30023" b="33836"/>
          <a:stretch/>
        </p:blipFill>
        <p:spPr bwMode="auto">
          <a:xfrm>
            <a:off x="890546" y="2297928"/>
            <a:ext cx="6702950" cy="20355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/>
          <a:srcRect l="61002" t="50074" r="29816" b="34710"/>
          <a:stretch/>
        </p:blipFill>
        <p:spPr bwMode="auto">
          <a:xfrm>
            <a:off x="7429127" y="2854519"/>
            <a:ext cx="2358929" cy="15823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9782" y="1165650"/>
            <a:ext cx="7224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 по іншому називають етнічний туризм?</a:t>
            </a:r>
            <a:endParaRPr 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8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Пасмо">
  <a:themeElements>
    <a:clrScheme name="Пасмо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Пасмо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смо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1547</TotalTime>
  <Words>551</Words>
  <Application>Microsoft Office PowerPoint</Application>
  <PresentationFormat>Широкий екран</PresentationFormat>
  <Paragraphs>69</Paragraphs>
  <Slides>41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слайдів</vt:lpstr>
      </vt:variant>
      <vt:variant>
        <vt:i4>41</vt:i4>
      </vt:variant>
    </vt:vector>
  </HeadingPairs>
  <TitlesOfParts>
    <vt:vector size="51" baseType="lpstr">
      <vt:lpstr>Arial</vt:lpstr>
      <vt:lpstr>Bad Script</vt:lpstr>
      <vt:lpstr>Calibri</vt:lpstr>
      <vt:lpstr>Calibri Light</vt:lpstr>
      <vt:lpstr>Century Gothic</vt:lpstr>
      <vt:lpstr>MS Sans Serif</vt:lpstr>
      <vt:lpstr>Times New Roman</vt:lpstr>
      <vt:lpstr>Wingdings 3</vt:lpstr>
      <vt:lpstr>Тема Office</vt:lpstr>
      <vt:lpstr>Пасмо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varis vavilovs</dc:creator>
  <cp:lastModifiedBy>varis vavilovs</cp:lastModifiedBy>
  <cp:revision>66</cp:revision>
  <dcterms:created xsi:type="dcterms:W3CDTF">2019-02-13T15:37:03Z</dcterms:created>
  <dcterms:modified xsi:type="dcterms:W3CDTF">2019-02-28T15:16:05Z</dcterms:modified>
</cp:coreProperties>
</file>