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93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2" r:id="rId16"/>
    <p:sldId id="263" r:id="rId17"/>
    <p:sldId id="264" r:id="rId18"/>
    <p:sldId id="26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66" r:id="rId37"/>
    <p:sldId id="26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8993C-5420-4FB5-9126-C836EA0640B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00CC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E24D0B-F532-4A6F-9D41-D13B338800F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D01563-711B-405D-BCEB-6D62D6A7CA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Veronika-Rybalko-Pesnya-pro-matematiku(muzofon.com)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7452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i="1" dirty="0">
                <a:solidFill>
                  <a:srgbClr val="FFFF00"/>
                </a:solidFill>
              </a:rPr>
              <a:t>Метод математичної індукції</a:t>
            </a:r>
            <a:endParaRPr lang="ru-RU" sz="5400" i="1" dirty="0">
              <a:solidFill>
                <a:srgbClr val="FFFF0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477594" y="2420888"/>
            <a:ext cx="466640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“Розуміння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і вміння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застосовувати принцип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математичної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індукці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є добрим критерієм зрілості,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яка цілковито необхідна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математику”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А.М.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Колмогоров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12" descr="ng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1583854" cy="175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99992" y="620688"/>
            <a:ext cx="424847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 </a:t>
            </a:r>
            <a:r>
              <a:rPr lang="ru-RU" sz="2000" b="1" dirty="0" err="1" smtClean="0">
                <a:solidFill>
                  <a:srgbClr val="FFFF00"/>
                </a:solidFill>
              </a:rPr>
              <a:t>епоху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Відродження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почалася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боротьба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проти</a:t>
            </a:r>
            <a:r>
              <a:rPr lang="ru-RU" sz="2000" b="1" dirty="0" smtClean="0">
                <a:solidFill>
                  <a:srgbClr val="FFFF00"/>
                </a:solidFill>
              </a:rPr>
              <a:t> Аристотеля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силогістичної</a:t>
            </a:r>
            <a:r>
              <a:rPr lang="ru-RU" sz="2000" b="1" dirty="0" smtClean="0">
                <a:solidFill>
                  <a:srgbClr val="FFFF00"/>
                </a:solidFill>
              </a:rPr>
              <a:t> методу,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разом </a:t>
            </a:r>
            <a:r>
              <a:rPr lang="ru-RU" sz="2000" b="1" dirty="0" err="1" smtClean="0">
                <a:solidFill>
                  <a:srgbClr val="FFFF00"/>
                </a:solidFill>
              </a:rPr>
              <a:t>з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тим</a:t>
            </a:r>
            <a:r>
              <a:rPr lang="ru-RU" sz="2000" b="1" dirty="0" smtClean="0">
                <a:solidFill>
                  <a:srgbClr val="FFFF00"/>
                </a:solidFill>
              </a:rPr>
              <a:t> почали </a:t>
            </a:r>
            <a:r>
              <a:rPr lang="ru-RU" sz="2000" b="1" dirty="0" err="1" smtClean="0">
                <a:solidFill>
                  <a:srgbClr val="FFFF00"/>
                </a:solidFill>
              </a:rPr>
              <a:t>рекомендувати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індуктивний</a:t>
            </a:r>
            <a:r>
              <a:rPr lang="ru-RU" sz="2000" b="1" dirty="0" smtClean="0">
                <a:solidFill>
                  <a:srgbClr val="FFFF00"/>
                </a:solidFill>
              </a:rPr>
              <a:t> метод як </a:t>
            </a:r>
            <a:r>
              <a:rPr lang="ru-RU" sz="2000" b="1" dirty="0" err="1" smtClean="0">
                <a:solidFill>
                  <a:srgbClr val="FFFF00"/>
                </a:solidFill>
              </a:rPr>
              <a:t>єдино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плідний</a:t>
            </a:r>
            <a:r>
              <a:rPr lang="ru-RU" sz="2000" b="1" dirty="0" smtClean="0">
                <a:solidFill>
                  <a:srgbClr val="FFFF00"/>
                </a:solidFill>
              </a:rPr>
              <a:t> в </a:t>
            </a:r>
            <a:r>
              <a:rPr lang="ru-RU" sz="2000" b="1" dirty="0" err="1" smtClean="0">
                <a:solidFill>
                  <a:srgbClr val="FFFF00"/>
                </a:solidFill>
              </a:rPr>
              <a:t>природознавстві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протилежний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силогістичної</a:t>
            </a:r>
            <a:r>
              <a:rPr lang="ru-RU" sz="2000" b="1" dirty="0" smtClean="0">
                <a:solidFill>
                  <a:srgbClr val="FFFF00"/>
                </a:solidFill>
              </a:rPr>
              <a:t>.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 Бекон</a:t>
            </a:r>
            <a:r>
              <a:rPr lang="uk-UA" sz="2000" b="1" dirty="0" smtClean="0">
                <a:solidFill>
                  <a:srgbClr val="FFFF00"/>
                </a:solidFill>
              </a:rPr>
              <a:t>і,</a:t>
            </a:r>
            <a:r>
              <a:rPr lang="ru-RU" sz="2000" b="1" dirty="0" smtClean="0">
                <a:solidFill>
                  <a:srgbClr val="FFFF00"/>
                </a:solidFill>
              </a:rPr>
              <a:t> </a:t>
            </a:r>
            <a:r>
              <a:rPr lang="ru-RU" sz="2000" b="1" dirty="0" err="1" smtClean="0">
                <a:solidFill>
                  <a:srgbClr val="FFFF00"/>
                </a:solidFill>
              </a:rPr>
              <a:t>звичайно</a:t>
            </a:r>
            <a:r>
              <a:rPr lang="ru-RU" sz="2000" b="1" dirty="0" smtClean="0">
                <a:solidFill>
                  <a:srgbClr val="FFFF00"/>
                </a:solidFill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</a:rPr>
              <a:t>бачать</a:t>
            </a:r>
            <a:r>
              <a:rPr lang="ru-RU" sz="2000" b="1" dirty="0" smtClean="0">
                <a:solidFill>
                  <a:srgbClr val="FFFF00"/>
                </a:solidFill>
              </a:rPr>
              <a:t> родоначальника </a:t>
            </a:r>
            <a:r>
              <a:rPr lang="ru-RU" sz="2000" b="1" dirty="0" err="1" smtClean="0">
                <a:solidFill>
                  <a:srgbClr val="FFFF00"/>
                </a:solidFill>
              </a:rPr>
              <a:t>сучасної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uk-UA" sz="2000" b="1" dirty="0" smtClean="0">
                <a:solidFill>
                  <a:srgbClr val="FFFF00"/>
                </a:solidFill>
              </a:rPr>
              <a:t>індукції</a:t>
            </a:r>
            <a:r>
              <a:rPr lang="ru-RU" sz="2000" b="1" dirty="0" smtClean="0">
                <a:solidFill>
                  <a:srgbClr val="FFFF00"/>
                </a:solidFill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</a:rPr>
              <a:t>хоча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справедливість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вимагає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згадати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про </a:t>
            </a:r>
            <a:r>
              <a:rPr lang="ru-RU" sz="2000" b="1" dirty="0" err="1" smtClean="0">
                <a:solidFill>
                  <a:srgbClr val="FFFF00"/>
                </a:solidFill>
              </a:rPr>
              <a:t>його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попередників</a:t>
            </a:r>
            <a:r>
              <a:rPr lang="ru-RU" sz="2000" b="1" dirty="0" smtClean="0">
                <a:solidFill>
                  <a:srgbClr val="FFFF00"/>
                </a:solidFill>
              </a:rPr>
              <a:t>, </a:t>
            </a:r>
            <a:r>
              <a:rPr lang="ru-RU" sz="2000" b="1" dirty="0" err="1" smtClean="0">
                <a:solidFill>
                  <a:srgbClr val="FFFF00"/>
                </a:solidFill>
              </a:rPr>
              <a:t>наприклад</a:t>
            </a:r>
            <a:r>
              <a:rPr lang="ru-RU" sz="2000" b="1" dirty="0" smtClean="0">
                <a:solidFill>
                  <a:srgbClr val="FFFF00"/>
                </a:solidFill>
              </a:rPr>
              <a:t> Леонардо да </a:t>
            </a:r>
            <a:r>
              <a:rPr lang="ru-RU" sz="2000" b="1" dirty="0" err="1" smtClean="0">
                <a:solidFill>
                  <a:srgbClr val="FFFF00"/>
                </a:solidFill>
              </a:rPr>
              <a:t>Вінчі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ін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</p:txBody>
      </p:sp>
      <p:pic>
        <p:nvPicPr>
          <p:cNvPr id="7" name="Рисунок 6" descr="1227901805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3600400" cy="50555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3571502" cy="4724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Англійський філософ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Ф. Бекон (1561-1626).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/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/>
            </a:r>
            <a:br>
              <a:rPr lang="uk-UA" dirty="0" smtClean="0">
                <a:solidFill>
                  <a:srgbClr val="FFFF00"/>
                </a:solidFill>
              </a:rPr>
            </a:br>
            <a:endParaRPr lang="uk-UA" dirty="0" smtClean="0">
              <a:solidFill>
                <a:srgbClr val="FFFF00"/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uk-UA" dirty="0" err="1" smtClean="0">
                <a:solidFill>
                  <a:srgbClr val="FFFF00"/>
                </a:solidFill>
              </a:rPr>
              <a:t>Англійский</a:t>
            </a:r>
            <a:r>
              <a:rPr lang="uk-UA" dirty="0" smtClean="0">
                <a:solidFill>
                  <a:srgbClr val="FFFF00"/>
                </a:solidFill>
              </a:rPr>
              <a:t> філософ і</a:t>
            </a:r>
          </a:p>
          <a:p>
            <a:pPr marL="285750" indent="-285750" algn="ctr"/>
            <a:r>
              <a:rPr lang="uk-UA" dirty="0" smtClean="0">
                <a:solidFill>
                  <a:srgbClr val="FFFF00"/>
                </a:solidFill>
              </a:rPr>
              <a:t> вчений Дж. Ст. </a:t>
            </a:r>
            <a:r>
              <a:rPr lang="uk-UA" dirty="0" err="1" smtClean="0">
                <a:solidFill>
                  <a:srgbClr val="FFFF00"/>
                </a:solidFill>
              </a:rPr>
              <a:t>Мілл</a:t>
            </a:r>
            <a:r>
              <a:rPr lang="uk-UA" dirty="0" smtClean="0">
                <a:solidFill>
                  <a:srgbClr val="FFFF00"/>
                </a:solidFill>
              </a:rPr>
              <a:t> </a:t>
            </a:r>
          </a:p>
          <a:p>
            <a:pPr marL="285750" indent="-285750" algn="ctr"/>
            <a:r>
              <a:rPr lang="uk-UA" dirty="0" smtClean="0">
                <a:solidFill>
                  <a:srgbClr val="FFFF00"/>
                </a:solidFill>
              </a:rPr>
              <a:t>(1806-1873).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/>
            </a:r>
            <a:br>
              <a:rPr lang="uk-UA" dirty="0" smtClean="0">
                <a:solidFill>
                  <a:srgbClr val="FFFF00"/>
                </a:solidFill>
              </a:rPr>
            </a:br>
            <a:endParaRPr lang="uk-UA" dirty="0" smtClean="0">
              <a:solidFill>
                <a:srgbClr val="FFFF00"/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Французький філософ і </a:t>
            </a:r>
          </a:p>
          <a:p>
            <a:pPr marL="285750" indent="-285750" algn="ctr"/>
            <a:r>
              <a:rPr lang="uk-UA" dirty="0" smtClean="0">
                <a:solidFill>
                  <a:srgbClr val="FFFF00"/>
                </a:solidFill>
              </a:rPr>
              <a:t>  вчений </a:t>
            </a:r>
            <a:r>
              <a:rPr lang="uk-UA" dirty="0" err="1" smtClean="0">
                <a:solidFill>
                  <a:srgbClr val="FFFF00"/>
                </a:solidFill>
              </a:rPr>
              <a:t>Рене</a:t>
            </a:r>
            <a:r>
              <a:rPr lang="uk-UA" dirty="0" smtClean="0">
                <a:solidFill>
                  <a:srgbClr val="FFFF00"/>
                </a:solidFill>
              </a:rPr>
              <a:t> Декарт </a:t>
            </a:r>
          </a:p>
          <a:p>
            <a:pPr marL="285750" indent="-285750" algn="ctr"/>
            <a:r>
              <a:rPr lang="uk-UA" dirty="0" smtClean="0">
                <a:solidFill>
                  <a:srgbClr val="FFFF00"/>
                </a:solidFill>
              </a:rPr>
              <a:t>(1596-1650).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Karina\Desktop\71161841_Bek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001" y="116632"/>
            <a:ext cx="2304256" cy="2798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88840"/>
            <a:ext cx="2221407" cy="2728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900igr.net/datai/matematika/Slozhenie-otritsatelnykh-chisel/0009-005-Rene-Dekar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2164289" cy="2544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8880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357158" y="214290"/>
            <a:ext cx="3648070" cy="6143668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Німецький філософ і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математик 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uk-UA" dirty="0" smtClean="0">
                <a:solidFill>
                  <a:srgbClr val="FFFF00"/>
                </a:solidFill>
              </a:rPr>
              <a:t>г</a:t>
            </a:r>
            <a:r>
              <a:rPr lang="uk-UA" dirty="0" smtClean="0">
                <a:solidFill>
                  <a:srgbClr val="FFFF00"/>
                </a:solidFill>
              </a:rPr>
              <a:t>. </a:t>
            </a:r>
            <a:r>
              <a:rPr lang="uk-UA" dirty="0" err="1" smtClean="0">
                <a:solidFill>
                  <a:srgbClr val="FFFF00"/>
                </a:solidFill>
              </a:rPr>
              <a:t>Лейбніц</a:t>
            </a:r>
            <a:endParaRPr lang="uk-UA" dirty="0" smtClean="0">
              <a:solidFill>
                <a:srgbClr val="FFFF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Англійський учений,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математик і логік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Дж. </a:t>
            </a:r>
            <a:r>
              <a:rPr lang="uk-UA" dirty="0" err="1" smtClean="0">
                <a:solidFill>
                  <a:srgbClr val="FFFF00"/>
                </a:solidFill>
              </a:rPr>
              <a:t>Буль</a:t>
            </a:r>
            <a:r>
              <a:rPr lang="uk-UA" dirty="0" smtClean="0">
                <a:solidFill>
                  <a:srgbClr val="FFFF00"/>
                </a:solidFill>
              </a:rPr>
              <a:t> (1815-1864)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Німецький логік і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математик Г. </a:t>
            </a:r>
            <a:r>
              <a:rPr lang="uk-UA" dirty="0" err="1" smtClean="0">
                <a:solidFill>
                  <a:srgbClr val="FFFF00"/>
                </a:solidFill>
              </a:rPr>
              <a:t>Фреге</a:t>
            </a:r>
            <a:r>
              <a:rPr lang="uk-UA" dirty="0" smtClean="0">
                <a:solidFill>
                  <a:srgbClr val="FFFF00"/>
                </a:solidFill>
              </a:rPr>
              <a:t/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(1848-1925)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err="1" smtClean="0">
                <a:solidFill>
                  <a:srgbClr val="FFFF00"/>
                </a:solidFill>
              </a:rPr>
              <a:t>Англійский</a:t>
            </a:r>
            <a:r>
              <a:rPr lang="uk-UA" dirty="0" smtClean="0">
                <a:solidFill>
                  <a:srgbClr val="FFFF00"/>
                </a:solidFill>
              </a:rPr>
              <a:t> філософ, логік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і </a:t>
            </a:r>
            <a:r>
              <a:rPr lang="uk-UA" dirty="0" smtClean="0">
                <a:solidFill>
                  <a:srgbClr val="FFFF00"/>
                </a:solidFill>
              </a:rPr>
              <a:t>математик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None/>
            </a:pPr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uk-UA" dirty="0" smtClean="0">
                <a:solidFill>
                  <a:srgbClr val="FFFF00"/>
                </a:solidFill>
              </a:rPr>
              <a:t> </a:t>
            </a:r>
            <a:r>
              <a:rPr lang="uk-UA" dirty="0" smtClean="0">
                <a:solidFill>
                  <a:srgbClr val="FFFF00"/>
                </a:solidFill>
              </a:rPr>
              <a:t>Б. Рассел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(1872-1970)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2052" name="Picture 4" descr="http://bonapartnapoleon.ru/images/leybn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6672"/>
            <a:ext cx="2088232" cy="2645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pload.wikimedia.org/wikipedia/commons/thumb/6/6c/George_Boole.jpg/200px-George_Boo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17085"/>
            <a:ext cx="2060312" cy="2523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rudata.ru/w/images/7/78/Gottlob_Fre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2016224" cy="2888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istina.org/Images19/russe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37531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729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214282" y="785794"/>
            <a:ext cx="3148004" cy="4724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Німецький філософ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І. Кант (1724-1804).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Німецький філософ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Г. Гегель (1770-1831).</a:t>
            </a:r>
            <a:br>
              <a:rPr lang="uk-UA" dirty="0" smtClean="0">
                <a:solidFill>
                  <a:srgbClr val="FFFF00"/>
                </a:solidFill>
              </a:rPr>
            </a:br>
            <a:endParaRPr lang="uk-UA" dirty="0" smtClean="0">
              <a:solidFill>
                <a:srgbClr val="FFFF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uk-UA" dirty="0">
              <a:solidFill>
                <a:srgbClr val="FFFF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uk-UA" dirty="0" smtClean="0">
              <a:solidFill>
                <a:srgbClr val="FFFF00"/>
              </a:solidFill>
            </a:endParaRPr>
          </a:p>
          <a:p>
            <a:endParaRPr lang="uk-UA" dirty="0" smtClean="0">
              <a:solidFill>
                <a:srgbClr val="FFFF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>
                <a:solidFill>
                  <a:srgbClr val="FFFF00"/>
                </a:solidFill>
              </a:rPr>
              <a:t>А також Дж. </a:t>
            </a:r>
            <a:r>
              <a:rPr lang="uk-UA" dirty="0" err="1" smtClean="0">
                <a:solidFill>
                  <a:srgbClr val="FFFF00"/>
                </a:solidFill>
              </a:rPr>
              <a:t>Буль</a:t>
            </a:r>
            <a:r>
              <a:rPr lang="uk-UA" dirty="0" smtClean="0">
                <a:solidFill>
                  <a:srgbClr val="FFFF00"/>
                </a:solidFill>
              </a:rPr>
              <a:t>, 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uk-UA" dirty="0" smtClean="0">
                <a:solidFill>
                  <a:srgbClr val="FFFF00"/>
                </a:solidFill>
              </a:rPr>
              <a:t>О. де Морган, Г. </a:t>
            </a:r>
            <a:r>
              <a:rPr lang="uk-UA" dirty="0" err="1" smtClean="0">
                <a:solidFill>
                  <a:srgbClr val="FFFF00"/>
                </a:solidFill>
              </a:rPr>
              <a:t>Фреге</a:t>
            </a:r>
            <a:r>
              <a:rPr lang="uk-UA" dirty="0" smtClean="0">
                <a:solidFill>
                  <a:srgbClr val="FFFF00"/>
                </a:solidFill>
              </a:rPr>
              <a:t>, Ч, Пірс, А. </a:t>
            </a:r>
            <a:r>
              <a:rPr lang="uk-UA" dirty="0" err="1" smtClean="0">
                <a:solidFill>
                  <a:srgbClr val="FFFF00"/>
                </a:solidFill>
              </a:rPr>
              <a:t>Уайтхед</a:t>
            </a:r>
            <a:r>
              <a:rPr lang="uk-UA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8726"/>
            <a:ext cx="2664296" cy="3411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://ec-dejavu.ru/images/h/Hegel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621" y="2132856"/>
            <a:ext cx="2432753" cy="3553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2244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4901184" y="1463040"/>
            <a:ext cx="3886200" cy="42885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4294967295"/>
          </p:nvPr>
        </p:nvSpPr>
        <p:spPr>
          <a:xfrm>
            <a:off x="323528" y="404664"/>
            <a:ext cx="3886200" cy="580070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err="1">
                <a:solidFill>
                  <a:srgbClr val="FFFF00"/>
                </a:solidFill>
              </a:rPr>
              <a:t>Ауґустус</a:t>
            </a:r>
            <a:r>
              <a:rPr lang="ru-RU" sz="2400" b="1" dirty="0">
                <a:solidFill>
                  <a:srgbClr val="FFFF00"/>
                </a:solidFill>
              </a:rPr>
              <a:t> де </a:t>
            </a:r>
            <a:r>
              <a:rPr lang="ru-RU" sz="2400" b="1" dirty="0" smtClean="0">
                <a:solidFill>
                  <a:srgbClr val="FFFF00"/>
                </a:solidFill>
              </a:rPr>
              <a:t>Морган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(27 </a:t>
            </a:r>
            <a:r>
              <a:rPr lang="ru-RU" sz="2400" dirty="0" err="1">
                <a:solidFill>
                  <a:srgbClr val="FFFF00"/>
                </a:solidFill>
              </a:rPr>
              <a:t>Червня</a:t>
            </a:r>
            <a:r>
              <a:rPr lang="ru-RU" sz="2400" dirty="0">
                <a:solidFill>
                  <a:srgbClr val="FFFF00"/>
                </a:solidFill>
              </a:rPr>
              <a:t> 1806 </a:t>
            </a:r>
            <a:r>
              <a:rPr lang="ru-RU" sz="2400" dirty="0" smtClean="0">
                <a:solidFill>
                  <a:srgbClr val="FFFF00"/>
                </a:solidFill>
              </a:rPr>
              <a:t>–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18 </a:t>
            </a:r>
            <a:r>
              <a:rPr lang="ru-RU" sz="2400" dirty="0" err="1">
                <a:solidFill>
                  <a:srgbClr val="FFFF00"/>
                </a:solidFill>
              </a:rPr>
              <a:t>Березня</a:t>
            </a:r>
            <a:r>
              <a:rPr lang="ru-RU" sz="2400" dirty="0">
                <a:solidFill>
                  <a:srgbClr val="FFFF00"/>
                </a:solidFill>
              </a:rPr>
              <a:t> 1871) </a:t>
            </a:r>
            <a:endParaRPr lang="ru-RU" sz="24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2400" dirty="0" err="1" smtClean="0">
                <a:solidFill>
                  <a:srgbClr val="FFFF00"/>
                </a:solidFill>
              </a:rPr>
              <a:t>був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британським</a:t>
            </a:r>
            <a:r>
              <a:rPr lang="ru-RU" sz="2400" dirty="0">
                <a:solidFill>
                  <a:srgbClr val="FFFF00"/>
                </a:solidFill>
              </a:rPr>
              <a:t> математиком та </a:t>
            </a:r>
            <a:r>
              <a:rPr lang="ru-RU" sz="2400" dirty="0" err="1">
                <a:solidFill>
                  <a:srgbClr val="FFFF00"/>
                </a:solidFill>
              </a:rPr>
              <a:t>логіком</a:t>
            </a:r>
            <a:r>
              <a:rPr lang="ru-RU" sz="2400" dirty="0">
                <a:solidFill>
                  <a:srgbClr val="FFFF00"/>
                </a:solidFill>
              </a:rPr>
              <a:t>. </a:t>
            </a:r>
            <a:endParaRPr lang="ru-RU" sz="24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2400" dirty="0" err="1" smtClean="0">
                <a:solidFill>
                  <a:srgbClr val="FFFF00"/>
                </a:solidFill>
              </a:rPr>
              <a:t>Він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сформулював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закони</a:t>
            </a:r>
            <a:r>
              <a:rPr lang="ru-RU" sz="2400" dirty="0">
                <a:solidFill>
                  <a:srgbClr val="FFFF00"/>
                </a:solidFill>
              </a:rPr>
              <a:t> Де Моргана і </a:t>
            </a:r>
            <a:r>
              <a:rPr lang="ru-RU" sz="2400" dirty="0" err="1">
                <a:solidFill>
                  <a:srgbClr val="FFFF00"/>
                </a:solidFill>
              </a:rPr>
              <a:t>ввів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термін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>
                <a:solidFill>
                  <a:srgbClr val="FFFF00"/>
                </a:solidFill>
              </a:rPr>
              <a:t>математичної</a:t>
            </a:r>
            <a:r>
              <a:rPr lang="ru-RU" sz="2400" dirty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індукції</a:t>
            </a:r>
            <a:r>
              <a:rPr lang="ru-RU" sz="2400" dirty="0" smtClean="0">
                <a:solidFill>
                  <a:srgbClr val="FFFF00"/>
                </a:solidFill>
              </a:rPr>
              <a:t> та </a:t>
            </a:r>
            <a:r>
              <a:rPr lang="ru-RU" sz="2400" dirty="0" err="1" smtClean="0">
                <a:solidFill>
                  <a:srgbClr val="FFFF00"/>
                </a:solidFill>
              </a:rPr>
              <a:t>цей</a:t>
            </a:r>
            <a:r>
              <a:rPr lang="ru-RU" sz="2400" dirty="0" smtClean="0">
                <a:solidFill>
                  <a:srgbClr val="FFFF00"/>
                </a:solidFill>
              </a:rPr>
              <a:t> метод, </a:t>
            </a:r>
            <a:r>
              <a:rPr lang="ru-RU" sz="2400" dirty="0" err="1" smtClean="0">
                <a:solidFill>
                  <a:srgbClr val="FFFF00"/>
                </a:solidFill>
              </a:rPr>
              <a:t>яким</a:t>
            </a:r>
            <a:r>
              <a:rPr lang="ru-RU" sz="2400" dirty="0" smtClean="0">
                <a:solidFill>
                  <a:srgbClr val="FFFF00"/>
                </a:solidFill>
              </a:rPr>
              <a:t> ми </a:t>
            </a:r>
            <a:r>
              <a:rPr lang="ru-RU" sz="2400" dirty="0" err="1" smtClean="0">
                <a:solidFill>
                  <a:srgbClr val="FFFF00"/>
                </a:solidFill>
              </a:rPr>
              <a:t>користуємось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і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нині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Karina\Desktop\486px-De_Morgan_August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58" y="692696"/>
            <a:ext cx="4199506" cy="518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6428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332656"/>
            <a:ext cx="8748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Розв’язування  задач на дослідження кратності</a:t>
            </a:r>
            <a:endParaRPr kumimoji="0" lang="uk-UA" sz="32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58875" y="914400"/>
          <a:ext cx="7985125" cy="5516563"/>
        </p:xfrm>
        <a:graphic>
          <a:graphicData uri="http://schemas.openxmlformats.org/presentationml/2006/ole">
            <p:oleObj spid="_x0000_s19458" name="Документ" r:id="rId3" imgW="8489857" imgH="5852989" progId="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404664"/>
            <a:ext cx="779861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6600" b="0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Фізкультхвилинка</a:t>
            </a:r>
            <a:r>
              <a:rPr kumimoji="0" lang="uk-UA" sz="66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6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3" name="Рисунок 2" descr="36687034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484784"/>
            <a:ext cx="2847713" cy="2304256"/>
          </a:xfrm>
          <a:prstGeom prst="rect">
            <a:avLst/>
          </a:prstGeom>
        </p:spPr>
      </p:pic>
      <p:pic>
        <p:nvPicPr>
          <p:cNvPr id="4" name="Рисунок 3" descr="sporta-13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717032"/>
            <a:ext cx="2610290" cy="2088232"/>
          </a:xfrm>
          <a:prstGeom prst="rect">
            <a:avLst/>
          </a:prstGeom>
        </p:spPr>
      </p:pic>
      <p:pic>
        <p:nvPicPr>
          <p:cNvPr id="5" name="Рисунок 4" descr="36687034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556792"/>
            <a:ext cx="2758721" cy="2232248"/>
          </a:xfrm>
          <a:prstGeom prst="rect">
            <a:avLst/>
          </a:prstGeom>
        </p:spPr>
      </p:pic>
      <p:pic>
        <p:nvPicPr>
          <p:cNvPr id="6" name="Veronika-Rybalko-Pesnya-pro-matematiku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08304" y="5229200"/>
            <a:ext cx="1088504" cy="1088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331640" y="548680"/>
            <a:ext cx="62114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язування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задач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доведення нерівностей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4000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Завдання, запропоновані на самостійне опрацювання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79667" y="260648"/>
            <a:ext cx="61847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Прикладне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застосування індукції</a:t>
            </a:r>
            <a:endParaRPr kumimoji="0" lang="uk-UA" sz="48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85" descr="smart_guy_reading_hg_cl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564904"/>
            <a:ext cx="3528392" cy="3528392"/>
          </a:xfrm>
          <a:prstGeom prst="rect">
            <a:avLst/>
          </a:prstGeom>
          <a:noFill/>
        </p:spPr>
      </p:pic>
      <p:pic>
        <p:nvPicPr>
          <p:cNvPr id="22531" name="Picture 3" descr="http://www.gifpark.su/Gifs/COMPUTER/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36912"/>
            <a:ext cx="2808312" cy="257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267200"/>
          </a:xfrm>
        </p:spPr>
        <p:txBody>
          <a:bodyPr/>
          <a:lstStyle/>
          <a:p>
            <a:pPr algn="ctr">
              <a:defRPr/>
            </a:pPr>
            <a:r>
              <a:rPr lang="uk-UA" sz="5400" dirty="0" smtClean="0">
                <a:solidFill>
                  <a:srgbClr val="FFFF00"/>
                </a:solidFill>
              </a:rPr>
              <a:t>Розглянемо детальніше, в яких сферах науки зустрічається термін </a:t>
            </a:r>
            <a:r>
              <a:rPr lang="uk-UA" sz="5400" dirty="0" err="1" smtClean="0">
                <a:solidFill>
                  <a:srgbClr val="FFFF00"/>
                </a:solidFill>
              </a:rPr>
              <a:t>“індукція”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20688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u="sng" dirty="0" smtClean="0">
                <a:solidFill>
                  <a:srgbClr val="FFFF00"/>
                </a:solidFill>
              </a:rPr>
              <a:t>Мета  уроку: </a:t>
            </a:r>
            <a:r>
              <a:rPr lang="uk-UA" sz="3600" dirty="0">
                <a:solidFill>
                  <a:srgbClr val="FFFF00"/>
                </a:solidFill>
              </a:rPr>
              <a:t>Узагальнити та систематизувати знання з теми метод математичної індукції, вміння і навички розв’язувати задачі на дослідження кратності, доведення нерівностей, розв’язування задач на обчислення сум.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Picture 11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645024"/>
            <a:ext cx="2951683" cy="295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sz="4000" b="1" i="1" dirty="0" smtClean="0">
                <a:solidFill>
                  <a:srgbClr val="FF0000"/>
                </a:solidFill>
              </a:rPr>
              <a:t>Індукція як логічна операція</a:t>
            </a:r>
            <a:r>
              <a:rPr lang="uk-UA" sz="4000" b="0" dirty="0" smtClean="0"/>
              <a:t/>
            </a:r>
            <a:br>
              <a:rPr lang="uk-UA" sz="4000" b="0" dirty="0" smtClean="0"/>
            </a:br>
            <a:endParaRPr lang="uk-UA" sz="4000" b="0" dirty="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928670"/>
            <a:ext cx="82296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000" b="1" i="1" dirty="0" smtClean="0"/>
              <a:t>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000" b="1" i="1" dirty="0" smtClean="0">
                <a:solidFill>
                  <a:srgbClr val="FFFF00"/>
                </a:solidFill>
              </a:rPr>
              <a:t>     </a:t>
            </a:r>
            <a:r>
              <a:rPr lang="uk-UA" b="1" dirty="0" err="1" smtClean="0">
                <a:solidFill>
                  <a:srgbClr val="FFFF00"/>
                </a:solidFill>
              </a:rPr>
              <a:t>Інду́кція</a:t>
            </a:r>
            <a:r>
              <a:rPr lang="uk-UA" dirty="0" smtClean="0">
                <a:solidFill>
                  <a:srgbClr val="FFFF00"/>
                </a:solidFill>
              </a:rPr>
              <a:t> — це процес судження, котрий досягає висновку, що при наявному стані знань є напевно істинний, але не гарантує його. Індуктивний висновок може бути спростований або узагальнений при наявності додаткових фактів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400" dirty="0" smtClean="0">
                <a:solidFill>
                  <a:srgbClr val="FFFF00"/>
                </a:solidFill>
              </a:rPr>
              <a:t>    Прикладами індуктивних висновків є,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400" dirty="0" smtClean="0">
                <a:solidFill>
                  <a:srgbClr val="FFFF00"/>
                </a:solidFill>
              </a:rPr>
              <a:t>    наприклад, такі пари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400" dirty="0" smtClean="0">
                <a:solidFill>
                  <a:srgbClr val="FFFF00"/>
                </a:solidFill>
              </a:rPr>
              <a:t>    спостереження-висновок: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dirty="0" smtClean="0">
                <a:solidFill>
                  <a:srgbClr val="FFFF00"/>
                </a:solidFill>
              </a:rPr>
              <a:t>Цей лебідь білий.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dirty="0" smtClean="0">
                <a:solidFill>
                  <a:srgbClr val="FFFF00"/>
                </a:solidFill>
              </a:rPr>
              <a:t>Всі лебеді білі.</a:t>
            </a:r>
          </a:p>
          <a:p>
            <a:pPr eaLnBrk="1" hangingPunct="1">
              <a:lnSpc>
                <a:spcPct val="90000"/>
              </a:lnSpc>
              <a:defRPr/>
            </a:pPr>
            <a:endParaRPr lang="uk-UA" sz="2000" i="1" dirty="0" smtClean="0"/>
          </a:p>
        </p:txBody>
      </p:sp>
      <p:pic>
        <p:nvPicPr>
          <p:cNvPr id="6148" name="Рисунок 5" descr="белые лебед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724400"/>
            <a:ext cx="30480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 descr="лебед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00438"/>
            <a:ext cx="282416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05800" cy="1931987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000" b="1" dirty="0" smtClean="0">
                <a:solidFill>
                  <a:srgbClr val="FF0000"/>
                </a:solidFill>
              </a:rPr>
              <a:t>Термін індукція використовується у фізиці.</a:t>
            </a:r>
            <a:r>
              <a:rPr lang="uk-UA" sz="4000" b="0" dirty="0" smtClean="0"/>
              <a:t/>
            </a:r>
            <a:br>
              <a:rPr lang="uk-UA" sz="4000" b="0" dirty="0" smtClean="0"/>
            </a:br>
            <a:endParaRPr lang="uk-UA" sz="4000" b="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3352800" cy="3429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rgbClr val="FFFF00"/>
                </a:solidFill>
              </a:rPr>
              <a:t>Магнітна індукція</a:t>
            </a:r>
            <a:r>
              <a:rPr lang="uk-UA" sz="2400" b="1" dirty="0" smtClean="0">
                <a:solidFill>
                  <a:srgbClr val="FFFF00"/>
                </a:solidFill>
              </a:rPr>
              <a:t> — векторна фізична величина, основна характеристика величини і напрямку магнітного поля.</a:t>
            </a:r>
            <a:endParaRPr lang="uk-UA" sz="2000" dirty="0" smtClean="0">
              <a:solidFill>
                <a:srgbClr val="FFFF00"/>
              </a:solidFill>
            </a:endParaRPr>
          </a:p>
        </p:txBody>
      </p:sp>
      <p:pic>
        <p:nvPicPr>
          <p:cNvPr id="7172" name="Picture 5" descr="1253330310_magn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1336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458200" cy="1143000"/>
          </a:xfrm>
        </p:spPr>
        <p:txBody>
          <a:bodyPr/>
          <a:lstStyle/>
          <a:p>
            <a:pPr algn="ctr">
              <a:defRPr/>
            </a:pPr>
            <a:r>
              <a:rPr lang="uk-UA" b="1" dirty="0" smtClean="0">
                <a:solidFill>
                  <a:srgbClr val="FF0000"/>
                </a:solidFill>
              </a:rPr>
              <a:t>Електромагнітна індукція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8200" y="1143000"/>
            <a:ext cx="4038600" cy="49879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dirty="0" smtClean="0"/>
              <a:t>     </a:t>
            </a:r>
            <a:r>
              <a:rPr lang="vi-VN" sz="2400" b="1" dirty="0" smtClean="0">
                <a:solidFill>
                  <a:srgbClr val="FFFF00"/>
                </a:solidFill>
              </a:rPr>
              <a:t>Електромагнітна індукція</a:t>
            </a:r>
            <a:r>
              <a:rPr lang="vi-VN" sz="2400" dirty="0" smtClean="0">
                <a:solidFill>
                  <a:srgbClr val="FFFF00"/>
                </a:solidFill>
              </a:rPr>
              <a:t> — явище створення в просторі вихрового електричного поля змінним магнітним потоком.</a:t>
            </a:r>
          </a:p>
          <a:p>
            <a:pPr>
              <a:buFont typeface="Wingdings" pitchFamily="2" charset="2"/>
              <a:buNone/>
              <a:defRPr/>
            </a:pPr>
            <a:r>
              <a:rPr lang="uk-UA" dirty="0" smtClean="0">
                <a:solidFill>
                  <a:srgbClr val="FFFF00"/>
                </a:solidFill>
              </a:rPr>
              <a:t>   Це явище використовується в роботі електричних трансформаторів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6" name="Содержимое 6" descr="трансформато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01813"/>
            <a:ext cx="4038600" cy="412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sz="4000" i="1" dirty="0" smtClean="0">
                <a:solidFill>
                  <a:schemeClr val="tx1"/>
                </a:solidFill>
              </a:rPr>
              <a:t/>
            </a:r>
            <a:br>
              <a:rPr lang="uk-UA" sz="4000" i="1" dirty="0" smtClean="0">
                <a:solidFill>
                  <a:schemeClr val="tx1"/>
                </a:solidFill>
              </a:rPr>
            </a:br>
            <a:r>
              <a:rPr lang="uk-UA" sz="4000" b="1" i="1" dirty="0" smtClean="0">
                <a:solidFill>
                  <a:srgbClr val="FF0000"/>
                </a:solidFill>
              </a:rPr>
              <a:t>Термін </a:t>
            </a:r>
            <a:r>
              <a:rPr lang="uk-UA" sz="4000" b="1" i="1" dirty="0" err="1" smtClean="0">
                <a:solidFill>
                  <a:srgbClr val="FF0000"/>
                </a:solidFill>
              </a:rPr>
              <a:t>“індукція”</a:t>
            </a:r>
            <a:r>
              <a:rPr lang="uk-UA" sz="4000" b="1" i="1" dirty="0" smtClean="0">
                <a:solidFill>
                  <a:srgbClr val="FF0000"/>
                </a:solidFill>
              </a:rPr>
              <a:t> використовується у </a:t>
            </a:r>
            <a:r>
              <a:rPr lang="uk-UA" sz="4000" b="1" i="1" dirty="0" smtClean="0">
                <a:solidFill>
                  <a:srgbClr val="FF0000"/>
                </a:solidFill>
              </a:rPr>
              <a:t>гірництві</a:t>
            </a:r>
            <a:endParaRPr lang="uk-UA" sz="4000" b="1" i="1" dirty="0" smtClean="0">
              <a:solidFill>
                <a:schemeClr val="tx1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530725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sz="2400" b="1" dirty="0" smtClean="0"/>
              <a:t>     </a:t>
            </a:r>
            <a:r>
              <a:rPr lang="uk-UA" sz="2400" b="1" u="sng" dirty="0" smtClean="0">
                <a:solidFill>
                  <a:srgbClr val="FFFF00"/>
                </a:solidFill>
              </a:rPr>
              <a:t>Каротаж індукційний</a:t>
            </a:r>
            <a:r>
              <a:rPr lang="uk-UA" sz="2400" b="1" dirty="0" smtClean="0">
                <a:solidFill>
                  <a:srgbClr val="FFFF00"/>
                </a:solidFill>
              </a:rPr>
              <a:t> </a:t>
            </a:r>
            <a:r>
              <a:rPr lang="uk-UA" sz="2400" dirty="0" smtClean="0">
                <a:solidFill>
                  <a:srgbClr val="FFFF00"/>
                </a:solidFill>
              </a:rPr>
              <a:t>— геофізичний метод дослідження у свердловинах. Метод використовується для вивчення  гірських порід, виявлення у розрізі нафтоносних пластів, дослідження тонкошаруватих розрізів.</a:t>
            </a:r>
            <a:r>
              <a:rPr lang="uk-UA" sz="2000" i="1" dirty="0" smtClean="0">
                <a:solidFill>
                  <a:srgbClr val="FFFF00"/>
                </a:solidFill>
              </a:rPr>
              <a:t> </a:t>
            </a:r>
            <a:endParaRPr lang="uk-UA" sz="2800" i="1" dirty="0" smtClean="0">
              <a:solidFill>
                <a:srgbClr val="FFFF00"/>
              </a:solidFill>
            </a:endParaRPr>
          </a:p>
        </p:txBody>
      </p:sp>
      <p:pic>
        <p:nvPicPr>
          <p:cNvPr id="9220" name="Рисунок 4" descr="бурилка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5052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676400"/>
          </a:xfrm>
        </p:spPr>
        <p:txBody>
          <a:bodyPr/>
          <a:lstStyle/>
          <a:p>
            <a:pPr algn="ctr">
              <a:defRPr/>
            </a:pPr>
            <a:r>
              <a:rPr lang="uk-UA" sz="4000" b="1" i="1" dirty="0" smtClean="0">
                <a:solidFill>
                  <a:srgbClr val="FF0000"/>
                </a:solidFill>
              </a:rPr>
              <a:t>Термін </a:t>
            </a:r>
            <a:r>
              <a:rPr lang="uk-UA" sz="4000" b="1" i="1" dirty="0" err="1" smtClean="0">
                <a:solidFill>
                  <a:srgbClr val="FF0000"/>
                </a:solidFill>
              </a:rPr>
              <a:t>“індукція”</a:t>
            </a:r>
            <a:r>
              <a:rPr lang="uk-UA" sz="4000" b="1" i="1" dirty="0" smtClean="0">
                <a:solidFill>
                  <a:srgbClr val="FF0000"/>
                </a:solidFill>
              </a:rPr>
              <a:t> використовується у біології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43" name="Содержимое 5" descr="pict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905000"/>
            <a:ext cx="3602038" cy="453072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953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uk-UA" i="1" dirty="0" smtClean="0"/>
              <a:t>   </a:t>
            </a:r>
            <a:r>
              <a:rPr lang="uk-UA" b="1" i="1" u="sng" dirty="0" smtClean="0"/>
              <a:t> </a:t>
            </a:r>
            <a:r>
              <a:rPr lang="uk-UA" b="1" i="1" u="sng" dirty="0" smtClean="0">
                <a:solidFill>
                  <a:srgbClr val="FFFF00"/>
                </a:solidFill>
              </a:rPr>
              <a:t>Ембріональна індукція</a:t>
            </a:r>
            <a:r>
              <a:rPr lang="uk-UA" i="1" dirty="0" smtClean="0">
                <a:solidFill>
                  <a:srgbClr val="FFFF00"/>
                </a:solidFill>
              </a:rPr>
              <a:t> – це взаємодія між частинами </a:t>
            </a:r>
            <a:r>
              <a:rPr lang="uk-UA" i="1" dirty="0" err="1" smtClean="0">
                <a:solidFill>
                  <a:srgbClr val="FFFF00"/>
                </a:solidFill>
              </a:rPr>
              <a:t>організма</a:t>
            </a:r>
            <a:r>
              <a:rPr lang="uk-UA" i="1" dirty="0" smtClean="0">
                <a:solidFill>
                  <a:srgbClr val="FFFF00"/>
                </a:solidFill>
              </a:rPr>
              <a:t>, який розвивається.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uk-UA" i="1" dirty="0" smtClean="0">
                <a:solidFill>
                  <a:srgbClr val="FFFF00"/>
                </a:solidFill>
              </a:rPr>
              <a:t>   Ріст і розвиток живого організму від клітини до зародку.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b="1" dirty="0" smtClean="0">
                <a:solidFill>
                  <a:srgbClr val="FF0000"/>
                </a:solidFill>
              </a:rPr>
              <a:t>Результати досліджень в математиці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rgbClr val="FFFF00"/>
                </a:solidFill>
              </a:rPr>
              <a:t>Метод математичної індукції широко застосовується в різних видах математики,починаючи від елементарного курсу й до найскладніших областей математичних досліджень.</a:t>
            </a:r>
          </a:p>
          <a:p>
            <a:pPr eaLnBrk="1" hangingPunct="1">
              <a:defRPr/>
            </a:pPr>
            <a:r>
              <a:rPr lang="uk-UA" dirty="0" smtClean="0">
                <a:solidFill>
                  <a:srgbClr val="FFFF00"/>
                </a:solidFill>
              </a:rPr>
              <a:t>Метод математичної індукції один із найефективніших методів розв’язування задач підвищеної складності.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800" i="1" dirty="0" err="1" smtClean="0">
                <a:solidFill>
                  <a:srgbClr val="FFFF00"/>
                </a:solidFill>
              </a:rPr>
              <a:t>Ханойнська</a:t>
            </a:r>
            <a:r>
              <a:rPr lang="uk-UA" sz="4800" i="1" dirty="0" smtClean="0">
                <a:solidFill>
                  <a:srgbClr val="FFFF00"/>
                </a:solidFill>
              </a:rPr>
              <a:t> вежа</a:t>
            </a:r>
            <a:endParaRPr lang="uk-UA" dirty="0" smtClean="0">
              <a:solidFill>
                <a:srgbClr val="FFFF00"/>
              </a:solidFill>
            </a:endParaRPr>
          </a:p>
        </p:txBody>
      </p:sp>
      <p:pic>
        <p:nvPicPr>
          <p:cNvPr id="12291" name="Рисунок 3" descr="xanojskaya_bashny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6019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sz="4000" b="1" i="1" dirty="0" smtClean="0">
                <a:solidFill>
                  <a:srgbClr val="FF0000"/>
                </a:solidFill>
              </a:rPr>
              <a:t>Одна легенда свідчить:</a:t>
            </a:r>
            <a:r>
              <a:rPr lang="uk-UA" sz="4000" dirty="0" smtClean="0"/>
              <a:t/>
            </a:r>
            <a:br>
              <a:rPr lang="uk-UA" sz="4000" dirty="0" smtClean="0"/>
            </a:br>
            <a:endParaRPr lang="uk-UA" sz="4000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928802"/>
            <a:ext cx="8229600" cy="359093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uk-UA" b="1" i="1" dirty="0" smtClean="0">
                <a:solidFill>
                  <a:srgbClr val="FFFF00"/>
                </a:solidFill>
              </a:rPr>
              <a:t>У джунглях знаходиться храм бога </a:t>
            </a:r>
            <a:r>
              <a:rPr lang="uk-UA" b="1" i="1" dirty="0" err="1" smtClean="0">
                <a:solidFill>
                  <a:srgbClr val="FFFF00"/>
                </a:solidFill>
              </a:rPr>
              <a:t>Брахми</a:t>
            </a:r>
            <a:r>
              <a:rPr lang="uk-UA" b="1" i="1" dirty="0" smtClean="0">
                <a:solidFill>
                  <a:srgbClr val="FFFF00"/>
                </a:solidFill>
              </a:rPr>
              <a:t>.</a:t>
            </a:r>
            <a:br>
              <a:rPr lang="uk-UA" b="1" i="1" dirty="0" smtClean="0">
                <a:solidFill>
                  <a:srgbClr val="FFFF00"/>
                </a:solidFill>
              </a:rPr>
            </a:br>
            <a:r>
              <a:rPr lang="uk-UA" b="1" i="1" dirty="0" smtClean="0">
                <a:solidFill>
                  <a:srgbClr val="FFFF00"/>
                </a:solidFill>
              </a:rPr>
              <a:t>У ньому бронзова плита з трьома алмазними стрижнями. На один із стрижнів бог при створенні світу нанизав 64 диска із золота. Вони утворюють піраміду. Це башта Брами. Жерці, працюючи день і ніч, переносять з одного стрижня диски на інший, дотримуючись деяких законів Брами.</a:t>
            </a:r>
            <a:br>
              <a:rPr lang="uk-UA" b="1" i="1" dirty="0" smtClean="0">
                <a:solidFill>
                  <a:srgbClr val="FFFF00"/>
                </a:solidFill>
              </a:rPr>
            </a:br>
            <a:r>
              <a:rPr lang="uk-UA" b="1" i="1" dirty="0" smtClean="0">
                <a:solidFill>
                  <a:srgbClr val="FFFF00"/>
                </a:solidFill>
              </a:rPr>
              <a:t>Коли всі 64 диска будуть перенесені з одного стрижня на інший - настане кінець світу! </a:t>
            </a:r>
          </a:p>
          <a:p>
            <a:pPr eaLnBrk="1" hangingPunct="1">
              <a:lnSpc>
                <a:spcPct val="80000"/>
              </a:lnSpc>
              <a:defRPr/>
            </a:pPr>
            <a:endParaRPr lang="uk-UA" sz="24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uk-UA" sz="24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uk-UA" sz="24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uk-UA" sz="2400" b="1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uk-U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b="1" i="1" dirty="0" smtClean="0">
                <a:solidFill>
                  <a:srgbClr val="FF0000"/>
                </a:solidFill>
              </a:rPr>
              <a:t>Закони Брами: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uk-UA" sz="2800" b="1" i="1" dirty="0" smtClean="0">
                <a:solidFill>
                  <a:srgbClr val="FFFF00"/>
                </a:solidFill>
              </a:rPr>
              <a:t>Диски можна переміщувати з одного стрижня на інший тільки по одному.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uk-UA" sz="2800" b="1" i="1" dirty="0" smtClean="0">
                <a:solidFill>
                  <a:srgbClr val="FFFF00"/>
                </a:solidFill>
              </a:rPr>
              <a:t>Не можна класти більший диск на менший.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uk-UA" sz="2800" b="1" i="1" dirty="0" smtClean="0">
                <a:solidFill>
                  <a:srgbClr val="FFFF00"/>
                </a:solidFill>
              </a:rPr>
              <a:t>Не можна відкладати диски в бік.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uk-UA" sz="2800" b="1" i="1" dirty="0" smtClean="0">
                <a:solidFill>
                  <a:srgbClr val="FFFF00"/>
                </a:solidFill>
              </a:rPr>
              <a:t>При перенесенні дисків з одного на інший, можна використовувати проміжний стрижень, на якому диски повинні знаходитися тільки у вигляді піраміди, що звужується догори.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703387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200" b="1" i="1" dirty="0" smtClean="0">
                <a:solidFill>
                  <a:srgbClr val="FF0000"/>
                </a:solidFill>
              </a:rPr>
              <a:t>Ця стародавня легенда покладена в основу задачі про Ханойську вежу:</a:t>
            </a:r>
            <a:r>
              <a:rPr lang="uk-UA" sz="4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382000" cy="40735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</a:rPr>
              <a:t>Чи можна перемістити n дисків зі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</a:rPr>
              <a:t>стрижня 1 на стрижень 3, використовуючи проміжний стрижень 2 і дотримуючись законів </a:t>
            </a:r>
            <a:r>
              <a:rPr lang="uk-UA" b="1" dirty="0" err="1" smtClean="0">
                <a:solidFill>
                  <a:srgbClr val="FFFF00"/>
                </a:solidFill>
              </a:rPr>
              <a:t>Брахми</a:t>
            </a:r>
            <a:r>
              <a:rPr lang="uk-UA" b="1" dirty="0" smtClean="0">
                <a:solidFill>
                  <a:srgbClr val="FFFF00"/>
                </a:solidFill>
              </a:rPr>
              <a:t>. </a:t>
            </a:r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endParaRPr lang="uk-UA" dirty="0" smtClean="0"/>
          </a:p>
          <a:p>
            <a:pPr eaLnBrk="1" hangingPunct="1">
              <a:defRPr/>
            </a:pP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Дайте, будь ласка, </a:t>
            </a:r>
            <a:r>
              <a:rPr lang="ru-RU" sz="3200" b="1" dirty="0" err="1" smtClean="0">
                <a:solidFill>
                  <a:srgbClr val="FFFF00"/>
                </a:solidFill>
              </a:rPr>
              <a:t>відпов</a:t>
            </a:r>
            <a:r>
              <a:rPr lang="uk-UA" sz="3200" b="1" dirty="0" smtClean="0">
                <a:solidFill>
                  <a:srgbClr val="FFFF00"/>
                </a:solidFill>
              </a:rPr>
              <a:t>і</a:t>
            </a:r>
            <a:r>
              <a:rPr lang="ru-RU" sz="3200" b="1" dirty="0" err="1" smtClean="0">
                <a:solidFill>
                  <a:srgbClr val="FFFF00"/>
                </a:solidFill>
              </a:rPr>
              <a:t>ді</a:t>
            </a:r>
            <a:r>
              <a:rPr lang="ru-RU" sz="3200" b="1" dirty="0" smtClean="0">
                <a:solidFill>
                  <a:srgbClr val="FFFF00"/>
                </a:solidFill>
              </a:rPr>
              <a:t> на </a:t>
            </a:r>
            <a:r>
              <a:rPr lang="ru-RU" sz="3200" b="1" dirty="0" err="1" smtClean="0">
                <a:solidFill>
                  <a:srgbClr val="FFFF00"/>
                </a:solidFill>
              </a:rPr>
              <a:t>наступні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</a:rPr>
              <a:t>запитання</a:t>
            </a:r>
            <a:r>
              <a:rPr lang="ru-RU" sz="3200" b="1" dirty="0" smtClean="0">
                <a:solidFill>
                  <a:srgbClr val="FFFF00"/>
                </a:solidFill>
              </a:rPr>
              <a:t>: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95536" y="1228110"/>
            <a:ext cx="82089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Який розділ математики вивчає метод математичної індукції?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Дайте означення твердження та його видів.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Наведіть приклади істинних та хибних тверджень.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Означення індукції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Індуктивні гіпотези (припущення)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Індуктивний висновок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 завжди індуктивні висновки є правильними? (приклади)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Три кроки  методу математичної індукції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Яка теорема називається базою індукції?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Яка теорема називається індуктивним переходом?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Яка теорема називається кроком індукції?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Які типи завдань ми розглядали на застосування методу математичної індукції?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550988"/>
          </a:xfrm>
          <a:noFill/>
        </p:spPr>
        <p:txBody>
          <a:bodyPr>
            <a:normAutofit fontScale="90000"/>
          </a:bodyPr>
          <a:lstStyle/>
          <a:p>
            <a:r>
              <a:rPr lang="uk-UA" smtClean="0">
                <a:effectLst/>
                <a:latin typeface="Arial" charset="0"/>
              </a:rPr>
              <a:t/>
            </a:r>
            <a:br>
              <a:rPr lang="uk-UA" smtClean="0">
                <a:effectLst/>
                <a:latin typeface="Arial" charset="0"/>
              </a:rPr>
            </a:br>
            <a:r>
              <a:rPr lang="uk-UA" smtClean="0">
                <a:effectLst/>
                <a:latin typeface="Arial" charset="0"/>
              </a:rPr>
              <a:t> </a:t>
            </a:r>
          </a:p>
        </p:txBody>
      </p:sp>
      <p:pic>
        <p:nvPicPr>
          <p:cNvPr id="16387" name="Рисунок 4" descr="fig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09800"/>
            <a:ext cx="6307138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219200" y="457200"/>
            <a:ext cx="6477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dirty="0">
                <a:solidFill>
                  <a:srgbClr val="FFFF00"/>
                </a:solidFill>
              </a:rPr>
              <a:t>Подивимось, як це можна зробити</a:t>
            </a:r>
          </a:p>
          <a:p>
            <a:pPr algn="ctr"/>
            <a:r>
              <a:rPr lang="uk-UA" sz="2800" dirty="0">
                <a:solidFill>
                  <a:srgbClr val="FFFF00"/>
                </a:solidFill>
              </a:rPr>
              <a:t>  з 4 дисками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1627187"/>
          </a:xfrm>
          <a:noFill/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effectLst/>
              </a:rPr>
              <a:t>Задача </a:t>
            </a:r>
            <a:r>
              <a:rPr lang="uk-UA" sz="4000" b="1" dirty="0" err="1" smtClean="0">
                <a:solidFill>
                  <a:srgbClr val="FF0000"/>
                </a:solidFill>
                <a:effectLst/>
              </a:rPr>
              <a:t>“Ханойська</a:t>
            </a:r>
            <a:r>
              <a:rPr lang="uk-UA" sz="4000" b="1" dirty="0" smtClean="0">
                <a:solidFill>
                  <a:srgbClr val="FF0000"/>
                </a:solidFill>
                <a:effectLst/>
              </a:rPr>
              <a:t> вежа ” доводиться за допомогою методу математичної індукції</a:t>
            </a:r>
            <a:endParaRPr lang="ru-RU" sz="4000" b="1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uk-UA" dirty="0" smtClean="0">
                <a:solidFill>
                  <a:srgbClr val="FFFF00"/>
                </a:solidFill>
                <a:effectLst/>
              </a:rPr>
              <a:t>Сформулюємо задачу математичною мовою:</a:t>
            </a:r>
          </a:p>
          <a:p>
            <a:pPr>
              <a:buFont typeface="Wingdings" pitchFamily="2" charset="2"/>
              <a:buNone/>
              <a:defRPr/>
            </a:pPr>
            <a:r>
              <a:rPr lang="uk-UA" dirty="0" smtClean="0">
                <a:solidFill>
                  <a:srgbClr val="FFFF00"/>
                </a:solidFill>
                <a:effectLst/>
              </a:rPr>
              <a:t>Маємо твердження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P(n) = </a:t>
            </a:r>
            <a:r>
              <a:rPr lang="en-US" sz="2400" b="1" dirty="0" smtClean="0">
                <a:solidFill>
                  <a:srgbClr val="FFFF00"/>
                </a:solidFill>
                <a:effectLst/>
              </a:rPr>
              <a:t>{</a:t>
            </a:r>
            <a:r>
              <a:rPr lang="uk-UA" sz="2400" b="1" dirty="0" smtClean="0">
                <a:solidFill>
                  <a:srgbClr val="FFFF00"/>
                </a:solidFill>
                <a:effectLst/>
              </a:rPr>
              <a:t>Можливо перенести </a:t>
            </a:r>
            <a:r>
              <a:rPr lang="en-US" sz="2400" b="1" dirty="0" smtClean="0">
                <a:solidFill>
                  <a:srgbClr val="FFFF00"/>
                </a:solidFill>
                <a:effectLst/>
              </a:rPr>
              <a:t>n</a:t>
            </a:r>
            <a:r>
              <a:rPr lang="uk-UA" sz="2400" b="1" dirty="0" smtClean="0">
                <a:solidFill>
                  <a:srgbClr val="FFFF00"/>
                </a:solidFill>
                <a:effectLst/>
              </a:rPr>
              <a:t> дисків на стрижень 2</a:t>
            </a:r>
            <a:r>
              <a:rPr lang="en-US" sz="2400" b="1" dirty="0" smtClean="0">
                <a:solidFill>
                  <a:srgbClr val="FFFF00"/>
                </a:solidFill>
                <a:effectLst/>
              </a:rPr>
              <a:t>}</a:t>
            </a:r>
            <a:r>
              <a:rPr lang="uk-UA" sz="2400" b="1" dirty="0" smtClean="0">
                <a:solidFill>
                  <a:srgbClr val="FFFF00"/>
                </a:solidFill>
                <a:effectLst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  <a:effectLst/>
              </a:rPr>
              <a:t> n </a:t>
            </a:r>
            <a:r>
              <a:rPr lang="uk-UA" dirty="0" smtClean="0">
                <a:solidFill>
                  <a:srgbClr val="FFFF00"/>
                </a:solidFill>
                <a:effectLst/>
              </a:rPr>
              <a:t>є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 N</a:t>
            </a:r>
            <a:endParaRPr lang="uk-UA" dirty="0" smtClean="0">
              <a:solidFill>
                <a:srgbClr val="FFFF00"/>
              </a:solidFill>
              <a:effectLst/>
            </a:endParaRP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uk-UA" sz="2800" dirty="0" smtClean="0">
                <a:solidFill>
                  <a:srgbClr val="FFFF00"/>
                </a:solidFill>
                <a:effectLst/>
              </a:rPr>
              <a:t>1. Перевіримо істинність твердження при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n = </a:t>
            </a:r>
            <a:r>
              <a:rPr lang="uk-UA" sz="2800" dirty="0" smtClean="0">
                <a:solidFill>
                  <a:srgbClr val="FFFF00"/>
                </a:solidFill>
                <a:effectLst/>
              </a:rPr>
              <a:t>1</a:t>
            </a: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uk-UA" sz="2800" dirty="0" smtClean="0">
                <a:solidFill>
                  <a:srgbClr val="FFFF00"/>
                </a:solidFill>
                <a:effectLst/>
              </a:rPr>
              <a:t>Дійсно, як ми бачили, один диск перекласти можна, тому 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P(</a:t>
            </a:r>
            <a:r>
              <a:rPr lang="uk-UA" sz="2800" dirty="0" smtClean="0">
                <a:solidFill>
                  <a:srgbClr val="FFFF00"/>
                </a:solidFill>
                <a:effectLst/>
              </a:rPr>
              <a:t>1</a:t>
            </a:r>
            <a:r>
              <a:rPr lang="en-US" sz="2800" dirty="0" smtClean="0">
                <a:solidFill>
                  <a:srgbClr val="FFFF00"/>
                </a:solidFill>
                <a:effectLst/>
              </a:rPr>
              <a:t>) </a:t>
            </a:r>
            <a:r>
              <a:rPr lang="uk-UA" sz="2800" dirty="0" smtClean="0">
                <a:solidFill>
                  <a:srgbClr val="FFFF00"/>
                </a:solidFill>
                <a:effectLst/>
              </a:rPr>
              <a:t>– істинне твердження</a:t>
            </a:r>
            <a:endParaRPr lang="ru-RU" sz="2800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8670"/>
            <a:ext cx="8229600" cy="5202255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dirty="0" smtClean="0">
                <a:solidFill>
                  <a:srgbClr val="FFFF00"/>
                </a:solidFill>
                <a:effectLst/>
              </a:rPr>
              <a:t>2. Припустимо, що 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FFFF00"/>
                </a:solidFill>
                <a:effectLst/>
              </a:rPr>
              <a:t>P(k) = 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{</a:t>
            </a:r>
            <a:r>
              <a:rPr lang="uk-UA" b="1" dirty="0" smtClean="0">
                <a:solidFill>
                  <a:srgbClr val="FFFF00"/>
                </a:solidFill>
                <a:effectLst/>
              </a:rPr>
              <a:t>Можливо перенести 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k</a:t>
            </a:r>
            <a:r>
              <a:rPr lang="uk-UA" b="1" dirty="0" smtClean="0">
                <a:solidFill>
                  <a:srgbClr val="FFFF00"/>
                </a:solidFill>
                <a:effectLst/>
              </a:rPr>
              <a:t> дисків на стрижень 2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} - </a:t>
            </a:r>
            <a:r>
              <a:rPr lang="uk-UA" dirty="0" smtClean="0">
                <a:solidFill>
                  <a:srgbClr val="FFFF00"/>
                </a:solidFill>
                <a:effectLst/>
              </a:rPr>
              <a:t>істинне твердження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olidFill>
                <a:srgbClr val="FFFF00"/>
              </a:solidFill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FFFF00"/>
                </a:solidFill>
                <a:effectLst/>
              </a:rPr>
              <a:t>3.</a:t>
            </a:r>
            <a:r>
              <a:rPr lang="uk-UA" dirty="0" smtClean="0">
                <a:solidFill>
                  <a:srgbClr val="FFFF00"/>
                </a:solidFill>
                <a:effectLst/>
              </a:rPr>
              <a:t> Перевіримо істинність твердження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FFFF00"/>
                </a:solidFill>
                <a:effectLst/>
              </a:rPr>
              <a:t>P(k</a:t>
            </a:r>
            <a:r>
              <a:rPr lang="uk-UA" dirty="0" smtClean="0">
                <a:solidFill>
                  <a:srgbClr val="FFFF00"/>
                </a:solidFill>
                <a:effectLst/>
              </a:rPr>
              <a:t>+1</a:t>
            </a:r>
            <a:r>
              <a:rPr lang="en-US" dirty="0" smtClean="0">
                <a:solidFill>
                  <a:srgbClr val="FFFF00"/>
                </a:solidFill>
                <a:effectLst/>
              </a:rPr>
              <a:t>) = 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{</a:t>
            </a:r>
            <a:r>
              <a:rPr lang="uk-UA" b="1" dirty="0" smtClean="0">
                <a:solidFill>
                  <a:srgbClr val="FFFF00"/>
                </a:solidFill>
                <a:effectLst/>
              </a:rPr>
              <a:t>Можливо перенести 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k</a:t>
            </a:r>
            <a:r>
              <a:rPr lang="uk-UA" b="1" dirty="0" smtClean="0">
                <a:solidFill>
                  <a:srgbClr val="FFFF00"/>
                </a:solidFill>
                <a:effectLst/>
              </a:rPr>
              <a:t>+1 дисків на стрижень 2</a:t>
            </a:r>
            <a:r>
              <a:rPr lang="en-US" b="1" dirty="0" smtClean="0">
                <a:solidFill>
                  <a:srgbClr val="FFFF00"/>
                </a:solidFill>
                <a:effectLst/>
              </a:rPr>
              <a:t>}</a:t>
            </a:r>
            <a:endParaRPr lang="ru-RU" dirty="0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5" descr="T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28600"/>
            <a:ext cx="57277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13"/>
          <p:cNvSpPr txBox="1">
            <a:spLocks noChangeArrowheads="1"/>
          </p:cNvSpPr>
          <p:nvPr/>
        </p:nvSpPr>
        <p:spPr bwMode="auto">
          <a:xfrm>
            <a:off x="3200400" y="167640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100D00"/>
                </a:solidFill>
              </a:rPr>
              <a:t>k</a:t>
            </a:r>
            <a:endParaRPr lang="ru-RU" sz="2800">
              <a:solidFill>
                <a:srgbClr val="100D00"/>
              </a:solidFill>
            </a:endParaRPr>
          </a:p>
        </p:txBody>
      </p:sp>
      <p:pic>
        <p:nvPicPr>
          <p:cNvPr id="19460" name="Рисунок 16" descr="TH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43300"/>
            <a:ext cx="60769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Левая фигурная скобка 12"/>
          <p:cNvSpPr/>
          <p:nvPr/>
        </p:nvSpPr>
        <p:spPr>
          <a:xfrm>
            <a:off x="3429000" y="1295400"/>
            <a:ext cx="533400" cy="1371600"/>
          </a:xfrm>
          <a:prstGeom prst="leftBrace">
            <a:avLst/>
          </a:prstGeom>
          <a:ln w="22225">
            <a:solidFill>
              <a:srgbClr val="100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100D00"/>
              </a:solidFill>
            </a:endParaRPr>
          </a:p>
        </p:txBody>
      </p:sp>
      <p:sp>
        <p:nvSpPr>
          <p:cNvPr id="19462" name="TextBox 17"/>
          <p:cNvSpPr txBox="1">
            <a:spLocks noChangeArrowheads="1"/>
          </p:cNvSpPr>
          <p:nvPr/>
        </p:nvSpPr>
        <p:spPr bwMode="auto">
          <a:xfrm>
            <a:off x="381000" y="533400"/>
            <a:ext cx="2667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 dirty="0">
                <a:solidFill>
                  <a:srgbClr val="FFFF00"/>
                </a:solidFill>
              </a:rPr>
              <a:t>Дійсно, за </a:t>
            </a:r>
            <a:r>
              <a:rPr lang="uk-UA" sz="2800" b="1" dirty="0" err="1">
                <a:solidFill>
                  <a:srgbClr val="FFFF00"/>
                </a:solidFill>
              </a:rPr>
              <a:t>припущеням</a:t>
            </a:r>
            <a:r>
              <a:rPr lang="uk-UA" sz="2800" b="1" dirty="0">
                <a:solidFill>
                  <a:srgbClr val="FFFF00"/>
                </a:solidFill>
              </a:rPr>
              <a:t>, ми можемо перенести  </a:t>
            </a:r>
            <a:r>
              <a:rPr lang="en-US" sz="2800" b="1" dirty="0">
                <a:solidFill>
                  <a:srgbClr val="FFFF00"/>
                </a:solidFill>
              </a:rPr>
              <a:t>k </a:t>
            </a:r>
            <a:r>
              <a:rPr lang="uk-UA" sz="2800" b="1" dirty="0">
                <a:solidFill>
                  <a:srgbClr val="FFFF00"/>
                </a:solidFill>
              </a:rPr>
              <a:t>дисків на третій стрижень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TH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28600"/>
            <a:ext cx="5638800" cy="30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304800" y="152400"/>
            <a:ext cx="2438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dirty="0">
                <a:solidFill>
                  <a:srgbClr val="FFFF00"/>
                </a:solidFill>
              </a:rPr>
              <a:t>Тоді  </a:t>
            </a:r>
            <a:r>
              <a:rPr lang="en-US" sz="2400" dirty="0">
                <a:solidFill>
                  <a:srgbClr val="FFFF00"/>
                </a:solidFill>
              </a:rPr>
              <a:t>k+1-</a:t>
            </a:r>
            <a:r>
              <a:rPr lang="uk-UA" sz="2400" dirty="0" err="1">
                <a:solidFill>
                  <a:srgbClr val="FFFF00"/>
                </a:solidFill>
              </a:rPr>
              <a:t>ий</a:t>
            </a:r>
            <a:r>
              <a:rPr lang="uk-UA" sz="2400" dirty="0">
                <a:solidFill>
                  <a:srgbClr val="FFFF00"/>
                </a:solidFill>
              </a:rPr>
              <a:t>  диск ми перенесемо на другий </a:t>
            </a:r>
            <a:r>
              <a:rPr lang="uk-UA" sz="2400" dirty="0" err="1">
                <a:solidFill>
                  <a:srgbClr val="FFFF00"/>
                </a:solidFill>
              </a:rPr>
              <a:t>сртижень</a:t>
            </a:r>
            <a:r>
              <a:rPr lang="uk-UA" sz="2400" dirty="0">
                <a:solidFill>
                  <a:srgbClr val="FFFF00"/>
                </a:solidFill>
              </a:rPr>
              <a:t>,  а потім на нього зверху   </a:t>
            </a:r>
            <a:r>
              <a:rPr lang="en-US" sz="2400" dirty="0">
                <a:solidFill>
                  <a:srgbClr val="FFFF00"/>
                </a:solidFill>
              </a:rPr>
              <a:t> k </a:t>
            </a:r>
            <a:r>
              <a:rPr lang="uk-UA" sz="2400" dirty="0">
                <a:solidFill>
                  <a:srgbClr val="FFFF00"/>
                </a:solidFill>
              </a:rPr>
              <a:t>дисків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0484" name="Рисунок 5" descr="111.JPG"/>
          <p:cNvPicPr>
            <a:picLocks noChangeAspect="1"/>
          </p:cNvPicPr>
          <p:nvPr/>
        </p:nvPicPr>
        <p:blipFill>
          <a:blip r:embed="rId3"/>
          <a:srcRect r="45833" b="58147"/>
          <a:stretch>
            <a:fillRect/>
          </a:stretch>
        </p:blipFill>
        <p:spPr bwMode="auto">
          <a:xfrm>
            <a:off x="304800" y="3505200"/>
            <a:ext cx="55626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09600" y="838200"/>
            <a:ext cx="8077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</a:rPr>
              <a:t>Тобто, ми довели, що з одного </a:t>
            </a:r>
            <a:r>
              <a:rPr lang="uk-UA" sz="3200" dirty="0" err="1">
                <a:solidFill>
                  <a:srgbClr val="FFFF00"/>
                </a:solidFill>
              </a:rPr>
              <a:t>стріжня</a:t>
            </a:r>
            <a:r>
              <a:rPr lang="uk-UA" sz="3200" dirty="0">
                <a:solidFill>
                  <a:srgbClr val="FFFF00"/>
                </a:solidFill>
              </a:rPr>
              <a:t>  на другий можна перекласти Ханойську вежу будь-якого розміру.</a:t>
            </a:r>
          </a:p>
          <a:p>
            <a:pPr algn="ctr"/>
            <a:r>
              <a:rPr lang="en-US" sz="3200" dirty="0">
                <a:solidFill>
                  <a:srgbClr val="FFFF00"/>
                </a:solidFill>
              </a:rPr>
              <a:t>P(k</a:t>
            </a:r>
            <a:r>
              <a:rPr lang="uk-UA" sz="3200" dirty="0">
                <a:solidFill>
                  <a:srgbClr val="FFFF00"/>
                </a:solidFill>
              </a:rPr>
              <a:t>+1</a:t>
            </a:r>
            <a:r>
              <a:rPr lang="en-US" sz="3200" dirty="0">
                <a:solidFill>
                  <a:srgbClr val="FFFF00"/>
                </a:solidFill>
              </a:rPr>
              <a:t>) = </a:t>
            </a:r>
            <a:r>
              <a:rPr lang="en-US" sz="3200" b="1" dirty="0">
                <a:solidFill>
                  <a:srgbClr val="FFFF00"/>
                </a:solidFill>
              </a:rPr>
              <a:t>{</a:t>
            </a:r>
            <a:r>
              <a:rPr lang="uk-UA" sz="3200" b="1" dirty="0">
                <a:solidFill>
                  <a:srgbClr val="FFFF00"/>
                </a:solidFill>
              </a:rPr>
              <a:t>Можливо перенести </a:t>
            </a:r>
            <a:r>
              <a:rPr lang="en-US" sz="3200" b="1" dirty="0">
                <a:solidFill>
                  <a:srgbClr val="FFFF00"/>
                </a:solidFill>
              </a:rPr>
              <a:t>k</a:t>
            </a:r>
            <a:r>
              <a:rPr lang="uk-UA" sz="3200" b="1" dirty="0">
                <a:solidFill>
                  <a:srgbClr val="FFFF00"/>
                </a:solidFill>
              </a:rPr>
              <a:t>+1 дисків на другий стрижень </a:t>
            </a:r>
            <a:r>
              <a:rPr lang="en-US" sz="3200" b="1" dirty="0">
                <a:solidFill>
                  <a:srgbClr val="FFFF00"/>
                </a:solidFill>
              </a:rPr>
              <a:t>}</a:t>
            </a:r>
            <a:r>
              <a:rPr lang="uk-UA" sz="3200" b="1" dirty="0">
                <a:solidFill>
                  <a:srgbClr val="FFFF00"/>
                </a:solidFill>
              </a:rPr>
              <a:t> </a:t>
            </a:r>
            <a:r>
              <a:rPr lang="en-US" sz="3200" b="1" dirty="0">
                <a:solidFill>
                  <a:srgbClr val="FFFF00"/>
                </a:solidFill>
              </a:rPr>
              <a:t>- </a:t>
            </a:r>
            <a:r>
              <a:rPr lang="uk-UA" sz="3200" dirty="0">
                <a:solidFill>
                  <a:srgbClr val="FFFF00"/>
                </a:solidFill>
              </a:rPr>
              <a:t>істинне твердження</a:t>
            </a:r>
            <a:endParaRPr lang="ru-RU" sz="3200" dirty="0">
              <a:solidFill>
                <a:srgbClr val="FFFF00"/>
              </a:solidFill>
            </a:endParaRPr>
          </a:p>
          <a:p>
            <a:pPr algn="ctr"/>
            <a:endParaRPr lang="uk-UA" sz="3200" dirty="0"/>
          </a:p>
          <a:p>
            <a:pPr algn="ctr"/>
            <a:endParaRPr lang="uk-UA" sz="3200" dirty="0"/>
          </a:p>
          <a:p>
            <a:pPr algn="ctr"/>
            <a:endParaRPr lang="uk-UA" sz="3200" dirty="0"/>
          </a:p>
          <a:p>
            <a:pPr algn="ctr"/>
            <a:endParaRPr lang="ru-RU" sz="3200" dirty="0"/>
          </a:p>
        </p:txBody>
      </p:sp>
      <p:pic>
        <p:nvPicPr>
          <p:cNvPr id="21507" name="Picture 2" descr="http://www.gifpark.su/Gifs/SMILES/2/36_2_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810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>
                <a:solidFill>
                  <a:srgbClr val="FFFF00"/>
                </a:solidFill>
              </a:rPr>
              <a:t>Чи сподобався урок </a:t>
            </a:r>
            <a:r>
              <a:rPr lang="uk-UA" sz="4800" dirty="0" smtClean="0">
                <a:solidFill>
                  <a:srgbClr val="FFFF00"/>
                </a:solidFill>
              </a:rPr>
              <a:t>?</a:t>
            </a:r>
          </a:p>
          <a:p>
            <a:pPr algn="ctr"/>
            <a:r>
              <a:rPr lang="uk-UA" sz="4800" dirty="0" smtClean="0">
                <a:solidFill>
                  <a:srgbClr val="FFFF00"/>
                </a:solidFill>
              </a:rPr>
              <a:t> Визначте, будь ласка , свій  настрій 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smailiki-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780928"/>
            <a:ext cx="1872208" cy="1872208"/>
          </a:xfrm>
          <a:prstGeom prst="rect">
            <a:avLst/>
          </a:prstGeom>
        </p:spPr>
      </p:pic>
      <p:pic>
        <p:nvPicPr>
          <p:cNvPr id="5" name="Рисунок 4" descr="b2726303bcf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4365104"/>
            <a:ext cx="1584176" cy="1584176"/>
          </a:xfrm>
          <a:prstGeom prst="rect">
            <a:avLst/>
          </a:prstGeom>
        </p:spPr>
      </p:pic>
      <p:pic>
        <p:nvPicPr>
          <p:cNvPr id="6" name="Рисунок 5" descr="aa6c38fe705b150ae0eeb4122c0f414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828600" y="2276872"/>
            <a:ext cx="4596903" cy="3158765"/>
          </a:xfrm>
          <a:prstGeom prst="rect">
            <a:avLst/>
          </a:prstGeom>
        </p:spPr>
      </p:pic>
      <p:pic>
        <p:nvPicPr>
          <p:cNvPr id="7" name="Рисунок 6" descr="bth_5316271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3573016"/>
            <a:ext cx="1796777" cy="1796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1484784"/>
            <a:ext cx="4680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0" b="1" i="1" dirty="0" smtClean="0">
                <a:solidFill>
                  <a:srgbClr val="FFFF00"/>
                </a:solidFill>
              </a:rPr>
              <a:t>Дякую</a:t>
            </a:r>
          </a:p>
          <a:p>
            <a:pPr algn="ctr"/>
            <a:r>
              <a:rPr lang="uk-UA" sz="8000" b="1" i="1" dirty="0" smtClean="0">
                <a:solidFill>
                  <a:srgbClr val="FFFF00"/>
                </a:solidFill>
              </a:rPr>
              <a:t> за </a:t>
            </a:r>
          </a:p>
          <a:p>
            <a:pPr algn="ctr"/>
            <a:r>
              <a:rPr lang="uk-UA" sz="8000" b="1" i="1" dirty="0" smtClean="0">
                <a:solidFill>
                  <a:srgbClr val="FFFF00"/>
                </a:solidFill>
              </a:rPr>
              <a:t>увагу!</a:t>
            </a:r>
            <a:endParaRPr lang="ru-RU" sz="8000" b="1" i="1" dirty="0">
              <a:solidFill>
                <a:srgbClr val="FFFF00"/>
              </a:solidFill>
            </a:endParaRPr>
          </a:p>
        </p:txBody>
      </p:sp>
      <p:pic>
        <p:nvPicPr>
          <p:cNvPr id="7" name="Picture 12" descr="ng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1583854" cy="175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ng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2656"/>
            <a:ext cx="1583854" cy="175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-900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язування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задач на відповідність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320675" y="655638"/>
          <a:ext cx="7848600" cy="6202362"/>
        </p:xfrm>
        <a:graphic>
          <a:graphicData uri="http://schemas.openxmlformats.org/presentationml/2006/ole">
            <p:oleObj spid="_x0000_s16425" name="Документ" r:id="rId3" imgW="8350123" imgH="694272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32656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Розв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32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язування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задач на відповідність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83671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u="sng" dirty="0" smtClean="0">
                <a:solidFill>
                  <a:srgbClr val="FFFF00"/>
                </a:solidFill>
              </a:rPr>
              <a:t>Відповіді:</a:t>
            </a:r>
            <a:endParaRPr lang="ru-RU" sz="3600" u="sng" dirty="0">
              <a:solidFill>
                <a:srgbClr val="FFFF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844824"/>
          <a:ext cx="2471934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989"/>
                <a:gridCol w="411989"/>
                <a:gridCol w="411989"/>
                <a:gridCol w="411989"/>
                <a:gridCol w="411989"/>
                <a:gridCol w="41198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131840" y="4437112"/>
          <a:ext cx="2471934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989"/>
                <a:gridCol w="411989"/>
                <a:gridCol w="411989"/>
                <a:gridCol w="411989"/>
                <a:gridCol w="411989"/>
                <a:gridCol w="41198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724128" y="1988840"/>
          <a:ext cx="2471934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989"/>
                <a:gridCol w="411989"/>
                <a:gridCol w="411989"/>
                <a:gridCol w="411989"/>
                <a:gridCol w="411989"/>
                <a:gridCol w="41198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Б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1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2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3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4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187624" y="141277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</a:rPr>
              <a:t>І Група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141277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</a:rPr>
              <a:t>ІІ Група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386104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</a:rPr>
              <a:t>ІІІ Група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1" name="Умножение 10"/>
          <p:cNvSpPr/>
          <p:nvPr/>
        </p:nvSpPr>
        <p:spPr>
          <a:xfrm>
            <a:off x="2339752" y="2132856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1115616" y="3212976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1475656" y="2852936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множение 17"/>
          <p:cNvSpPr/>
          <p:nvPr/>
        </p:nvSpPr>
        <p:spPr>
          <a:xfrm>
            <a:off x="1907704" y="2492896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7308304" y="3356992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6444208" y="2996952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6876256" y="2636912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множение 21"/>
          <p:cNvSpPr/>
          <p:nvPr/>
        </p:nvSpPr>
        <p:spPr>
          <a:xfrm>
            <a:off x="6084168" y="2276872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множение 22"/>
          <p:cNvSpPr/>
          <p:nvPr/>
        </p:nvSpPr>
        <p:spPr>
          <a:xfrm>
            <a:off x="5148064" y="5805264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множение 23"/>
          <p:cNvSpPr/>
          <p:nvPr/>
        </p:nvSpPr>
        <p:spPr>
          <a:xfrm>
            <a:off x="4716016" y="5445224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множение 24"/>
          <p:cNvSpPr/>
          <p:nvPr/>
        </p:nvSpPr>
        <p:spPr>
          <a:xfrm>
            <a:off x="3491880" y="5085184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множение 25"/>
          <p:cNvSpPr/>
          <p:nvPr/>
        </p:nvSpPr>
        <p:spPr>
          <a:xfrm>
            <a:off x="4283968" y="4725144"/>
            <a:ext cx="576064" cy="576064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20323" y="404664"/>
            <a:ext cx="78870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Історія виникнення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індуктивного методу</a:t>
            </a:r>
            <a:endParaRPr kumimoji="0" lang="uk-UA" sz="60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4" name="Picture 285" descr="smart_guy_reading_hg_cl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564904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053" r="24053"/>
          <a:stretch>
            <a:fillRect/>
          </a:stretch>
        </p:blipFill>
        <p:spPr>
          <a:xfrm>
            <a:off x="4929190" y="357166"/>
            <a:ext cx="3914775" cy="56578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Математична індукція - метод математичного доказу , використовується щоб довести істинність деякого твердження для всіх натуральних чисел. </a:t>
            </a:r>
          </a:p>
          <a:p>
            <a:r>
              <a:rPr lang="uk-UA" b="1" dirty="0" smtClean="0">
                <a:solidFill>
                  <a:srgbClr val="FFFF00"/>
                </a:solidFill>
              </a:rPr>
              <a:t>Доказ по індукції наочно може бути представлено у вигляді так званого принципу доміно. Нехай яке завгодно число кісточок доміно виставлено в ряд таким чином , що кожна кісточка , падаючи , обов'язково перекидає наступну за нею кісточку ( в цьому полягає індукційний перехід) . Тоді , якщо ми штовхнули першу кісточку (це база індукції) , то всі кісточки в ряду впадуть.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352426" y="1463040"/>
            <a:ext cx="3886200" cy="428853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  </a:t>
            </a:r>
            <a:r>
              <a:rPr lang="ru-RU" sz="2800" dirty="0" smtClean="0">
                <a:solidFill>
                  <a:srgbClr val="FFFF00"/>
                </a:solidFill>
              </a:rPr>
              <a:t>Початки </a:t>
            </a:r>
            <a:r>
              <a:rPr lang="ru-RU" sz="2800" dirty="0" err="1">
                <a:solidFill>
                  <a:srgbClr val="FFFF00"/>
                </a:solidFill>
              </a:rPr>
              <a:t>індуктивного</a:t>
            </a:r>
            <a:r>
              <a:rPr lang="ru-RU" sz="2800" dirty="0">
                <a:solidFill>
                  <a:srgbClr val="FFFF00"/>
                </a:solidFill>
              </a:rPr>
              <a:t> методу </a:t>
            </a:r>
            <a:r>
              <a:rPr lang="ru-RU" sz="2800" dirty="0" err="1">
                <a:solidFill>
                  <a:srgbClr val="FFFF00"/>
                </a:solidFill>
              </a:rPr>
              <a:t>дослідження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зустрічаємо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вже</a:t>
            </a:r>
            <a:r>
              <a:rPr lang="ru-RU" sz="2800" dirty="0">
                <a:solidFill>
                  <a:srgbClr val="FFFF00"/>
                </a:solidFill>
              </a:rPr>
              <a:t> в </a:t>
            </a:r>
            <a:r>
              <a:rPr lang="ru-RU" sz="2800" dirty="0" err="1">
                <a:solidFill>
                  <a:srgbClr val="FFFF00"/>
                </a:solidFill>
              </a:rPr>
              <a:t>працях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Арістотеля</a:t>
            </a:r>
            <a:r>
              <a:rPr lang="ru-RU" sz="2800" dirty="0">
                <a:solidFill>
                  <a:srgbClr val="FFFF00"/>
                </a:solidFill>
              </a:rPr>
              <a:t>, </a:t>
            </a:r>
            <a:r>
              <a:rPr lang="ru-RU" sz="2800" dirty="0" err="1">
                <a:solidFill>
                  <a:srgbClr val="FFFF00"/>
                </a:solidFill>
              </a:rPr>
              <a:t>які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охоплювали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всі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сучасні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йому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галузі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знань</a:t>
            </a:r>
            <a:r>
              <a:rPr lang="ru-RU" sz="2800" dirty="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FFFFFF"/>
                </a:solidFill>
              </a:rPr>
              <a:t>Індукція і індукційний метод є в складі великого відділу математики – математичної логіки.</a:t>
            </a:r>
            <a:endParaRPr lang="ru-RU" dirty="0"/>
          </a:p>
        </p:txBody>
      </p:sp>
      <p:pic>
        <p:nvPicPr>
          <p:cNvPr id="8" name="Рисунок 7" descr="аристо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700808"/>
            <a:ext cx="3258544" cy="4032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64780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4"/>
          <p:cNvSpPr>
            <a:spLocks noGrp="1"/>
          </p:cNvSpPr>
          <p:nvPr>
            <p:ph sz="quarter" idx="4294967295"/>
          </p:nvPr>
        </p:nvSpPr>
        <p:spPr>
          <a:xfrm>
            <a:off x="4901184" y="332656"/>
            <a:ext cx="3886200" cy="6048672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buNone/>
            </a:pPr>
            <a:r>
              <a:rPr lang="ru-RU" sz="2000" b="1" dirty="0" err="1" smtClean="0">
                <a:solidFill>
                  <a:srgbClr val="FFFF00"/>
                </a:solidFill>
              </a:rPr>
              <a:t>Дальша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розробка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індукції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зв'язана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з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розвитком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природознавства</a:t>
            </a:r>
            <a:r>
              <a:rPr lang="ru-RU" sz="2000" b="1" dirty="0" smtClean="0">
                <a:solidFill>
                  <a:srgbClr val="FFFF00"/>
                </a:solidFill>
              </a:rPr>
              <a:t> в </a:t>
            </a:r>
            <a:r>
              <a:rPr lang="en-US" sz="2000" b="1" dirty="0" smtClean="0">
                <a:solidFill>
                  <a:srgbClr val="FFFF00"/>
                </a:solidFill>
              </a:rPr>
              <a:t>XVI-XVII </a:t>
            </a:r>
            <a:r>
              <a:rPr lang="ru-RU" sz="2000" b="1" dirty="0" err="1" smtClean="0">
                <a:solidFill>
                  <a:srgbClr val="FFFF00"/>
                </a:solidFill>
              </a:rPr>
              <a:t>і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наступних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століттях</a:t>
            </a:r>
            <a:r>
              <a:rPr lang="ru-RU" sz="2000" b="1" dirty="0" smtClean="0">
                <a:solidFill>
                  <a:srgbClr val="FFFF00"/>
                </a:solidFill>
              </a:rPr>
              <a:t>. У </a:t>
            </a:r>
            <a:r>
              <a:rPr lang="en-US" sz="2000" b="1" dirty="0" smtClean="0">
                <a:solidFill>
                  <a:srgbClr val="FFFF00"/>
                </a:solidFill>
              </a:rPr>
              <a:t>XVII </a:t>
            </a:r>
            <a:r>
              <a:rPr lang="ru-RU" sz="2000" b="1" dirty="0" smtClean="0">
                <a:solidFill>
                  <a:srgbClr val="FFFF00"/>
                </a:solidFill>
              </a:rPr>
              <a:t>ст. </a:t>
            </a:r>
            <a:r>
              <a:rPr lang="ru-RU" sz="2000" b="1" dirty="0" err="1" smtClean="0">
                <a:solidFill>
                  <a:srgbClr val="FFFF00"/>
                </a:solidFill>
              </a:rPr>
              <a:t>із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спробою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філософського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узагальнення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способів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дослідження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виступив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англійський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філософ-матеріаліст</a:t>
            </a:r>
            <a:r>
              <a:rPr lang="ru-RU" sz="2000" b="1" dirty="0" smtClean="0">
                <a:solidFill>
                  <a:srgbClr val="FFFF00"/>
                </a:solidFill>
              </a:rPr>
              <a:t> Френсис Бекон. </a:t>
            </a:r>
            <a:r>
              <a:rPr lang="ru-RU" sz="2000" b="1" dirty="0" err="1" smtClean="0">
                <a:solidFill>
                  <a:srgbClr val="FFFF00"/>
                </a:solidFill>
              </a:rPr>
              <a:t>Він</a:t>
            </a:r>
            <a:r>
              <a:rPr lang="ru-RU" sz="2000" b="1" dirty="0" smtClean="0">
                <a:solidFill>
                  <a:srgbClr val="FFFF00"/>
                </a:solidFill>
              </a:rPr>
              <a:t> поставив </a:t>
            </a:r>
            <a:r>
              <a:rPr lang="ru-RU" sz="2000" b="1" dirty="0" err="1" smtClean="0">
                <a:solidFill>
                  <a:srgbClr val="FFFF00"/>
                </a:solidFill>
              </a:rPr>
              <a:t>питання</a:t>
            </a:r>
            <a:r>
              <a:rPr lang="ru-RU" sz="2000" b="1" dirty="0" smtClean="0">
                <a:solidFill>
                  <a:srgbClr val="FFFF00"/>
                </a:solidFill>
              </a:rPr>
              <a:t> про </a:t>
            </a:r>
            <a:r>
              <a:rPr lang="ru-RU" sz="2000" b="1" dirty="0" err="1" smtClean="0">
                <a:solidFill>
                  <a:srgbClr val="FFFF00"/>
                </a:solidFill>
              </a:rPr>
              <a:t>необхідність</a:t>
            </a:r>
            <a:r>
              <a:rPr lang="ru-RU" sz="2000" b="1" dirty="0" smtClean="0">
                <a:solidFill>
                  <a:srgbClr val="FFFF00"/>
                </a:solidFill>
              </a:rPr>
              <a:t> для </a:t>
            </a:r>
            <a:r>
              <a:rPr lang="ru-RU" sz="2000" b="1" dirty="0" err="1" smtClean="0">
                <a:solidFill>
                  <a:srgbClr val="FFFF00"/>
                </a:solidFill>
              </a:rPr>
              <a:t>пізнання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світу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експериментальної</a:t>
            </a:r>
            <a:r>
              <a:rPr lang="ru-RU" sz="2000" b="1" dirty="0" smtClean="0">
                <a:solidFill>
                  <a:srgbClr val="FFFF00"/>
                </a:solidFill>
              </a:rPr>
              <a:t> науки </a:t>
            </a:r>
            <a:r>
              <a:rPr lang="ru-RU" sz="2000" b="1" dirty="0" err="1" smtClean="0">
                <a:solidFill>
                  <a:srgbClr val="FFFF00"/>
                </a:solidFill>
              </a:rPr>
              <a:t>й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індукції</a:t>
            </a:r>
            <a:r>
              <a:rPr lang="ru-RU" sz="2000" b="1" dirty="0" smtClean="0">
                <a:solidFill>
                  <a:srgbClr val="FFFF00"/>
                </a:solidFill>
              </a:rPr>
              <a:t>. </a:t>
            </a:r>
            <a:r>
              <a:rPr lang="ru-RU" sz="2000" b="1" dirty="0" err="1" smtClean="0">
                <a:solidFill>
                  <a:srgbClr val="FFFF00"/>
                </a:solidFill>
              </a:rPr>
              <a:t>Дослідженням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індукції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займалися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також</a:t>
            </a: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</a:rPr>
              <a:t>І.Ньютон</a:t>
            </a:r>
            <a:r>
              <a:rPr lang="ru-RU" sz="2000" b="1" dirty="0" smtClean="0">
                <a:solidFill>
                  <a:srgbClr val="FFFF00"/>
                </a:solidFill>
              </a:rPr>
              <a:t> та </a:t>
            </a:r>
            <a:r>
              <a:rPr lang="ru-RU" sz="2000" b="1" dirty="0" err="1" smtClean="0">
                <a:solidFill>
                  <a:srgbClr val="FFFF00"/>
                </a:solidFill>
              </a:rPr>
              <a:t>ін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1" name="Рисунок 10" descr="71161841_Bek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2915816" cy="3540634"/>
          </a:xfrm>
          <a:prstGeom prst="rect">
            <a:avLst/>
          </a:prstGeom>
        </p:spPr>
      </p:pic>
      <p:pic>
        <p:nvPicPr>
          <p:cNvPr id="12" name="Рисунок 11" descr="57962875_d07b6cf1ab492d28c91799c35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275856"/>
            <a:ext cx="3947821" cy="35821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59A9F2"/>
      </a:accent1>
      <a:accent2>
        <a:srgbClr val="0075A2"/>
      </a:accent2>
      <a:accent3>
        <a:srgbClr val="0BD0D9"/>
      </a:accent3>
      <a:accent4>
        <a:srgbClr val="5FF2CA"/>
      </a:accent4>
      <a:accent5>
        <a:srgbClr val="10CF9B"/>
      </a:accent5>
      <a:accent6>
        <a:srgbClr val="E2D700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829</Words>
  <Application>Microsoft Office PowerPoint</Application>
  <PresentationFormat>Экран (4:3)</PresentationFormat>
  <Paragraphs>159</Paragraphs>
  <Slides>37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Поток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Індукція і індукційний метод є в складі великого відділу математики – математичної логіки.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Розглянемо детальніше, в яких сферах науки зустрічається термін “індукція”</vt:lpstr>
      <vt:lpstr>Індукція як логічна операція </vt:lpstr>
      <vt:lpstr>Термін індукція використовується у фізиці. </vt:lpstr>
      <vt:lpstr>Електромагнітна індукція</vt:lpstr>
      <vt:lpstr> Термін “індукція” використовується у гірництві</vt:lpstr>
      <vt:lpstr>Термін “індукція” використовується у біології</vt:lpstr>
      <vt:lpstr>Результати досліджень в математиці</vt:lpstr>
      <vt:lpstr>Ханойнська вежа</vt:lpstr>
      <vt:lpstr>Одна легенда свідчить: </vt:lpstr>
      <vt:lpstr>Закони Брами: </vt:lpstr>
      <vt:lpstr>Ця стародавня легенда покладена в основу задачі про Ханойську вежу: </vt:lpstr>
      <vt:lpstr>  </vt:lpstr>
      <vt:lpstr>Задача “Ханойська вежа ” доводиться за допомогою методу математичної індукції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2013-12-11T17:18:24Z</dcterms:created>
  <dcterms:modified xsi:type="dcterms:W3CDTF">2019-03-25T04:35:04Z</dcterms:modified>
</cp:coreProperties>
</file>