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64" r:id="rId3"/>
    <p:sldId id="260" r:id="rId4"/>
    <p:sldId id="263" r:id="rId5"/>
    <p:sldId id="261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6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184AE-CAC9-4EE7-80E4-082F5FFEE1B9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6BFF76-9787-478A-8E6D-89ECB6B863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232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7FC7E911-8ED8-4FB8-A2D4-DF4FD0AE5749}" type="slidenum">
              <a:rPr lang="ru-RU" altLang="ru-RU">
                <a:solidFill>
                  <a:srgbClr val="000000"/>
                </a:solidFill>
                <a:latin typeface="Times New Roman" pitchFamily="16" charset="0"/>
              </a:rPr>
              <a:pPr eaLnBrk="1"/>
              <a:t>6</a:t>
            </a:fld>
            <a:endParaRPr lang="ru-RU" alt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379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466850" y="769938"/>
            <a:ext cx="3925888" cy="29432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3796" name="Text Box 2"/>
          <p:cNvSpPr txBox="1">
            <a:spLocks noChangeArrowheads="1"/>
          </p:cNvSpPr>
          <p:nvPr/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F47EA258-DC66-4EC7-BEBA-A30C3DB693D1}" type="slidenum">
              <a:rPr lang="ru-RU" altLang="ru-RU">
                <a:solidFill>
                  <a:srgbClr val="000000"/>
                </a:solidFill>
                <a:latin typeface="Times New Roman" pitchFamily="16" charset="0"/>
              </a:rPr>
              <a:pPr eaLnBrk="1"/>
              <a:t>7</a:t>
            </a:fld>
            <a:endParaRPr lang="ru-RU" alt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4819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466850" y="769938"/>
            <a:ext cx="3925888" cy="29432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4820" name="Text Box 2"/>
          <p:cNvSpPr txBox="1">
            <a:spLocks noChangeArrowheads="1"/>
          </p:cNvSpPr>
          <p:nvPr/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8511C98F-00CB-4DFE-A4E8-B1348ACD00AB}" type="slidenum">
              <a:rPr lang="ru-RU" altLang="ru-RU">
                <a:solidFill>
                  <a:srgbClr val="000000"/>
                </a:solidFill>
                <a:latin typeface="Times New Roman" pitchFamily="16" charset="0"/>
              </a:rPr>
              <a:pPr eaLnBrk="1"/>
              <a:t>8</a:t>
            </a:fld>
            <a:endParaRPr lang="ru-RU" alt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5843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466850" y="769938"/>
            <a:ext cx="3925888" cy="29432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5844" name="Text Box 2"/>
          <p:cNvSpPr txBox="1">
            <a:spLocks noChangeArrowheads="1"/>
          </p:cNvSpPr>
          <p:nvPr/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ED4D9660-D708-44B7-A365-214DC7A6D802}" type="slidenum">
              <a:rPr lang="ru-RU" altLang="ru-RU">
                <a:solidFill>
                  <a:srgbClr val="000000"/>
                </a:solidFill>
                <a:latin typeface="Times New Roman" pitchFamily="16" charset="0"/>
              </a:rPr>
              <a:pPr eaLnBrk="1"/>
              <a:t>9</a:t>
            </a:fld>
            <a:endParaRPr lang="ru-RU" alt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6867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466850" y="769938"/>
            <a:ext cx="3925888" cy="29432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6868" name="Text Box 2"/>
          <p:cNvSpPr txBox="1">
            <a:spLocks noChangeArrowheads="1"/>
          </p:cNvSpPr>
          <p:nvPr/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8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204550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605377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006204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407032" indent="-200414" defTabSz="393869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93869" algn="l"/>
                <a:tab pos="787737" algn="l"/>
                <a:tab pos="1181606" algn="l"/>
                <a:tab pos="1575474" algn="l"/>
                <a:tab pos="1969343" algn="l"/>
                <a:tab pos="2363211" algn="l"/>
                <a:tab pos="2757079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/>
            <a:fld id="{F49768C7-286E-4B06-B998-F567BF94712E}" type="slidenum">
              <a:rPr lang="ru-RU" altLang="ru-RU">
                <a:solidFill>
                  <a:srgbClr val="000000"/>
                </a:solidFill>
                <a:latin typeface="Times New Roman" pitchFamily="16" charset="0"/>
              </a:rPr>
              <a:pPr eaLnBrk="1"/>
              <a:t>15</a:t>
            </a:fld>
            <a:endParaRPr lang="ru-RU" altLang="ru-RU">
              <a:solidFill>
                <a:srgbClr val="000000"/>
              </a:solidFill>
              <a:latin typeface="Times New Roman" pitchFamily="16" charset="0"/>
            </a:endParaRPr>
          </a:p>
        </p:txBody>
      </p:sp>
      <p:sp>
        <p:nvSpPr>
          <p:cNvPr id="38915" name="Rectangle 1"/>
          <p:cNvSpPr txBox="1">
            <a:spLocks noChangeArrowheads="1" noTextEdit="1"/>
          </p:cNvSpPr>
          <p:nvPr>
            <p:ph type="sldImg"/>
          </p:nvPr>
        </p:nvSpPr>
        <p:spPr>
          <a:xfrm>
            <a:off x="1466850" y="769938"/>
            <a:ext cx="3925888" cy="29432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sp>
      <p:sp>
        <p:nvSpPr>
          <p:cNvPr id="38916" name="Text Box 2"/>
          <p:cNvSpPr txBox="1">
            <a:spLocks noChangeArrowheads="1"/>
          </p:cNvSpPr>
          <p:nvPr/>
        </p:nvSpPr>
        <p:spPr bwMode="auto">
          <a:xfrm>
            <a:off x="685512" y="4343230"/>
            <a:ext cx="5486976" cy="41151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80165" tIns="40083" rIns="80165" bIns="40083" anchor="ctr"/>
          <a:lstStyle/>
          <a:p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Rainbow Wallpaper Of Nature Wallpaper Desktop"/>
          <p:cNvPicPr>
            <a:picLocks noChangeAspect="1" noChangeArrowheads="1"/>
          </p:cNvPicPr>
          <p:nvPr/>
        </p:nvPicPr>
        <p:blipFill>
          <a:blip r:embed="rId2" cstate="print"/>
          <a:srcRect t="2544" r="103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8"/>
            <a:ext cx="7772400" cy="1470025"/>
          </a:xfrm>
        </p:spPr>
        <p:txBody>
          <a:bodyPr>
            <a:noAutofit/>
          </a:bodyPr>
          <a:lstStyle/>
          <a:p>
            <a:pPr marL="182880" indent="0" algn="ctr">
              <a:buNone/>
            </a:pPr>
            <a:r>
              <a:rPr lang="en-US" sz="115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Good morning!</a:t>
            </a:r>
            <a:endParaRPr lang="ru-RU" sz="115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729179" y="5533550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24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We should be thankful </a:t>
            </a:r>
            <a:r>
              <a:rPr lang="en-US" sz="24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together</a:t>
            </a:r>
            <a:endParaRPr lang="ru-RU" sz="2400" i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hangingPunct="0"/>
            <a:r>
              <a:rPr lang="en-US" sz="2400" b="1" i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Whatever </a:t>
            </a:r>
            <a:r>
              <a:rPr lang="en-US" sz="2400" b="1" i="1" dirty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 weather</a:t>
            </a:r>
            <a:endParaRPr lang="ru-RU" sz="2400" i="1" dirty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3704" y="817548"/>
            <a:ext cx="44278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2800" u="sng" dirty="0" smtClean="0"/>
              <a:t>a) Find </a:t>
            </a:r>
            <a:r>
              <a:rPr lang="en-US" sz="2800" u="sng" dirty="0"/>
              <a:t>the weather words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6024" y="2344812"/>
            <a:ext cx="87484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4800" u="sng" dirty="0"/>
              <a:t>Sunny</a:t>
            </a:r>
            <a:r>
              <a:rPr lang="en-US" sz="4800" dirty="0"/>
              <a:t>dg</a:t>
            </a:r>
            <a:r>
              <a:rPr lang="en-US" sz="4800" u="sng" dirty="0"/>
              <a:t>windy</a:t>
            </a:r>
            <a:r>
              <a:rPr lang="en-US" sz="4800" dirty="0"/>
              <a:t>tkr</a:t>
            </a:r>
            <a:r>
              <a:rPr lang="en-US" sz="4800" u="sng" dirty="0"/>
              <a:t>ainy</a:t>
            </a:r>
            <a:r>
              <a:rPr lang="en-US" sz="4800" dirty="0"/>
              <a:t>vf</a:t>
            </a:r>
            <a:r>
              <a:rPr lang="en-US" sz="4800" u="sng" dirty="0"/>
              <a:t>stormy</a:t>
            </a:r>
            <a:r>
              <a:rPr lang="en-US" sz="4800" dirty="0"/>
              <a:t>d</a:t>
            </a:r>
            <a:r>
              <a:rPr lang="en-US" sz="4800" u="sng" dirty="0"/>
              <a:t>cloudy</a:t>
            </a:r>
            <a:r>
              <a:rPr lang="en-US" sz="4800" dirty="0"/>
              <a:t>bn</a:t>
            </a:r>
            <a:r>
              <a:rPr lang="en-US" sz="4800" u="sng" dirty="0"/>
              <a:t>ho</a:t>
            </a:r>
            <a:r>
              <a:rPr lang="en-US" sz="4800" dirty="0"/>
              <a:t>tg</a:t>
            </a:r>
            <a:r>
              <a:rPr lang="en-US" sz="4800" u="sng" dirty="0"/>
              <a:t>warm</a:t>
            </a:r>
            <a:r>
              <a:rPr lang="en-US" sz="4800" dirty="0"/>
              <a:t>vc</a:t>
            </a:r>
            <a:r>
              <a:rPr lang="en-US" sz="4800" u="sng" dirty="0"/>
              <a:t>old</a:t>
            </a:r>
            <a:r>
              <a:rPr lang="en-US" sz="4800" dirty="0"/>
              <a:t>c</a:t>
            </a:r>
            <a:r>
              <a:rPr lang="en-US" sz="4800" u="sng" dirty="0"/>
              <a:t>fogg</a:t>
            </a:r>
            <a:r>
              <a:rPr lang="en-US" sz="4800" dirty="0"/>
              <a:t>yn</a:t>
            </a:r>
            <a:r>
              <a:rPr lang="en-US" sz="4800" u="sng" dirty="0"/>
              <a:t>snow</a:t>
            </a:r>
            <a:r>
              <a:rPr lang="en-US" sz="4800" dirty="0"/>
              <a:t>yj</a:t>
            </a:r>
            <a:r>
              <a:rPr lang="en-US" sz="4800" u="sng" dirty="0"/>
              <a:t>weather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1297250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380877"/>
              </p:ext>
            </p:extLst>
          </p:nvPr>
        </p:nvGraphicFramePr>
        <p:xfrm>
          <a:off x="3144368" y="1052736"/>
          <a:ext cx="5471064" cy="2442972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954617"/>
                <a:gridCol w="3516447"/>
              </a:tblGrid>
              <a:tr h="57606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winter</a:t>
                      </a:r>
                      <a:endParaRPr lang="ru-RU" sz="1400" dirty="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it’s rainy and wet, trees and flowers start to grow </a:t>
                      </a:r>
                      <a:endParaRPr lang="ru-RU" sz="14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57606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autumn</a:t>
                      </a:r>
                      <a:endParaRPr lang="ru-RU" sz="14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it’s hot and sunny, people go on holiday</a:t>
                      </a:r>
                      <a:endParaRPr lang="ru-RU" sz="1400" dirty="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57606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summer</a:t>
                      </a:r>
                      <a:endParaRPr lang="ru-RU" sz="14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it’s cool and foggy , trees lose their leaves</a:t>
                      </a:r>
                      <a:endParaRPr lang="ru-RU" sz="14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576064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spring</a:t>
                      </a:r>
                      <a:endParaRPr lang="ru-RU" sz="14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it’s very cold and it snows, Christmas is in this season</a:t>
                      </a:r>
                      <a:endParaRPr lang="ru-RU" sz="1400" dirty="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9450291"/>
              </p:ext>
            </p:extLst>
          </p:nvPr>
        </p:nvGraphicFramePr>
        <p:xfrm>
          <a:off x="467544" y="4350216"/>
          <a:ext cx="6415753" cy="196863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1692572"/>
                <a:gridCol w="1544254"/>
                <a:gridCol w="1679882"/>
                <a:gridCol w="1499045"/>
              </a:tblGrid>
              <a:tr h="26162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January</a:t>
                      </a:r>
                      <a:endParaRPr lang="ru-RU" sz="1600" dirty="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February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u="sng">
                          <a:effectLst/>
                        </a:rPr>
                        <a:t>South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May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7368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sun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cloud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rain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u="sng">
                          <a:effectLst/>
                        </a:rPr>
                        <a:t>to wear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6162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to blow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to fall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u="sng" dirty="0">
                          <a:effectLst/>
                        </a:rPr>
                        <a:t>vegetables</a:t>
                      </a:r>
                      <a:endParaRPr lang="ru-RU" sz="1600" dirty="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to shine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7368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u="sng">
                          <a:effectLst/>
                        </a:rPr>
                        <a:t>season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warm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cool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cold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61620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September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October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November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u="sng">
                          <a:effectLst/>
                        </a:rPr>
                        <a:t>winter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273685"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rain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snow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wind</a:t>
                      </a:r>
                      <a:endParaRPr lang="ru-RU" sz="160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000" u="sng" dirty="0">
                          <a:effectLst/>
                        </a:rPr>
                        <a:t>night</a:t>
                      </a:r>
                      <a:endParaRPr lang="ru-RU" sz="1600" dirty="0">
                        <a:solidFill>
                          <a:srgbClr val="00000A"/>
                        </a:solidFill>
                        <a:effectLst/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539552" y="332659"/>
            <a:ext cx="621836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b) </a:t>
            </a:r>
            <a:r>
              <a:rPr lang="en-US" altLang="ru-RU" sz="3200" u="sng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altLang="ru-RU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Match the weather to the season </a:t>
            </a:r>
            <a:endParaRPr kumimoji="0" lang="ru-RU" alt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80112" y="3590032"/>
            <a:ext cx="3023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uk-UA" altLang="ru-RU" sz="3200" u="sng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с) </a:t>
            </a:r>
            <a:r>
              <a:rPr lang="en-US" altLang="ru-RU" sz="3200" u="sng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One Odd Out</a:t>
            </a:r>
            <a:r>
              <a:rPr lang="uk-UA" altLang="ru-RU" sz="3200" u="sng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lang="ru-RU" altLang="ru-RU" sz="14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2421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04664"/>
            <a:ext cx="6512511" cy="576064"/>
          </a:xfrm>
        </p:spPr>
        <p:txBody>
          <a:bodyPr/>
          <a:lstStyle/>
          <a:p>
            <a:pPr marL="0" indent="0" algn="l" hangingPunct="0">
              <a:buNone/>
            </a:pPr>
            <a:r>
              <a:rPr lang="uk-UA" sz="3600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Translate</a:t>
            </a:r>
            <a:r>
              <a:rPr lang="uk-UA" sz="3600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600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into</a:t>
            </a:r>
            <a:r>
              <a:rPr lang="uk-UA" sz="3600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3600" i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English</a:t>
            </a:r>
            <a:r>
              <a:rPr lang="ru-RU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sz="3600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60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19672" y="1484784"/>
            <a:ext cx="66967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1) Пора року _____________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2)  весна ___________________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3) зима ____________________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4) дощ_____________________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5)  сніг ____________________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6)  туманно __________________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7) </a:t>
            </a:r>
            <a:r>
              <a:rPr lang="uk-UA" sz="24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хмарно</a:t>
            </a: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__________________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8) холодний _______________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9) сонячний _______________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10) вітряно __________________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11) спекотний _____________</a:t>
            </a:r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/>
            </a:r>
            <a:b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</a:br>
            <a:r>
              <a:rPr lang="uk-UA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12) теплий </a:t>
            </a:r>
            <a:r>
              <a:rPr lang="uk-UA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_______________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  <p:extLst>
      <p:ext uri="{BB962C8B-B14F-4D97-AF65-F5344CB8AC3E}">
        <p14:creationId xmlns:p14="http://schemas.microsoft.com/office/powerpoint/2010/main" val="5891862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81517" y="1277888"/>
            <a:ext cx="7882971" cy="1143000"/>
          </a:xfrm>
        </p:spPr>
        <p:txBody>
          <a:bodyPr>
            <a:normAutofit fontScale="90000"/>
          </a:bodyPr>
          <a:lstStyle/>
          <a:p>
            <a:pPr marL="446087" indent="0" algn="l">
              <a:buNone/>
            </a:pPr>
            <a:r>
              <a:rPr lang="en-US" sz="2700" dirty="0" smtClean="0">
                <a:latin typeface="Bookman Old Style" pitchFamily="18" charset="0"/>
              </a:rPr>
              <a:t>      </a:t>
            </a:r>
            <a:r>
              <a:rPr lang="en-US" sz="2700" dirty="0">
                <a:solidFill>
                  <a:schemeClr val="tx1"/>
                </a:solidFill>
                <a:latin typeface="Bookman Old Style" pitchFamily="18" charset="0"/>
                <a:ea typeface="+mn-ea"/>
                <a:cs typeface="+mn-cs"/>
              </a:rPr>
              <a:t>My </a:t>
            </a:r>
            <a:r>
              <a:rPr lang="en-US" sz="2700" dirty="0" err="1">
                <a:solidFill>
                  <a:schemeClr val="tx1"/>
                </a:solidFill>
                <a:latin typeface="Bookman Old Style" pitchFamily="18" charset="0"/>
                <a:ea typeface="+mn-ea"/>
                <a:cs typeface="+mn-cs"/>
              </a:rPr>
              <a:t>favourite</a:t>
            </a:r>
            <a:r>
              <a:rPr lang="en-US" sz="2700" dirty="0">
                <a:solidFill>
                  <a:schemeClr val="tx1"/>
                </a:solidFill>
                <a:latin typeface="Bookman Old Style" pitchFamily="18" charset="0"/>
                <a:ea typeface="+mn-ea"/>
                <a:cs typeface="+mn-cs"/>
              </a:rPr>
              <a:t>  ____________ is spring. I like it very much, because it is so _______. The days become ___________ and the nights become___________. Nature awakens from its winter __________. You can see green grass, new green _________ everywhere. The sky is blue and the sun </a:t>
            </a:r>
            <a:r>
              <a:rPr lang="en-US" sz="2700" dirty="0">
                <a:solidFill>
                  <a:schemeClr val="tx1"/>
                </a:solidFill>
                <a:latin typeface="Bookman Old Style" pitchFamily="18" charset="0"/>
                <a:ea typeface="+mn-ea"/>
                <a:cs typeface="+mn-cs"/>
              </a:rPr>
              <a:t>is___________.</a:t>
            </a:r>
            <a:r>
              <a:rPr lang="ru-RU" sz="2700" dirty="0">
                <a:solidFill>
                  <a:schemeClr val="tx1"/>
                </a:solidFill>
                <a:latin typeface="Bookman Old Style" pitchFamily="18" charset="0"/>
                <a:ea typeface="+mn-ea"/>
                <a:cs typeface="+mn-cs"/>
              </a:rPr>
              <a:t/>
            </a:r>
            <a:br>
              <a:rPr lang="ru-RU" sz="2700" dirty="0">
                <a:solidFill>
                  <a:schemeClr val="tx1"/>
                </a:solidFill>
                <a:latin typeface="Bookman Old Style" pitchFamily="18" charset="0"/>
                <a:ea typeface="+mn-ea"/>
                <a:cs typeface="+mn-cs"/>
              </a:rPr>
            </a:br>
            <a:r>
              <a:rPr lang="en-US" sz="2700" dirty="0">
                <a:solidFill>
                  <a:schemeClr val="tx1"/>
                </a:solidFill>
                <a:latin typeface="Bookman Old Style" pitchFamily="18" charset="0"/>
                <a:ea typeface="+mn-ea"/>
                <a:cs typeface="+mn-cs"/>
              </a:rPr>
              <a:t>The flowers begin _________ and you can see a lot of flowers especially in _______.</a:t>
            </a:r>
            <a:r>
              <a:rPr lang="ru-RU" sz="2700" dirty="0">
                <a:solidFill>
                  <a:schemeClr val="tx1"/>
                </a:solidFill>
                <a:latin typeface="Bookman Old Style" pitchFamily="18" charset="0"/>
                <a:ea typeface="+mn-ea"/>
                <a:cs typeface="+mn-cs"/>
              </a:rPr>
              <a:t/>
            </a:r>
            <a:br>
              <a:rPr lang="ru-RU" sz="2700" dirty="0">
                <a:solidFill>
                  <a:schemeClr val="tx1"/>
                </a:solidFill>
                <a:latin typeface="Bookman Old Style" pitchFamily="18" charset="0"/>
                <a:ea typeface="+mn-ea"/>
                <a:cs typeface="+mn-cs"/>
              </a:rPr>
            </a:br>
            <a:endParaRPr lang="ru-RU" sz="2700" dirty="0">
              <a:solidFill>
                <a:schemeClr val="tx1"/>
              </a:solidFill>
              <a:latin typeface="Bookman Old Style" pitchFamily="18" charset="0"/>
              <a:ea typeface="+mn-ea"/>
              <a:cs typeface="+mn-c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4725143"/>
            <a:ext cx="8136904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sz="2400" b="1" i="1" dirty="0">
                <a:solidFill>
                  <a:srgbClr val="00B050"/>
                </a:solidFill>
                <a:latin typeface="Bookman Old Style" pitchFamily="18" charset="0"/>
              </a:rPr>
              <a:t>Season, beautiful, warm, longer, shorter, sleep, leaves, shining, to bloom, May</a:t>
            </a:r>
            <a:endParaRPr lang="ru-RU" sz="2400" b="1" i="1" dirty="0">
              <a:solidFill>
                <a:srgbClr val="00B050"/>
              </a:solidFill>
              <a:latin typeface="Bookman Old Style" pitchFamily="18" charset="0"/>
            </a:endParaRPr>
          </a:p>
          <a:p>
            <a:pPr algn="ctr"/>
            <a:r>
              <a:rPr lang="uk-UA" sz="2000" b="1" i="1" dirty="0">
                <a:solidFill>
                  <a:srgbClr val="00B050"/>
                </a:solidFill>
              </a:rPr>
              <a:t/>
            </a:r>
            <a:br>
              <a:rPr lang="uk-UA" sz="2000" b="1" i="1" dirty="0">
                <a:solidFill>
                  <a:srgbClr val="00B050"/>
                </a:solidFill>
              </a:rPr>
            </a:br>
            <a:endParaRPr lang="ru-RU" sz="20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882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1700808"/>
            <a:ext cx="67687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Bookman Old Style" pitchFamily="18" charset="0"/>
              </a:rPr>
              <a:t>    My </a:t>
            </a:r>
            <a:r>
              <a:rPr lang="en-US" sz="2400" b="1" dirty="0" err="1">
                <a:latin typeface="Bookman Old Style" pitchFamily="18" charset="0"/>
              </a:rPr>
              <a:t>favourite</a:t>
            </a:r>
            <a:r>
              <a:rPr lang="en-US" sz="2400" b="1" dirty="0">
                <a:latin typeface="Bookman Old Style" pitchFamily="18" charset="0"/>
              </a:rPr>
              <a:t>  </a:t>
            </a:r>
            <a:r>
              <a:rPr lang="en-US" sz="2400" b="1" i="1" dirty="0">
                <a:solidFill>
                  <a:srgbClr val="00B050"/>
                </a:solidFill>
                <a:latin typeface="Bookman Old Style" pitchFamily="18" charset="0"/>
              </a:rPr>
              <a:t>season</a:t>
            </a:r>
            <a:r>
              <a:rPr lang="en-US" sz="2400" b="1" dirty="0">
                <a:latin typeface="Bookman Old Style" pitchFamily="18" charset="0"/>
              </a:rPr>
              <a:t>  is spring. I like it very much, because it is so </a:t>
            </a:r>
            <a:r>
              <a:rPr lang="en-US" sz="2400" b="1" i="1" dirty="0">
                <a:solidFill>
                  <a:srgbClr val="00B050"/>
                </a:solidFill>
                <a:latin typeface="Bookman Old Style" pitchFamily="18" charset="0"/>
              </a:rPr>
              <a:t>beautiful and warm</a:t>
            </a:r>
            <a:r>
              <a:rPr lang="en-US" sz="2400" b="1" dirty="0">
                <a:solidFill>
                  <a:srgbClr val="00B050"/>
                </a:solidFill>
                <a:latin typeface="Bookman Old Style" pitchFamily="18" charset="0"/>
              </a:rPr>
              <a:t>. </a:t>
            </a:r>
            <a:r>
              <a:rPr lang="en-US" sz="2400" b="1" dirty="0">
                <a:latin typeface="Bookman Old Style" pitchFamily="18" charset="0"/>
              </a:rPr>
              <a:t>The days become </a:t>
            </a:r>
            <a:r>
              <a:rPr lang="en-US" sz="2400" b="1" i="1" dirty="0">
                <a:solidFill>
                  <a:srgbClr val="00B050"/>
                </a:solidFill>
                <a:latin typeface="Bookman Old Style" pitchFamily="18" charset="0"/>
              </a:rPr>
              <a:t>longer</a:t>
            </a:r>
            <a:r>
              <a:rPr lang="en-US" sz="2400" b="1" dirty="0">
                <a:latin typeface="Bookman Old Style" pitchFamily="18" charset="0"/>
              </a:rPr>
              <a:t>  and the nights become </a:t>
            </a:r>
            <a:r>
              <a:rPr lang="en-US" sz="2400" b="1" i="1" dirty="0" smtClean="0">
                <a:solidFill>
                  <a:srgbClr val="00B050"/>
                </a:solidFill>
                <a:latin typeface="Bookman Old Style" pitchFamily="18" charset="0"/>
              </a:rPr>
              <a:t>shorter</a:t>
            </a:r>
            <a:r>
              <a:rPr lang="en-US" sz="2400" b="1" dirty="0">
                <a:solidFill>
                  <a:srgbClr val="00B050"/>
                </a:solidFill>
                <a:latin typeface="Bookman Old Style" pitchFamily="18" charset="0"/>
              </a:rPr>
              <a:t>.</a:t>
            </a:r>
            <a:r>
              <a:rPr lang="en-US" sz="2400" b="1" dirty="0">
                <a:latin typeface="Bookman Old Style" pitchFamily="18" charset="0"/>
              </a:rPr>
              <a:t> Nature awakens from its winter </a:t>
            </a:r>
            <a:r>
              <a:rPr lang="en-US" sz="2400" b="1" i="1" dirty="0">
                <a:latin typeface="Bookman Old Style" pitchFamily="18" charset="0"/>
              </a:rPr>
              <a:t> </a:t>
            </a:r>
            <a:r>
              <a:rPr lang="en-US" sz="2400" b="1" i="1" dirty="0">
                <a:solidFill>
                  <a:srgbClr val="00B050"/>
                </a:solidFill>
                <a:latin typeface="Bookman Old Style" pitchFamily="18" charset="0"/>
              </a:rPr>
              <a:t>sleep</a:t>
            </a:r>
            <a:r>
              <a:rPr lang="en-US" sz="2400" b="1" dirty="0">
                <a:solidFill>
                  <a:srgbClr val="00B050"/>
                </a:solidFill>
                <a:latin typeface="Bookman Old Style" pitchFamily="18" charset="0"/>
              </a:rPr>
              <a:t>.</a:t>
            </a:r>
            <a:r>
              <a:rPr lang="en-US" sz="2400" b="1" dirty="0">
                <a:latin typeface="Bookman Old Style" pitchFamily="18" charset="0"/>
              </a:rPr>
              <a:t> You can see green grass, new green  </a:t>
            </a:r>
            <a:r>
              <a:rPr lang="en-US" sz="2400" b="1" i="1" dirty="0">
                <a:solidFill>
                  <a:srgbClr val="00B050"/>
                </a:solidFill>
                <a:latin typeface="Bookman Old Style" pitchFamily="18" charset="0"/>
              </a:rPr>
              <a:t>leaves</a:t>
            </a:r>
            <a:r>
              <a:rPr lang="en-US" sz="2400" b="1" dirty="0">
                <a:solidFill>
                  <a:srgbClr val="00B050"/>
                </a:solidFill>
                <a:latin typeface="Bookman Old Style" pitchFamily="18" charset="0"/>
              </a:rPr>
              <a:t>  </a:t>
            </a:r>
            <a:r>
              <a:rPr lang="en-US" sz="2400" b="1" dirty="0">
                <a:latin typeface="Bookman Old Style" pitchFamily="18" charset="0"/>
              </a:rPr>
              <a:t>everywhere. The sky is blue and the sun is </a:t>
            </a:r>
            <a:r>
              <a:rPr lang="en-US" sz="2400" b="1" i="1" dirty="0">
                <a:solidFill>
                  <a:srgbClr val="00B050"/>
                </a:solidFill>
                <a:latin typeface="Bookman Old Style" pitchFamily="18" charset="0"/>
              </a:rPr>
              <a:t>shining</a:t>
            </a:r>
            <a:r>
              <a:rPr lang="en-US" sz="2400" b="1" dirty="0">
                <a:solidFill>
                  <a:srgbClr val="00B050"/>
                </a:solidFill>
                <a:latin typeface="Bookman Old Style" pitchFamily="18" charset="0"/>
              </a:rPr>
              <a:t>.</a:t>
            </a:r>
            <a:endParaRPr lang="ru-RU" sz="2400" b="1" dirty="0">
              <a:solidFill>
                <a:srgbClr val="00B050"/>
              </a:solidFill>
              <a:latin typeface="Bookman Old Style" pitchFamily="18" charset="0"/>
            </a:endParaRPr>
          </a:p>
          <a:p>
            <a:r>
              <a:rPr lang="en-US" sz="2400" b="1" dirty="0">
                <a:latin typeface="Bookman Old Style" pitchFamily="18" charset="0"/>
              </a:rPr>
              <a:t>The flowers begin  </a:t>
            </a:r>
            <a:r>
              <a:rPr lang="en-US" sz="2400" b="1" i="1" dirty="0">
                <a:solidFill>
                  <a:srgbClr val="00B050"/>
                </a:solidFill>
                <a:latin typeface="Bookman Old Style" pitchFamily="18" charset="0"/>
              </a:rPr>
              <a:t>to bloom</a:t>
            </a:r>
            <a:r>
              <a:rPr lang="en-US" sz="2400" b="1" dirty="0">
                <a:solidFill>
                  <a:srgbClr val="00B050"/>
                </a:solidFill>
                <a:latin typeface="Bookman Old Style" pitchFamily="18" charset="0"/>
              </a:rPr>
              <a:t>  </a:t>
            </a:r>
            <a:r>
              <a:rPr lang="en-US" sz="2400" b="1" dirty="0">
                <a:latin typeface="Bookman Old Style" pitchFamily="18" charset="0"/>
              </a:rPr>
              <a:t>and you can see a lot of flowers especially in </a:t>
            </a:r>
            <a:r>
              <a:rPr lang="en-US" sz="2400" b="1" i="1" dirty="0">
                <a:solidFill>
                  <a:srgbClr val="00B050"/>
                </a:solidFill>
                <a:latin typeface="Bookman Old Style" pitchFamily="18" charset="0"/>
              </a:rPr>
              <a:t>May.</a:t>
            </a:r>
            <a:r>
              <a:rPr lang="en-US" sz="2400" b="1" dirty="0">
                <a:latin typeface="Bookman Old Style" pitchFamily="18" charset="0"/>
              </a:rPr>
              <a:t> </a:t>
            </a:r>
            <a:endParaRPr lang="ru-RU" sz="2400" b="1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612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1"/>
          <p:cNvSpPr>
            <a:spLocks noChangeArrowheads="1"/>
          </p:cNvSpPr>
          <p:nvPr/>
        </p:nvSpPr>
        <p:spPr bwMode="auto">
          <a:xfrm>
            <a:off x="819696" y="476672"/>
            <a:ext cx="7928768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14325" indent="-314325" eaLnBrk="0"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marL="0" indent="0" eaLnBrk="1">
              <a:lnSpc>
                <a:spcPct val="100000"/>
              </a:lnSpc>
              <a:buClr>
                <a:srgbClr val="C3260C"/>
              </a:buClr>
              <a:buSzPct val="128000"/>
            </a:pP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If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you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hear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the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word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related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to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the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topic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 «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Seasons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», 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clap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your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40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hands</a:t>
            </a:r>
            <a:r>
              <a:rPr lang="ru-RU" altLang="ru-RU" sz="40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rebuchet MS" charset="0"/>
              </a:rPr>
              <a:t>: </a:t>
            </a:r>
            <a:r>
              <a:rPr lang="ru-RU" altLang="ru-RU" b="1" dirty="0">
                <a:solidFill>
                  <a:srgbClr val="000000"/>
                </a:solidFill>
              </a:rPr>
              <a:t/>
            </a:r>
            <a:br>
              <a:rPr lang="ru-RU" altLang="ru-RU" b="1" dirty="0">
                <a:solidFill>
                  <a:srgbClr val="000000"/>
                </a:solidFill>
              </a:rPr>
            </a:br>
            <a:r>
              <a:rPr lang="ru-RU" altLang="ru-RU" b="1" dirty="0">
                <a:solidFill>
                  <a:srgbClr val="000000"/>
                </a:solidFill>
              </a:rPr>
              <a:t/>
            </a:r>
            <a:br>
              <a:rPr lang="ru-RU" altLang="ru-RU" b="1" dirty="0">
                <a:solidFill>
                  <a:srgbClr val="000000"/>
                </a:solidFill>
              </a:rPr>
            </a:b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shower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friend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book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fog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dinner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chair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weather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heat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cool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season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house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sky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big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hot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cold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thing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life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, </a:t>
            </a:r>
            <a:r>
              <a:rPr lang="ru-RU" altLang="ru-RU" sz="4000" b="1" i="1" dirty="0" err="1">
                <a:solidFill>
                  <a:srgbClr val="00B050"/>
                </a:solidFill>
                <a:latin typeface="Trebuchet MS" charset="0"/>
              </a:rPr>
              <a:t>thunder</a:t>
            </a:r>
            <a:r>
              <a:rPr lang="ru-RU" altLang="ru-RU" sz="4000" b="1" i="1" dirty="0">
                <a:solidFill>
                  <a:srgbClr val="00B050"/>
                </a:solidFill>
                <a:latin typeface="Trebuchet MS" charset="0"/>
              </a:rPr>
              <a:t>.</a:t>
            </a:r>
            <a:r>
              <a:rPr lang="ru-RU" altLang="ru-RU" b="1" i="1" dirty="0">
                <a:solidFill>
                  <a:srgbClr val="00B050"/>
                </a:solidFill>
              </a:rPr>
              <a:t/>
            </a:r>
            <a:br>
              <a:rPr lang="ru-RU" altLang="ru-RU" b="1" i="1" dirty="0">
                <a:solidFill>
                  <a:srgbClr val="00B050"/>
                </a:solidFill>
              </a:rPr>
            </a:br>
            <a:r>
              <a:rPr lang="ru-RU" altLang="ru-RU" sz="4000" b="1" dirty="0">
                <a:solidFill>
                  <a:srgbClr val="404040"/>
                </a:solidFill>
                <a:latin typeface="Trebuchet MS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387600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eoplayback.mp4">
            <a:hlinkClick r:id="" action="ppaction://media"/>
          </p:cNvPr>
          <p:cNvPicPr>
            <a:picLocks noGrp="1" noChangeAspect="1"/>
          </p:cNvPicPr>
          <p:nvPr>
            <p:ph sz="quarter" idx="13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51520" y="444620"/>
            <a:ext cx="8664961" cy="5864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02697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94319" y="188640"/>
            <a:ext cx="828092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Tom. </a:t>
            </a:r>
            <a:r>
              <a:rPr lang="en-US" sz="2000" dirty="0"/>
              <a:t>My </a:t>
            </a:r>
            <a:r>
              <a:rPr lang="en-US" sz="2000" dirty="0" err="1"/>
              <a:t>favourite</a:t>
            </a:r>
            <a:r>
              <a:rPr lang="en-US" sz="2000" dirty="0"/>
              <a:t> season is autumn. It’s a beautiful </a:t>
            </a:r>
            <a:r>
              <a:rPr lang="en-US" sz="2000" dirty="0" err="1"/>
              <a:t>seasonThe</a:t>
            </a:r>
            <a:r>
              <a:rPr lang="en-US" sz="2000" dirty="0"/>
              <a:t>  leaves on the trees are red, yellow, brown and green. It is warm in September. I can go for a walk. On the first of September I am glad to see my friends at school after the long summer holidays. In autumn there are a lot of vegetables and fruit. I like sweet plums</a:t>
            </a:r>
            <a:r>
              <a:rPr lang="en-US" sz="2000" dirty="0" smtClean="0"/>
              <a:t>.</a:t>
            </a:r>
            <a:endParaRPr lang="ru-RU" sz="2000" dirty="0" smtClean="0"/>
          </a:p>
          <a:p>
            <a:pPr hangingPunct="0"/>
            <a:endParaRPr lang="ru-RU" sz="2000" dirty="0"/>
          </a:p>
          <a:p>
            <a:pPr hangingPunct="0"/>
            <a:r>
              <a:rPr lang="en-US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Alice. </a:t>
            </a:r>
            <a:r>
              <a:rPr lang="en-US" sz="2000" dirty="0"/>
              <a:t>I don’t like autumn. It’s a dull season. I don’t like when it rains. In October it’s cold and it often rains, and we can’t go for a walk. I like summer. Summer is a bright season. The trees are green. It’s hot and I can swim in the river. I can play outdoors all day long. And I don’t go to school</a:t>
            </a:r>
            <a:r>
              <a:rPr lang="en-US" sz="2000" dirty="0" smtClean="0"/>
              <a:t>.</a:t>
            </a:r>
            <a:endParaRPr lang="ru-RU" sz="2000" dirty="0" smtClean="0"/>
          </a:p>
          <a:p>
            <a:pPr hangingPunct="0"/>
            <a:endParaRPr lang="ru-RU" sz="2000" dirty="0"/>
          </a:p>
          <a:p>
            <a:pPr hangingPunct="0"/>
            <a:r>
              <a:rPr lang="en-US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David. </a:t>
            </a:r>
            <a:r>
              <a:rPr lang="en-US" sz="2000" dirty="0"/>
              <a:t>And my </a:t>
            </a:r>
            <a:r>
              <a:rPr lang="en-US" sz="2000" dirty="0" err="1"/>
              <a:t>favourite</a:t>
            </a:r>
            <a:r>
              <a:rPr lang="en-US" sz="2000" dirty="0"/>
              <a:t> season is winter. Winter is beautiful. The trees are white with snow. There is a lot of snow in the streets and in the parks. My friends and I can play snowballs and hockey. But most of all I like to ski</a:t>
            </a:r>
            <a:r>
              <a:rPr lang="en-US" sz="2000" dirty="0" smtClean="0"/>
              <a:t>.</a:t>
            </a:r>
            <a:endParaRPr lang="ru-RU" sz="2000" dirty="0" smtClean="0"/>
          </a:p>
          <a:p>
            <a:pPr hangingPunct="0"/>
            <a:endParaRPr lang="ru-RU" sz="2000" dirty="0"/>
          </a:p>
          <a:p>
            <a:pPr hangingPunct="0"/>
            <a:r>
              <a:rPr lang="en-US" sz="20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Susan. </a:t>
            </a:r>
            <a:r>
              <a:rPr lang="en-US" sz="2000" dirty="0"/>
              <a:t>I don’t like winter. It’s so cold in winter. It often snows. The sky is grey. The days are short and the nights are long. I like spring. The sun often shines, the sky is blue, birds sing songs. In May the trees and grass are bright green. There are many beautiful flowers in May.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0312737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548680"/>
            <a:ext cx="8352928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a)Write the correct name</a:t>
            </a:r>
            <a:endParaRPr lang="ru-RU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sz="2400" dirty="0"/>
              <a:t>… likes snow.</a:t>
            </a:r>
            <a:endParaRPr lang="ru-RU" sz="2400" dirty="0"/>
          </a:p>
          <a:p>
            <a:pPr lvl="0"/>
            <a:r>
              <a:rPr lang="en-US" sz="2400" dirty="0"/>
              <a:t>…doesn’t like rain.</a:t>
            </a:r>
            <a:endParaRPr lang="ru-RU" sz="2400" dirty="0"/>
          </a:p>
          <a:p>
            <a:pPr lvl="0"/>
            <a:r>
              <a:rPr lang="en-US" sz="2400" dirty="0"/>
              <a:t>…likes </a:t>
            </a:r>
            <a:r>
              <a:rPr lang="en-US" sz="2400" dirty="0" err="1"/>
              <a:t>sunshines</a:t>
            </a:r>
            <a:r>
              <a:rPr lang="en-US" sz="2400" dirty="0"/>
              <a:t>.</a:t>
            </a:r>
            <a:endParaRPr lang="ru-RU" sz="2400" dirty="0"/>
          </a:p>
          <a:p>
            <a:pPr lvl="0"/>
            <a:r>
              <a:rPr lang="en-US" sz="2400" dirty="0"/>
              <a:t>…likes swimming in hot days.</a:t>
            </a:r>
            <a:endParaRPr lang="ru-RU" sz="2400" dirty="0"/>
          </a:p>
          <a:p>
            <a:pPr lvl="0"/>
            <a:r>
              <a:rPr lang="en-US" sz="2400" dirty="0"/>
              <a:t>…likes meet friends after holidays.</a:t>
            </a:r>
            <a:endParaRPr lang="ru-RU" sz="2400" dirty="0"/>
          </a:p>
          <a:p>
            <a:pPr lvl="0"/>
            <a:r>
              <a:rPr lang="en-US" sz="2400" dirty="0"/>
              <a:t>…likes </a:t>
            </a:r>
            <a:r>
              <a:rPr lang="en-US" sz="2400" dirty="0" err="1"/>
              <a:t>colourful</a:t>
            </a:r>
            <a:r>
              <a:rPr lang="en-US" sz="2400" dirty="0"/>
              <a:t> leaves.</a:t>
            </a:r>
            <a:endParaRPr lang="ru-RU" sz="2400" dirty="0"/>
          </a:p>
          <a:p>
            <a:pPr hangingPunct="0"/>
            <a:endParaRPr lang="ru-RU" sz="2400" dirty="0" smtClean="0"/>
          </a:p>
          <a:p>
            <a:pPr marL="3048000" hangingPunct="0"/>
            <a:r>
              <a:rPr lang="en-US" sz="24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b)True </a:t>
            </a:r>
            <a:r>
              <a:rPr lang="en-US" sz="2400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or false.</a:t>
            </a:r>
            <a:endParaRPr lang="ru-RU" sz="24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048000" lvl="0"/>
            <a:r>
              <a:rPr lang="en-US" sz="2400" dirty="0"/>
              <a:t>It snows in winter</a:t>
            </a:r>
            <a:endParaRPr lang="ru-RU" sz="2400" dirty="0"/>
          </a:p>
          <a:p>
            <a:pPr marL="3048000" lvl="0"/>
            <a:r>
              <a:rPr lang="en-US" sz="2400" dirty="0"/>
              <a:t>October is an autumn month.</a:t>
            </a:r>
            <a:endParaRPr lang="ru-RU" sz="2400" dirty="0"/>
          </a:p>
          <a:p>
            <a:pPr marL="3048000" lvl="0"/>
            <a:r>
              <a:rPr lang="en-US" sz="2400" dirty="0"/>
              <a:t>It’s hot in winter.</a:t>
            </a:r>
            <a:endParaRPr lang="ru-RU" sz="2400" dirty="0"/>
          </a:p>
          <a:p>
            <a:pPr marL="3048000" lvl="0"/>
            <a:r>
              <a:rPr lang="en-US" sz="2400" dirty="0"/>
              <a:t>We start school on the first of October</a:t>
            </a:r>
            <a:endParaRPr lang="ru-RU" sz="2400" dirty="0"/>
          </a:p>
          <a:p>
            <a:pPr marL="3048000" lvl="0"/>
            <a:r>
              <a:rPr lang="en-US" sz="2400" dirty="0"/>
              <a:t>You can eat apples in autumn.</a:t>
            </a:r>
            <a:endParaRPr lang="ru-RU" sz="2400" dirty="0"/>
          </a:p>
          <a:p>
            <a:pPr marL="3048000" lvl="0"/>
            <a:r>
              <a:rPr lang="en-US" sz="2400" dirty="0"/>
              <a:t>The trees are bright green in May.</a:t>
            </a:r>
            <a:endParaRPr lang="ru-RU" sz="24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472428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99592" y="260648"/>
            <a:ext cx="7704856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What </a:t>
            </a:r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have we done today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?</a:t>
            </a:r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 algn="ctr" hangingPunct="0"/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 algn="ctr" hangingPunct="0"/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What was interesting for you today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?</a:t>
            </a:r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 algn="ctr" hangingPunct="0"/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 algn="ctr" hangingPunct="0"/>
            <a:r>
              <a:rPr lang="en-US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What was the most  useful for you today</a:t>
            </a:r>
            <a:r>
              <a:rPr lang="en-US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?</a:t>
            </a:r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 algn="ctr" hangingPunct="0"/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 algn="ctr" hangingPunct="0"/>
            <a:r>
              <a:rPr lang="en-GB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Was it interesting to talk  about the seasons and the weather? Did you like to answer the questions</a:t>
            </a:r>
            <a:r>
              <a:rPr lang="en-GB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?</a:t>
            </a:r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 algn="ctr" hangingPunct="0"/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 algn="ctr" hangingPunct="0"/>
            <a:r>
              <a:rPr lang="en-GB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Are </a:t>
            </a:r>
            <a:r>
              <a:rPr lang="en-GB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you fond of reading the text</a:t>
            </a:r>
            <a:r>
              <a:rPr lang="en-GB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?</a:t>
            </a:r>
            <a:endParaRPr lang="ru-RU" sz="28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 algn="ctr" hangingPunct="0"/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anose="030F0702030302020204" pitchFamily="66" charset="0"/>
            </a:endParaRPr>
          </a:p>
          <a:p>
            <a:pPr algn="ctr" hangingPunct="0"/>
            <a:r>
              <a:rPr lang="en-GB" sz="28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omic Sans MS" panose="030F0702030302020204" pitchFamily="66" charset="0"/>
              </a:rPr>
              <a:t>Did you like our lesson? What did you like?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1384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39"/>
            <a:ext cx="8856984" cy="62646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3202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1412776"/>
            <a:ext cx="8201284" cy="24314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anose="030F0702030302020204" pitchFamily="66" charset="0"/>
              </a:rPr>
              <a:t>Good 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anose="030F0702030302020204" pitchFamily="66" charset="0"/>
              </a:rPr>
              <a:t>bye</a:t>
            </a:r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anose="030F0702030302020204" pitchFamily="66" charset="0"/>
              </a:rPr>
              <a:t>!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anose="030F0702030302020204" pitchFamily="66" charset="0"/>
              </a:rPr>
              <a:t> </a:t>
            </a:r>
            <a:endParaRPr lang="ru-RU" sz="5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endParaRPr lang="ru-RU" sz="5400" b="1" dirty="0" smtClean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anose="030F0702030302020204" pitchFamily="66" charset="0"/>
            </a:endParaRPr>
          </a:p>
          <a:p>
            <a:pPr algn="ctr"/>
            <a:r>
              <a:rPr lang="en-GB" sz="4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anose="030F0702030302020204" pitchFamily="66" charset="0"/>
              </a:rPr>
              <a:t>Thank </a:t>
            </a:r>
            <a:r>
              <a:rPr lang="en-GB" sz="4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mic Sans MS" panose="030F0702030302020204" pitchFamily="66" charset="0"/>
              </a:rPr>
              <a:t>you for your attention</a:t>
            </a:r>
            <a:endParaRPr lang="ru-RU" sz="4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Яблоня, цветение, цветы, бутоны, лепестки, белые, ветка, весна, природа, макро обои, фото,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800200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altLang="ru-RU" sz="13800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charset="0"/>
              </a:rPr>
              <a:t>Seasons.Weather</a:t>
            </a:r>
            <a:r>
              <a:rPr lang="ru-RU" altLang="ru-RU" sz="13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charset="0"/>
              </a:rPr>
              <a:t>. </a:t>
            </a:r>
            <a:br>
              <a:rPr lang="ru-RU" altLang="ru-RU" sz="13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charset="0"/>
              </a:rPr>
            </a:br>
            <a:r>
              <a:rPr lang="ru-RU" altLang="ru-RU" sz="138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rebuchet MS" charset="0"/>
              </a:rPr>
              <a:t>      </a:t>
            </a:r>
            <a:endParaRPr lang="ru-RU" altLang="ru-RU" sz="138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rebuchet MS" charset="0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обои зима &quot; У Светланки"/>
          <p:cNvPicPr>
            <a:picLocks noChangeAspect="1" noChangeArrowheads="1"/>
          </p:cNvPicPr>
          <p:nvPr/>
        </p:nvPicPr>
        <p:blipFill>
          <a:blip r:embed="rId2" cstate="print"/>
          <a:srcRect b="3664"/>
          <a:stretch>
            <a:fillRect/>
          </a:stretch>
        </p:blipFill>
        <p:spPr bwMode="auto">
          <a:xfrm>
            <a:off x="-1" y="0"/>
            <a:ext cx="9144001" cy="7113985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29600" cy="11430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72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entury" pitchFamily="18" charset="0"/>
              </a:rPr>
              <a:t>Phonetics</a:t>
            </a:r>
            <a:endParaRPr lang="ru-RU" sz="7200" i="1" dirty="0">
              <a:solidFill>
                <a:schemeClr val="tx1">
                  <a:lumMod val="75000"/>
                  <a:lumOff val="25000"/>
                </a:schemeClr>
              </a:solidFill>
              <a:latin typeface="Century" pitchFamily="18" charset="0"/>
            </a:endParaRPr>
          </a:p>
        </p:txBody>
      </p:sp>
      <p:pic>
        <p:nvPicPr>
          <p:cNvPr id="7" name="Рисунок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2816"/>
            <a:ext cx="7128792" cy="48965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1280x1024 цветы, звери, белый, красный, макро, хищники )), животные, фото, природа hd обои на рабочий стол 594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827584" y="620688"/>
            <a:ext cx="8229600" cy="5400600"/>
          </a:xfrm>
        </p:spPr>
        <p:txBody>
          <a:bodyPr>
            <a:noAutofit/>
          </a:bodyPr>
          <a:lstStyle/>
          <a:p>
            <a:pPr marL="0" indent="0" algn="l">
              <a:buNone/>
            </a:pP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Spring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is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green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,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Summer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is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bright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 ,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Autumn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is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yellow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,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/>
            </a:r>
            <a:b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</a:b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Winter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is</a:t>
            </a:r>
            <a:r>
              <a:rPr lang="ru-RU" altLang="ru-RU" sz="7200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 </a:t>
            </a:r>
            <a:r>
              <a:rPr lang="ru-RU" altLang="ru-RU" sz="7200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rebuchet MS" charset="0"/>
              </a:rPr>
              <a:t>white</a:t>
            </a:r>
            <a:endParaRPr lang="ru-RU" altLang="ru-RU" sz="720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rebuchet MS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"/>
          <p:cNvSpPr>
            <a:spLocks noChangeArrowheads="1"/>
          </p:cNvSpPr>
          <p:nvPr/>
        </p:nvSpPr>
        <p:spPr bwMode="auto">
          <a:xfrm>
            <a:off x="1793875" y="4797425"/>
            <a:ext cx="6510338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>
          <a:xfrm>
            <a:off x="327025" y="87313"/>
            <a:ext cx="7640638" cy="1304925"/>
          </a:xfrm>
        </p:spPr>
        <p:txBody>
          <a:bodyPr/>
          <a:lstStyle/>
          <a:p>
            <a:pPr eaLnBrk="1"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altLang="ru-RU" sz="5400" b="1" smtClean="0">
                <a:solidFill>
                  <a:srgbClr val="404040"/>
                </a:solidFill>
                <a:ea typeface="DejaVu Sans" pitchFamily="32" charset="0"/>
                <a:cs typeface="DejaVu Sans" pitchFamily="32" charset="0"/>
              </a:rPr>
              <a:t>March, April, May</a:t>
            </a: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771" y="1052736"/>
            <a:ext cx="5579790" cy="3347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971918"/>
            <a:ext cx="4172907" cy="2508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1715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1793875" y="5084763"/>
            <a:ext cx="6510338" cy="115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4339" name="Text Box 2"/>
          <p:cNvSpPr txBox="1">
            <a:spLocks noChangeArrowheads="1"/>
          </p:cNvSpPr>
          <p:nvPr/>
        </p:nvSpPr>
        <p:spPr bwMode="auto">
          <a:xfrm>
            <a:off x="1111250" y="495300"/>
            <a:ext cx="5803900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lnSpc>
                <a:spcPct val="100000"/>
              </a:lnSpc>
              <a:buClrTx/>
              <a:buFontTx/>
              <a:buNone/>
            </a:pPr>
            <a:r>
              <a:rPr lang="ru-RU" altLang="ru-RU" sz="5400" b="1">
                <a:solidFill>
                  <a:srgbClr val="404040"/>
                </a:solidFill>
                <a:latin typeface="Times New Roman" pitchFamily="16" charset="0"/>
              </a:rPr>
              <a:t>June, July, August </a:t>
            </a:r>
          </a:p>
        </p:txBody>
      </p:sp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8557">
            <a:off x="3779912" y="1741224"/>
            <a:ext cx="5068681" cy="30507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55463">
            <a:off x="251419" y="3706498"/>
            <a:ext cx="3681413" cy="230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9340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323850" y="5084763"/>
            <a:ext cx="8818563" cy="1150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marL="314325" indent="-314325" eaLnBrk="0"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314325" algn="l"/>
                <a:tab pos="762000" algn="l"/>
                <a:tab pos="1211263" algn="l"/>
                <a:tab pos="1660525" algn="l"/>
                <a:tab pos="2109788" algn="l"/>
                <a:tab pos="2559050" algn="l"/>
                <a:tab pos="3008313" algn="l"/>
                <a:tab pos="3457575" algn="l"/>
                <a:tab pos="3906838" algn="l"/>
                <a:tab pos="4356100" algn="l"/>
                <a:tab pos="4805363" algn="l"/>
                <a:tab pos="5254625" algn="l"/>
                <a:tab pos="5703888" algn="l"/>
                <a:tab pos="6153150" algn="l"/>
                <a:tab pos="6602413" algn="l"/>
                <a:tab pos="7051675" algn="l"/>
                <a:tab pos="7500938" algn="l"/>
                <a:tab pos="7950200" algn="l"/>
                <a:tab pos="8399463" algn="l"/>
                <a:tab pos="8848725" algn="l"/>
                <a:tab pos="9297988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marL="0" indent="0" algn="ctr" eaLnBrk="1">
              <a:lnSpc>
                <a:spcPct val="100000"/>
              </a:lnSpc>
              <a:buClr>
                <a:srgbClr val="C3260C"/>
              </a:buClr>
              <a:buSzPct val="128000"/>
            </a:pPr>
            <a:r>
              <a:rPr lang="ru-RU" altLang="ru-RU" sz="44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</a:rPr>
              <a:t>September</a:t>
            </a:r>
            <a:r>
              <a:rPr lang="ru-RU" altLang="ru-RU" sz="44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</a:rPr>
              <a:t>, </a:t>
            </a:r>
            <a:r>
              <a:rPr lang="ru-RU" altLang="ru-RU" sz="44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</a:rPr>
              <a:t>October</a:t>
            </a:r>
            <a:r>
              <a:rPr lang="ru-RU" altLang="ru-RU" sz="4400" b="1" dirty="0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</a:rPr>
              <a:t>, </a:t>
            </a:r>
            <a:r>
              <a:rPr lang="ru-RU" altLang="ru-RU" sz="4400" b="1" dirty="0" err="1">
                <a:solidFill>
                  <a:srgbClr val="40404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6" charset="0"/>
              </a:rPr>
              <a:t>November</a:t>
            </a:r>
            <a:endParaRPr lang="ru-RU" altLang="ru-RU" sz="4400" b="1" dirty="0">
              <a:solidFill>
                <a:srgbClr val="40404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6" charset="0"/>
            </a:endParaRPr>
          </a:p>
        </p:txBody>
      </p:sp>
      <p:pic>
        <p:nvPicPr>
          <p:cNvPr id="1536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72794">
            <a:off x="323850" y="2276872"/>
            <a:ext cx="4865664" cy="2590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8421">
            <a:off x="5367338" y="620688"/>
            <a:ext cx="3344862" cy="230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1798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"/>
          <p:cNvSpPr>
            <a:spLocks noChangeArrowheads="1"/>
          </p:cNvSpPr>
          <p:nvPr/>
        </p:nvSpPr>
        <p:spPr bwMode="auto">
          <a:xfrm>
            <a:off x="252412" y="5084763"/>
            <a:ext cx="8567737" cy="1077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16387" name="Text Box 2"/>
          <p:cNvSpPr txBox="1">
            <a:spLocks noChangeArrowheads="1"/>
          </p:cNvSpPr>
          <p:nvPr/>
        </p:nvSpPr>
        <p:spPr bwMode="auto">
          <a:xfrm>
            <a:off x="863600" y="431800"/>
            <a:ext cx="76295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5000" rIns="90000" bIns="45000"/>
          <a:lstStyle>
            <a:lvl1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1pPr>
            <a:lvl2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2pPr>
            <a:lvl3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3pPr>
            <a:lvl4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4pPr>
            <a:lvl5pPr eaLnBrk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5pPr>
            <a:lvl6pPr marL="25146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6pPr>
            <a:lvl7pPr marL="29718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7pPr>
            <a:lvl8pPr marL="34290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8pPr>
            <a:lvl9pPr marL="3886200" indent="-228600" defTabSz="4492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>
                <a:solidFill>
                  <a:schemeClr val="bg1"/>
                </a:solidFill>
                <a:latin typeface="Arial" charset="0"/>
                <a:ea typeface="Microsoft YaHei" charset="-122"/>
              </a:defRPr>
            </a:lvl9pPr>
          </a:lstStyle>
          <a:p>
            <a:pPr eaLnBrk="1">
              <a:lnSpc>
                <a:spcPct val="100000"/>
              </a:lnSpc>
              <a:buClrTx/>
              <a:buFontTx/>
              <a:buNone/>
            </a:pPr>
            <a:r>
              <a:rPr lang="ru-RU" altLang="ru-RU" sz="4600" b="1" dirty="0" err="1">
                <a:solidFill>
                  <a:srgbClr val="404040"/>
                </a:solidFill>
                <a:latin typeface="Times New Roman" pitchFamily="16" charset="0"/>
              </a:rPr>
              <a:t>December</a:t>
            </a:r>
            <a:r>
              <a:rPr lang="ru-RU" altLang="ru-RU" sz="4600" b="1" dirty="0">
                <a:solidFill>
                  <a:srgbClr val="404040"/>
                </a:solidFill>
                <a:latin typeface="Times New Roman" pitchFamily="16" charset="0"/>
              </a:rPr>
              <a:t>, </a:t>
            </a:r>
            <a:r>
              <a:rPr lang="ru-RU" altLang="ru-RU" sz="4600" b="1" dirty="0" err="1">
                <a:solidFill>
                  <a:srgbClr val="404040"/>
                </a:solidFill>
                <a:latin typeface="Times New Roman" pitchFamily="16" charset="0"/>
              </a:rPr>
              <a:t>January,February</a:t>
            </a:r>
            <a:endParaRPr lang="ru-RU" altLang="ru-RU" sz="4600" b="1" dirty="0">
              <a:solidFill>
                <a:srgbClr val="404040"/>
              </a:solidFill>
              <a:latin typeface="Times New Roman" pitchFamily="16" charset="0"/>
            </a:endParaRPr>
          </a:p>
        </p:txBody>
      </p:sp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1796">
            <a:off x="421571" y="1412776"/>
            <a:ext cx="4114709" cy="29523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" name="Picture 2" descr="Картинки по запросу зима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55554">
            <a:off x="4830481" y="3173198"/>
            <a:ext cx="3871515" cy="2897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3894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101</TotalTime>
  <Words>725</Words>
  <Application>Microsoft Office PowerPoint</Application>
  <PresentationFormat>Экран (4:3)</PresentationFormat>
  <Paragraphs>95</Paragraphs>
  <Slides>20</Slides>
  <Notes>5</Notes>
  <HiddenSlides>1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Good morning!</vt:lpstr>
      <vt:lpstr>Презентация PowerPoint</vt:lpstr>
      <vt:lpstr>Seasons.Weather.        </vt:lpstr>
      <vt:lpstr>Phonetics</vt:lpstr>
      <vt:lpstr>Spring is green, Summer is bright , Autumn is yellow, Winter is white</vt:lpstr>
      <vt:lpstr>March, April, May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Translate into English  </vt:lpstr>
      <vt:lpstr>      My favourite  ____________ is spring. I like it very much, because it is so _______. The days become ___________ and the nights become___________. Nature awakens from its winter __________. You can see green grass, new green _________ everywhere. The sky is blue and the sun is___________. The flowers begin _________ and you can see a lot of flowers especially in _______.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Корниенко</cp:lastModifiedBy>
  <cp:revision>16</cp:revision>
  <dcterms:modified xsi:type="dcterms:W3CDTF">2019-03-09T08:38:32Z</dcterms:modified>
</cp:coreProperties>
</file>