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4"/>
  </p:sldMasterIdLst>
  <p:notesMasterIdLst>
    <p:notesMasterId r:id="rId43"/>
  </p:notesMasterIdLst>
  <p:handoutMasterIdLst>
    <p:handoutMasterId r:id="rId44"/>
  </p:handoutMasterIdLst>
  <p:sldIdLst>
    <p:sldId id="259" r:id="rId5"/>
    <p:sldId id="265" r:id="rId6"/>
    <p:sldId id="266" r:id="rId7"/>
    <p:sldId id="267" r:id="rId8"/>
    <p:sldId id="269" r:id="rId9"/>
    <p:sldId id="270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301" r:id="rId23"/>
    <p:sldId id="302" r:id="rId24"/>
    <p:sldId id="284" r:id="rId25"/>
    <p:sldId id="285" r:id="rId26"/>
    <p:sldId id="291" r:id="rId27"/>
    <p:sldId id="286" r:id="rId28"/>
    <p:sldId id="287" r:id="rId29"/>
    <p:sldId id="288" r:id="rId30"/>
    <p:sldId id="289" r:id="rId31"/>
    <p:sldId id="290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303" r:id="rId40"/>
    <p:sldId id="299" r:id="rId41"/>
    <p:sldId id="300" r:id="rId42"/>
  </p:sldIdLst>
  <p:sldSz cx="12188825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321">
          <p15:clr>
            <a:srgbClr val="A4A3A4"/>
          </p15:clr>
        </p15:guide>
        <p15:guide id="5" pos="3839">
          <p15:clr>
            <a:srgbClr val="A4A3A4"/>
          </p15:clr>
        </p15:guide>
        <p15:guide id="6" pos="1007">
          <p15:clr>
            <a:srgbClr val="A4A3A4"/>
          </p15:clr>
        </p15:guide>
        <p15:guide id="7" pos="71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A37AD0"/>
    <a:srgbClr val="FF0066"/>
    <a:srgbClr val="FF66FF"/>
    <a:srgbClr val="CC66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howGuides="1">
      <p:cViewPr varScale="1">
        <p:scale>
          <a:sx n="76" d="100"/>
          <a:sy n="76" d="100"/>
        </p:scale>
        <p:origin x="126" y="798"/>
      </p:cViewPr>
      <p:guideLst>
        <p:guide orient="horz" pos="2160"/>
        <p:guide orient="horz" pos="1008"/>
        <p:guide orient="horz" pos="3888"/>
        <p:guide orient="horz" pos="321"/>
        <p:guide pos="3839"/>
        <p:guide pos="1007"/>
        <p:guide pos="717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90" d="100"/>
          <a:sy n="90" d="100"/>
        </p:scale>
        <p:origin x="3024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455363E-5DB3-439C-B549-DD83222C79E4}" type="datetime1">
              <a:rPr lang="ru-RU" smtClean="0"/>
              <a:t>ср 09.01.19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4360E59-1627-4404-ACC5-51C744AB0F2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6225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826E2F11-CEBF-4D63-B350-54083DC2653F}" type="datetime1">
              <a:rPr lang="ru-RU" smtClean="0"/>
              <a:pPr/>
              <a:t>ср 09.01.19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841221E5-7225-48EB-A4EE-420E7BFCF705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56669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41221E5-7225-48EB-A4EE-420E7BFCF705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8074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ltGray"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8669" y="1600200"/>
            <a:ext cx="8329031" cy="2680127"/>
          </a:xfrm>
          <a:noFill/>
          <a:effectLst>
            <a:softEdge rad="31750"/>
          </a:effectLst>
        </p:spPr>
        <p:txBody>
          <a:bodyPr rtlCol="0" anchor="b">
            <a:no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669" y="4344915"/>
            <a:ext cx="7516442" cy="1116085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699025" y="6356351"/>
            <a:ext cx="1218883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906DD7E9-633A-4209-8629-FCA24BED8E5C}" type="datetime1">
              <a:rPr lang="ru-RU" noProof="0" smtClean="0"/>
              <a:t>ср 09.01.19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114708" y="6356351"/>
            <a:ext cx="3974065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285571" y="6356351"/>
            <a:ext cx="609441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7DC1BBB0-96F0-4077-A278-0F3FB5C104D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9098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7BCC0A8-4822-4C48-B4AB-E6618EB17856}" type="datetime1">
              <a:rPr lang="ru-RU" noProof="0" smtClean="0"/>
              <a:t>ср 09.01.19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66616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99612" y="685800"/>
            <a:ext cx="1787526" cy="5486400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98613" y="685800"/>
            <a:ext cx="7848599" cy="5486400"/>
          </a:xfrm>
        </p:spPr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F26FFAE-3E3C-4124-8CE2-33E8AFE68549}" type="datetime1">
              <a:rPr lang="ru-RU" noProof="0" smtClean="0"/>
              <a:t>ср 09.01.19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1729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5648EF9-D76D-408D-9269-C51AF1E71906}" type="datetime1">
              <a:rPr lang="ru-RU" noProof="0" smtClean="0"/>
              <a:t>ср 09.01.19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3552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8613" y="1600201"/>
            <a:ext cx="8283272" cy="2654064"/>
          </a:xfrm>
        </p:spPr>
        <p:txBody>
          <a:bodyPr rtlCol="0" anchor="b">
            <a:normAutofit/>
          </a:bodyPr>
          <a:lstStyle>
            <a:lvl1pPr algn="l">
              <a:defRPr sz="5400" b="0" cap="none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98613" y="4259996"/>
            <a:ext cx="7264623" cy="1150203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267F7D04-070A-4786-BFC3-699C3BEEF6F5}" type="datetime1">
              <a:rPr lang="ru-RU" noProof="0" smtClean="0"/>
              <a:t>ср 09.01.19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7DC1BBB0-96F0-4077-A278-0F3FB5C104D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77491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93436" y="1600200"/>
            <a:ext cx="4814586" cy="45720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61651" y="1600200"/>
            <a:ext cx="4814586" cy="45720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 baseline="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6DFC388-25B8-4D98-8EA3-7599CFB174A7}" type="datetime1">
              <a:rPr lang="ru-RU" noProof="0" smtClean="0"/>
              <a:t>ср 09.01.19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78340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3436" y="177800"/>
            <a:ext cx="9782801" cy="1239837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93436" y="1499616"/>
            <a:ext cx="4818888" cy="938784"/>
          </a:xfrm>
        </p:spPr>
        <p:txBody>
          <a:bodyPr rtlCol="0"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93436" y="2514706"/>
            <a:ext cx="4814586" cy="3657493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609524" y="1499616"/>
            <a:ext cx="4818888" cy="938784"/>
          </a:xfrm>
        </p:spPr>
        <p:txBody>
          <a:bodyPr rtlCol="0"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609524" y="2514600"/>
            <a:ext cx="4818888" cy="3655568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184B29-88E0-41C3-91BD-DCA26527FF63}" type="datetime1">
              <a:rPr lang="ru-RU" noProof="0" smtClean="0"/>
              <a:t>ср 09.01.19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4595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50918EF-A4F5-4A7C-96B1-F87831C82688}" type="datetime1">
              <a:rPr lang="ru-RU" noProof="0" smtClean="0"/>
              <a:t>ср 09.01.19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2167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138ADB2-DC01-420A-B091-D935BF010607}" type="datetime1">
              <a:rPr lang="ru-RU" noProof="0" smtClean="0"/>
              <a:t>ср 09.01.19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algn="r">
              <a:defRPr lang="en-US" smtClean="0"/>
            </a:lvl1pPr>
          </a:lstStyle>
          <a:p>
            <a:pPr rtl="0"/>
            <a:fld id="{7DC1BBB0-96F0-4077-A278-0F3FB5C104D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6617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98"/>
            <a:ext cx="1218882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>
          <a:xfrm>
            <a:off x="1598612" y="381000"/>
            <a:ext cx="3293422" cy="1371600"/>
          </a:xfrm>
        </p:spPr>
        <p:txBody>
          <a:bodyPr rtlCol="0" anchor="b">
            <a:normAutofit/>
          </a:bodyPr>
          <a:lstStyle>
            <a:lvl1pPr algn="l">
              <a:defRPr sz="2800" b="0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white">
          <a:xfrm>
            <a:off x="1598612" y="1828800"/>
            <a:ext cx="3293422" cy="4343400"/>
          </a:xfrm>
        </p:spPr>
        <p:txBody>
          <a:bodyPr rtlCol="0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32426" y="482600"/>
            <a:ext cx="6195986" cy="5689600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5981ADC-92F1-410C-B0D8-5A45B123FAEB}" type="datetime1">
              <a:rPr lang="ru-RU" noProof="0" smtClean="0"/>
              <a:t>ср 09.01.19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1189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5103812" y="0"/>
            <a:ext cx="6324601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6718" y="381000"/>
            <a:ext cx="3293422" cy="1371600"/>
          </a:xfrm>
        </p:spPr>
        <p:txBody>
          <a:bodyPr rtlCol="0" anchor="b">
            <a:normAutofit/>
          </a:bodyPr>
          <a:lstStyle>
            <a:lvl1pPr algn="l">
              <a:defRPr sz="2800" b="0" cap="all" baseline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 bwMode="auto">
          <a:xfrm>
            <a:off x="5232426" y="482600"/>
            <a:ext cx="6043586" cy="5689600"/>
          </a:xfrm>
          <a:ln w="1905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16718" y="1828800"/>
            <a:ext cx="3293422" cy="4343400"/>
          </a:xfrm>
        </p:spPr>
        <p:txBody>
          <a:bodyPr rtlCol="0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1D528A0-6E8B-4E56-B80E-E13CDB5F70CC}" type="datetime1">
              <a:rPr lang="ru-RU" noProof="0" smtClean="0"/>
              <a:t>ср 09.01.19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5703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3436" y="177800"/>
            <a:ext cx="9782801" cy="12398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93436" y="1600200"/>
            <a:ext cx="9782801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180250" y="6316091"/>
            <a:ext cx="12188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all" baseline="0">
                <a:solidFill>
                  <a:schemeClr val="tx1"/>
                </a:solidFill>
              </a:defRPr>
            </a:lvl1pPr>
          </a:lstStyle>
          <a:p>
            <a:pPr rtl="0"/>
            <a:fld id="{F914A4C0-1A15-4319-B325-10A509977DD3}" type="datetime1">
              <a:rPr lang="ru-RU" noProof="0" smtClean="0"/>
              <a:t>ср 09.01.19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6595933" y="6316091"/>
            <a:ext cx="39740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cap="all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766796" y="6316091"/>
            <a:ext cx="6094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cap="all" baseline="0">
                <a:solidFill>
                  <a:schemeClr val="tx1"/>
                </a:solidFill>
              </a:defRPr>
            </a:lvl1pPr>
          </a:lstStyle>
          <a:p>
            <a:pPr rtl="0"/>
            <a:fld id="{7DC1BBB0-96F0-4077-A278-0F3FB5C104D3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12629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400"/>
        </a:spcBef>
        <a:buFont typeface="Euphemia" pitchFamily="34" charset="0"/>
        <a:buChar char="›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126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9784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344168" indent="-24688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70992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07568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4414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8072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17296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39" userDrawn="1">
          <p15:clr>
            <a:srgbClr val="F26B43"/>
          </p15:clr>
        </p15:guide>
        <p15:guide id="2" pos="1007" userDrawn="1">
          <p15:clr>
            <a:srgbClr val="F26B43"/>
          </p15:clr>
        </p15:guide>
        <p15:guide id="3" pos="719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3813" y="1600200"/>
            <a:ext cx="10063888" cy="3484984"/>
          </a:xfrm>
        </p:spPr>
        <p:txBody>
          <a:bodyPr rtlCol="0"/>
          <a:lstStyle/>
          <a:p>
            <a:pPr rtl="0"/>
            <a:r>
              <a:rPr lang="uk-UA" dirty="0" smtClean="0"/>
              <a:t>               Застосування             </a:t>
            </a:r>
            <a:br>
              <a:rPr lang="uk-UA" dirty="0" smtClean="0"/>
            </a:br>
            <a:r>
              <a:rPr lang="uk-UA" dirty="0"/>
              <a:t> </a:t>
            </a:r>
            <a:r>
              <a:rPr lang="uk-UA" dirty="0" smtClean="0"/>
              <a:t>          проектної технології </a:t>
            </a:r>
            <a:br>
              <a:rPr lang="uk-UA" dirty="0" smtClean="0"/>
            </a:br>
            <a:r>
              <a:rPr lang="uk-UA" dirty="0"/>
              <a:t> </a:t>
            </a:r>
            <a:r>
              <a:rPr lang="uk-UA" dirty="0" smtClean="0"/>
              <a:t>    в екологічному вихованні  </a:t>
            </a:r>
            <a:br>
              <a:rPr lang="uk-UA" dirty="0" smtClean="0"/>
            </a:br>
            <a:r>
              <a:rPr lang="uk-UA" dirty="0"/>
              <a:t> </a:t>
            </a:r>
            <a:r>
              <a:rPr lang="uk-UA" dirty="0" smtClean="0"/>
              <a:t>                     дітей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19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93436" y="692696"/>
            <a:ext cx="9782801" cy="5479504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 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   СКЛАДААННЯ ПЛАНУ ПРОЕКТУВАННЯ ВИХОВНОЇ 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                    РОБОТИ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533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3436" y="177801"/>
            <a:ext cx="9782801" cy="87493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Основні вимоги до використання методу проектів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93436" y="1052737"/>
            <a:ext cx="9782801" cy="5544615"/>
          </a:xfrm>
        </p:spPr>
        <p:txBody>
          <a:bodyPr>
            <a:normAutofit fontScale="92500" lnSpcReduction="20000"/>
          </a:bodyPr>
          <a:lstStyle/>
          <a:p>
            <a:r>
              <a:rPr lang="uk-UA" dirty="0" smtClean="0"/>
              <a:t>Наявність значущої в дослідницькому, творчому плані проблеми, що вимагає  інтегрованого пошуку рішення</a:t>
            </a:r>
          </a:p>
          <a:p>
            <a:r>
              <a:rPr lang="uk-UA" dirty="0" smtClean="0"/>
              <a:t>Практична, теоретична, пізнавальна значимість проекту</a:t>
            </a:r>
          </a:p>
          <a:p>
            <a:r>
              <a:rPr lang="uk-UA" dirty="0" smtClean="0"/>
              <a:t>Самостійна діяльність учнів</a:t>
            </a:r>
          </a:p>
          <a:p>
            <a:r>
              <a:rPr lang="uk-UA" dirty="0" smtClean="0"/>
              <a:t>Структурування змістових частин проекту</a:t>
            </a:r>
          </a:p>
          <a:p>
            <a:r>
              <a:rPr lang="uk-UA" dirty="0" smtClean="0"/>
              <a:t>Використання дослідницьких методів, що передбачають певну послідовність дій</a:t>
            </a:r>
          </a:p>
          <a:p>
            <a:r>
              <a:rPr lang="uk-UA" dirty="0" smtClean="0"/>
              <a:t>Визначення проблеми і задач</a:t>
            </a:r>
          </a:p>
          <a:p>
            <a:r>
              <a:rPr lang="uk-UA" dirty="0" smtClean="0"/>
              <a:t>Висування гіпотези і рішення</a:t>
            </a:r>
          </a:p>
          <a:p>
            <a:r>
              <a:rPr lang="uk-UA" dirty="0" smtClean="0"/>
              <a:t>Обговорення способів оформлення кінцевих результатів </a:t>
            </a:r>
          </a:p>
          <a:p>
            <a:r>
              <a:rPr lang="uk-UA" dirty="0" smtClean="0"/>
              <a:t>Збір, систематизація і аналіз отриманих даних</a:t>
            </a:r>
          </a:p>
          <a:p>
            <a:r>
              <a:rPr lang="uk-UA" dirty="0" smtClean="0"/>
              <a:t>Висновки, пропонування нових завдань для дослідження</a:t>
            </a:r>
          </a:p>
          <a:p>
            <a:endParaRPr lang="uk-UA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757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Організація проекту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uk-UA" dirty="0" smtClean="0"/>
              <a:t>1. Ознайомити вихованців із темою, метою та завданнями проекту</a:t>
            </a:r>
          </a:p>
          <a:p>
            <a:pPr marL="0" indent="0">
              <a:buNone/>
            </a:pPr>
            <a:r>
              <a:rPr lang="uk-UA" dirty="0" smtClean="0"/>
              <a:t>2. Переглянути разом із вихованцями дібраний для проекту матеріал, надати рекомендації для подальшої роботи</a:t>
            </a:r>
          </a:p>
          <a:p>
            <a:pPr marL="0" indent="0">
              <a:buNone/>
            </a:pPr>
            <a:r>
              <a:rPr lang="uk-UA" dirty="0" smtClean="0"/>
              <a:t>3. Організувати роботу</a:t>
            </a:r>
          </a:p>
          <a:p>
            <a:pPr marL="0" indent="0">
              <a:buNone/>
            </a:pPr>
            <a:r>
              <a:rPr lang="uk-UA" dirty="0" smtClean="0"/>
              <a:t>4. Запросити членів педагогічного колективу та батьків на презентацію</a:t>
            </a:r>
          </a:p>
          <a:p>
            <a:pPr marL="0" indent="0">
              <a:buNone/>
            </a:pPr>
            <a:r>
              <a:rPr lang="uk-UA" dirty="0" smtClean="0"/>
              <a:t>5. Зробити фотографії учнів за роботою</a:t>
            </a:r>
          </a:p>
          <a:p>
            <a:pPr marL="0" indent="0">
              <a:buNone/>
            </a:pPr>
            <a:r>
              <a:rPr lang="uk-UA" dirty="0" smtClean="0"/>
              <a:t>6. Презентувати виховні проекти</a:t>
            </a:r>
          </a:p>
          <a:p>
            <a:pPr marL="0" indent="0">
              <a:buNone/>
            </a:pPr>
            <a:r>
              <a:rPr lang="uk-UA" dirty="0" smtClean="0"/>
              <a:t>7. Отримати відгуки про те, наскільки вдалим він був (власні висновки, висновки дітей, експертів, </a:t>
            </a:r>
            <a:r>
              <a:rPr lang="uk-UA" dirty="0"/>
              <a:t>б</a:t>
            </a:r>
            <a:r>
              <a:rPr lang="uk-UA" dirty="0" smtClean="0"/>
              <a:t>атьків)</a:t>
            </a:r>
          </a:p>
          <a:p>
            <a:pPr marL="0" indent="0">
              <a:buNone/>
            </a:pPr>
            <a:r>
              <a:rPr lang="uk-UA" dirty="0" smtClean="0"/>
              <a:t>8. розіслати листи подяки тим, хто допомагав у реалізації проекту</a:t>
            </a:r>
          </a:p>
          <a:p>
            <a:pPr marL="0" indent="0">
              <a:buNone/>
            </a:pPr>
            <a:r>
              <a:rPr lang="uk-UA" dirty="0" smtClean="0"/>
              <a:t>9. Відзначити вихованців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6235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2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2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12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12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Поради щодо роботи над проектом</a:t>
            </a:r>
            <a:endParaRPr lang="ru-RU" dirty="0"/>
          </a:p>
        </p:txBody>
      </p:sp>
      <p:pic>
        <p:nvPicPr>
          <p:cNvPr id="1026" name="Picture 2" descr="ÐÐ°ÑÑÐ¸Ð½ÐºÐ¸ Ð¿Ð¾ Ð·Ð°Ð¿ÑÐ¾ÑÑ ÑÐ¾Ð²Ð° ÑÑÐ¸ÑÐµÐ»Ñ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9058" y="2132856"/>
            <a:ext cx="3189767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485900" y="1628800"/>
            <a:ext cx="7513158" cy="489654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dirty="0" smtClean="0"/>
              <a:t>1.Перш ніж розпочати проект, необхідно подумати , чи відповідає він віковим особливостям дітей</a:t>
            </a:r>
          </a:p>
          <a:p>
            <a:pPr marL="0" indent="0">
              <a:buNone/>
            </a:pPr>
            <a:r>
              <a:rPr lang="uk-UA" dirty="0" smtClean="0"/>
              <a:t>2. Потрібно ретельно визначити послідовні етапи проекту, передбачити засоби стимулювання і заохочення</a:t>
            </a:r>
          </a:p>
          <a:p>
            <a:pPr marL="0" indent="0">
              <a:buNone/>
            </a:pPr>
            <a:r>
              <a:rPr lang="uk-UA" dirty="0" smtClean="0"/>
              <a:t>3.Не слід забувати, що сучасні діти здатні запропонувати непередбачені ідеї чи використати невідомі вихователям дані. Тут у нагоді стане мудрість педагогів, вміння зважено оцінювати, підтримувати чи аргументовано критикувати «нестандартні рішення»</a:t>
            </a:r>
          </a:p>
        </p:txBody>
      </p:sp>
    </p:spTree>
    <p:extLst>
      <p:ext uri="{BB962C8B-B14F-4D97-AF65-F5344CB8AC3E}">
        <p14:creationId xmlns:p14="http://schemas.microsoft.com/office/powerpoint/2010/main" val="132763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ЕКОЛОГІЯ</a:t>
            </a:r>
            <a:endParaRPr lang="ru-RU" dirty="0"/>
          </a:p>
        </p:txBody>
      </p:sp>
      <p:pic>
        <p:nvPicPr>
          <p:cNvPr id="7170" name="Picture 2" descr="ÐÐ°ÑÑÐ¸Ð½ÐºÐ¸ Ð¿Ð¾ Ð·Ð°Ð¿ÑÐ¾ÑÑ Ð¿Ð¾ÑÐ°Ð´ÐºÐ° Ð¸ÑÐ¸ÑÐ¾Ð²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868" y="0"/>
            <a:ext cx="97930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091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12" y="0"/>
            <a:ext cx="10774933" cy="6858000"/>
          </a:xfrm>
        </p:spPr>
      </p:pic>
    </p:spTree>
    <p:extLst>
      <p:ext uri="{BB962C8B-B14F-4D97-AF65-F5344CB8AC3E}">
        <p14:creationId xmlns:p14="http://schemas.microsoft.com/office/powerpoint/2010/main" val="201755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908" y="0"/>
            <a:ext cx="9325098" cy="6858000"/>
          </a:xfrm>
        </p:spPr>
      </p:pic>
    </p:spTree>
    <p:extLst>
      <p:ext uri="{BB962C8B-B14F-4D97-AF65-F5344CB8AC3E}">
        <p14:creationId xmlns:p14="http://schemas.microsoft.com/office/powerpoint/2010/main" val="351718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884" y="0"/>
            <a:ext cx="9145016" cy="6858000"/>
          </a:xfrm>
        </p:spPr>
      </p:pic>
    </p:spTree>
    <p:extLst>
      <p:ext uri="{BB962C8B-B14F-4D97-AF65-F5344CB8AC3E}">
        <p14:creationId xmlns:p14="http://schemas.microsoft.com/office/powerpoint/2010/main" val="218237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908" y="-13072"/>
            <a:ext cx="9209732" cy="6858000"/>
          </a:xfrm>
        </p:spPr>
      </p:pic>
    </p:spTree>
    <p:extLst>
      <p:ext uri="{BB962C8B-B14F-4D97-AF65-F5344CB8AC3E}">
        <p14:creationId xmlns:p14="http://schemas.microsoft.com/office/powerpoint/2010/main" val="21496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ÐÐ°ÑÑÐ¸Ð½ÐºÐ¸ Ð¿Ð¾ Ð·Ð°Ð¿ÑÐ¾ÑÑ ÑÐºÐ°ÑÐ°ÑÑ ÐºÐ°ÑÑÐ¸Ð½ÐºÑ Ð¼Ð°Ð»Ð¸Ð½Ð¾Ð²Ð°Ñ Ð¿ÐµÑÑÐ½Ð¸Ñ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884" y="16892"/>
            <a:ext cx="10045178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408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93436" y="404664"/>
            <a:ext cx="9782801" cy="576753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dirty="0" smtClean="0"/>
              <a:t> </a:t>
            </a:r>
            <a:r>
              <a:rPr lang="uk-UA" sz="5400" dirty="0" smtClean="0"/>
              <a:t>Школа – це не комора знань, а світоч розуму. Усі діти не можуть мати однакові здібності. І найважливіше завдання школи – виховання здібностей.                  </a:t>
            </a:r>
          </a:p>
          <a:p>
            <a:pPr marL="0" indent="0">
              <a:buNone/>
            </a:pPr>
            <a:endParaRPr lang="uk-UA" sz="5400" dirty="0"/>
          </a:p>
          <a:p>
            <a:pPr marL="0" indent="0">
              <a:buNone/>
            </a:pPr>
            <a:r>
              <a:rPr lang="uk-UA" sz="5400" dirty="0" smtClean="0"/>
              <a:t>                                   </a:t>
            </a:r>
            <a:r>
              <a:rPr lang="uk-UA" sz="2600" dirty="0" err="1" smtClean="0"/>
              <a:t>В.О.Сухомлинський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121477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ÐÐ°ÑÑÐ¸Ð½ÐºÐ¸ Ð¿Ð¾ Ð·Ð°Ð¿ÑÐ¾ÑÑ Ð¶ÐµÐ»ÑÑÐ¹ Ð³Ð»Ð°Ð´Ð¸Ð¾Ð»ÑÑ Ð½Ð° ÑÐ¾Ð½Ðµ Ð½ÐµÐ±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335" y="-704621"/>
            <a:ext cx="5256382" cy="791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923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>
            <a:spLocks noGrp="1"/>
          </p:cNvSpPr>
          <p:nvPr>
            <p:ph type="title"/>
          </p:nvPr>
        </p:nvSpPr>
        <p:spPr>
          <a:xfrm>
            <a:off x="1557908" y="116632"/>
            <a:ext cx="9782175" cy="4896544"/>
          </a:xfrm>
        </p:spPr>
        <p:txBody>
          <a:bodyPr/>
          <a:lstStyle/>
          <a:p>
            <a:r>
              <a:rPr lang="ru-RU" dirty="0"/>
              <a:t>«</a:t>
            </a:r>
            <a:r>
              <a:rPr lang="ru-RU" sz="6000" dirty="0" err="1">
                <a:solidFill>
                  <a:srgbClr val="FF0066"/>
                </a:solidFill>
              </a:rPr>
              <a:t>Хто</a:t>
            </a:r>
            <a:r>
              <a:rPr lang="ru-RU" sz="6000" dirty="0">
                <a:solidFill>
                  <a:srgbClr val="FF0066"/>
                </a:solidFill>
              </a:rPr>
              <a:t> </a:t>
            </a:r>
            <a:r>
              <a:rPr lang="ru-RU" sz="6000" dirty="0" err="1">
                <a:solidFill>
                  <a:srgbClr val="FF0066"/>
                </a:solidFill>
              </a:rPr>
              <a:t>вирощує</a:t>
            </a:r>
            <a:r>
              <a:rPr lang="ru-RU" sz="6000" dirty="0">
                <a:solidFill>
                  <a:srgbClr val="FF0066"/>
                </a:solidFill>
              </a:rPr>
              <a:t> </a:t>
            </a:r>
            <a:r>
              <a:rPr lang="ru-RU" sz="6000" dirty="0" err="1">
                <a:solidFill>
                  <a:srgbClr val="FF0066"/>
                </a:solidFill>
              </a:rPr>
              <a:t>квіти</a:t>
            </a:r>
            <a:r>
              <a:rPr lang="ru-RU" sz="6000" dirty="0">
                <a:solidFill>
                  <a:srgbClr val="FF0066"/>
                </a:solidFill>
              </a:rPr>
              <a:t>, той приносить </a:t>
            </a:r>
            <a:r>
              <a:rPr lang="ru-RU" sz="6000" dirty="0" err="1">
                <a:solidFill>
                  <a:srgbClr val="FF0066"/>
                </a:solidFill>
              </a:rPr>
              <a:t>радість</a:t>
            </a:r>
            <a:r>
              <a:rPr lang="ru-RU" sz="6000" dirty="0">
                <a:solidFill>
                  <a:srgbClr val="FF0066"/>
                </a:solidFill>
              </a:rPr>
              <a:t> </a:t>
            </a:r>
            <a:r>
              <a:rPr lang="ru-RU" sz="6000" dirty="0" err="1">
                <a:solidFill>
                  <a:srgbClr val="FF0066"/>
                </a:solidFill>
              </a:rPr>
              <a:t>собі</a:t>
            </a:r>
            <a:r>
              <a:rPr lang="ru-RU" sz="6000" dirty="0">
                <a:solidFill>
                  <a:srgbClr val="FF0066"/>
                </a:solidFill>
              </a:rPr>
              <a:t> і людям</a:t>
            </a:r>
            <a:r>
              <a:rPr lang="ru-RU" dirty="0"/>
              <a:t>» - говорить народна </a:t>
            </a:r>
            <a:r>
              <a:rPr lang="ru-RU" dirty="0" err="1"/>
              <a:t>мудрість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10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>
            <a:spLocks noGrp="1"/>
          </p:cNvSpPr>
          <p:nvPr>
            <p:ph type="title"/>
          </p:nvPr>
        </p:nvSpPr>
        <p:spPr>
          <a:xfrm>
            <a:off x="1593850" y="177801"/>
            <a:ext cx="9782175" cy="4259312"/>
          </a:xfrm>
        </p:spPr>
        <p:txBody>
          <a:bodyPr/>
          <a:lstStyle/>
          <a:p>
            <a:r>
              <a:rPr lang="ru-RU" dirty="0"/>
              <a:t>«</a:t>
            </a:r>
            <a:r>
              <a:rPr lang="ru-RU" sz="5400" dirty="0" err="1">
                <a:solidFill>
                  <a:srgbClr val="FF0066"/>
                </a:solidFill>
              </a:rPr>
              <a:t>Ніж</a:t>
            </a:r>
            <a:r>
              <a:rPr lang="ru-RU" sz="5400" dirty="0">
                <a:solidFill>
                  <a:srgbClr val="FF0066"/>
                </a:solidFill>
              </a:rPr>
              <a:t> </a:t>
            </a:r>
            <a:r>
              <a:rPr lang="ru-RU" sz="5400" dirty="0" err="1">
                <a:solidFill>
                  <a:srgbClr val="FF0066"/>
                </a:solidFill>
              </a:rPr>
              <a:t>нарікати</a:t>
            </a:r>
            <a:r>
              <a:rPr lang="ru-RU" sz="5400" dirty="0">
                <a:solidFill>
                  <a:srgbClr val="FF0066"/>
                </a:solidFill>
              </a:rPr>
              <a:t> на </a:t>
            </a:r>
            <a:r>
              <a:rPr lang="ru-RU" sz="5400" dirty="0" err="1">
                <a:solidFill>
                  <a:srgbClr val="FF0066"/>
                </a:solidFill>
              </a:rPr>
              <a:t>всезагальну</a:t>
            </a:r>
            <a:r>
              <a:rPr lang="ru-RU" sz="5400" dirty="0">
                <a:solidFill>
                  <a:srgbClr val="FF0066"/>
                </a:solidFill>
              </a:rPr>
              <a:t> </a:t>
            </a:r>
            <a:r>
              <a:rPr lang="ru-RU" sz="5400" dirty="0" err="1">
                <a:solidFill>
                  <a:srgbClr val="FF0066"/>
                </a:solidFill>
              </a:rPr>
              <a:t>темряву</a:t>
            </a:r>
            <a:r>
              <a:rPr lang="ru-RU" sz="5400" dirty="0">
                <a:solidFill>
                  <a:srgbClr val="FF0066"/>
                </a:solidFill>
              </a:rPr>
              <a:t>, </a:t>
            </a:r>
            <a:r>
              <a:rPr lang="ru-RU" sz="5400" dirty="0" err="1">
                <a:solidFill>
                  <a:srgbClr val="FF0066"/>
                </a:solidFill>
              </a:rPr>
              <a:t>краще</a:t>
            </a:r>
            <a:r>
              <a:rPr lang="ru-RU" sz="5400" dirty="0">
                <a:solidFill>
                  <a:srgbClr val="FF0066"/>
                </a:solidFill>
              </a:rPr>
              <a:t> самому </a:t>
            </a:r>
            <a:r>
              <a:rPr lang="ru-RU" sz="5400" dirty="0" err="1">
                <a:solidFill>
                  <a:srgbClr val="FF0066"/>
                </a:solidFill>
              </a:rPr>
              <a:t>запалити</a:t>
            </a:r>
            <a:r>
              <a:rPr lang="ru-RU" sz="5400" dirty="0">
                <a:solidFill>
                  <a:srgbClr val="FF0066"/>
                </a:solidFill>
              </a:rPr>
              <a:t> </a:t>
            </a:r>
            <a:r>
              <a:rPr lang="ru-RU" sz="5400" dirty="0" err="1">
                <a:solidFill>
                  <a:srgbClr val="FF0066"/>
                </a:solidFill>
              </a:rPr>
              <a:t>маленьку</a:t>
            </a:r>
            <a:r>
              <a:rPr lang="ru-RU" sz="5400" dirty="0">
                <a:solidFill>
                  <a:srgbClr val="FF0066"/>
                </a:solidFill>
              </a:rPr>
              <a:t> </a:t>
            </a:r>
            <a:r>
              <a:rPr lang="ru-RU" sz="5400" dirty="0" err="1">
                <a:solidFill>
                  <a:srgbClr val="FF0066"/>
                </a:solidFill>
              </a:rPr>
              <a:t>свічку</a:t>
            </a:r>
            <a:r>
              <a:rPr lang="ru-RU" dirty="0"/>
              <a:t>» </a:t>
            </a:r>
          </a:p>
        </p:txBody>
      </p:sp>
    </p:spTree>
    <p:extLst>
      <p:ext uri="{BB962C8B-B14F-4D97-AF65-F5344CB8AC3E}">
        <p14:creationId xmlns:p14="http://schemas.microsoft.com/office/powerpoint/2010/main" val="271598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893" y="0"/>
            <a:ext cx="9649072" cy="6858000"/>
          </a:xfrm>
        </p:spPr>
      </p:pic>
    </p:spTree>
    <p:extLst>
      <p:ext uri="{BB962C8B-B14F-4D97-AF65-F5344CB8AC3E}">
        <p14:creationId xmlns:p14="http://schemas.microsoft.com/office/powerpoint/2010/main" val="127207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90356" cy="6858000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253" y="868"/>
            <a:ext cx="5832648" cy="6858000"/>
          </a:xfrm>
        </p:spPr>
      </p:pic>
    </p:spTree>
    <p:extLst>
      <p:ext uri="{BB962C8B-B14F-4D97-AF65-F5344CB8AC3E}">
        <p14:creationId xmlns:p14="http://schemas.microsoft.com/office/powerpoint/2010/main" val="98622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2" y="-5431"/>
            <a:ext cx="5165998" cy="686343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484" y="-5431"/>
            <a:ext cx="5458197" cy="6863431"/>
          </a:xfrm>
        </p:spPr>
      </p:pic>
    </p:spTree>
    <p:extLst>
      <p:ext uri="{BB962C8B-B14F-4D97-AF65-F5344CB8AC3E}">
        <p14:creationId xmlns:p14="http://schemas.microsoft.com/office/powerpoint/2010/main" val="2792535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572"/>
            <a:ext cx="6166420" cy="58737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1138" y="1161157"/>
            <a:ext cx="5627687" cy="5691783"/>
          </a:xfrm>
        </p:spPr>
      </p:pic>
    </p:spTree>
    <p:extLst>
      <p:ext uri="{BB962C8B-B14F-4D97-AF65-F5344CB8AC3E}">
        <p14:creationId xmlns:p14="http://schemas.microsoft.com/office/powerpoint/2010/main" val="749129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940" y="-25400"/>
            <a:ext cx="8954021" cy="6883400"/>
          </a:xfrm>
        </p:spPr>
      </p:pic>
    </p:spTree>
    <p:extLst>
      <p:ext uri="{BB962C8B-B14F-4D97-AF65-F5344CB8AC3E}">
        <p14:creationId xmlns:p14="http://schemas.microsoft.com/office/powerpoint/2010/main" val="313407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04" y="0"/>
            <a:ext cx="4733950" cy="68580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436" y="-17140"/>
            <a:ext cx="5465067" cy="6858000"/>
          </a:xfrm>
        </p:spPr>
      </p:pic>
    </p:spTree>
    <p:extLst>
      <p:ext uri="{BB962C8B-B14F-4D97-AF65-F5344CB8AC3E}">
        <p14:creationId xmlns:p14="http://schemas.microsoft.com/office/powerpoint/2010/main" val="349688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1924" y="260648"/>
            <a:ext cx="9782801" cy="4187304"/>
          </a:xfrm>
        </p:spPr>
        <p:txBody>
          <a:bodyPr>
            <a:normAutofit/>
          </a:bodyPr>
          <a:lstStyle/>
          <a:p>
            <a:r>
              <a:rPr lang="uk-UA" dirty="0">
                <a:solidFill>
                  <a:srgbClr val="A37AD0"/>
                </a:solidFill>
              </a:rPr>
              <a:t>Прекрасне в житті допомагає людині жити, допомагає виконувати складну справу життя, бо це прекрасне виправляє її душу.</a:t>
            </a:r>
            <a:r>
              <a:rPr lang="ru-RU" dirty="0">
                <a:solidFill>
                  <a:srgbClr val="A37AD0"/>
                </a:solidFill>
              </a:rPr>
              <a:t/>
            </a:r>
            <a:br>
              <a:rPr lang="ru-RU" dirty="0">
                <a:solidFill>
                  <a:srgbClr val="A37AD0"/>
                </a:solidFill>
              </a:rPr>
            </a:br>
            <a:endParaRPr lang="ru-RU" dirty="0">
              <a:solidFill>
                <a:srgbClr val="A37A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15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93436" y="404664"/>
            <a:ext cx="9782801" cy="5767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200" dirty="0" smtClean="0"/>
              <a:t>               Одним з інтерактивних методів </a:t>
            </a:r>
          </a:p>
          <a:p>
            <a:pPr marL="0" indent="0">
              <a:buNone/>
            </a:pPr>
            <a:r>
              <a:rPr lang="uk-UA" sz="3200" dirty="0"/>
              <a:t> </a:t>
            </a:r>
            <a:r>
              <a:rPr lang="uk-UA" sz="3200" dirty="0" smtClean="0"/>
              <a:t>            навчально-виховного процесу є                  </a:t>
            </a:r>
          </a:p>
          <a:p>
            <a:pPr marL="0" indent="0">
              <a:buNone/>
            </a:pPr>
            <a:r>
              <a:rPr lang="uk-UA" sz="3200" dirty="0"/>
              <a:t> </a:t>
            </a:r>
            <a:r>
              <a:rPr lang="uk-UA" sz="3200" dirty="0" smtClean="0"/>
              <a:t>                           </a:t>
            </a:r>
            <a:r>
              <a:rPr lang="uk-UA" sz="3200" b="1" u="sng" dirty="0" smtClean="0"/>
              <a:t>проектна</a:t>
            </a:r>
            <a:r>
              <a:rPr lang="uk-UA" sz="3200" dirty="0" smtClean="0"/>
              <a:t> діяльність.</a:t>
            </a:r>
          </a:p>
          <a:p>
            <a:pPr marL="0" indent="0">
              <a:buNone/>
            </a:pPr>
            <a:endParaRPr lang="uk-UA" sz="3200" dirty="0"/>
          </a:p>
          <a:p>
            <a:pPr marL="0" indent="0">
              <a:buNone/>
            </a:pPr>
            <a:r>
              <a:rPr lang="uk-UA" sz="3200" dirty="0" smtClean="0"/>
              <a:t>                Слово </a:t>
            </a:r>
            <a:r>
              <a:rPr lang="uk-UA" sz="3200" b="1" dirty="0" smtClean="0"/>
              <a:t>«проект» </a:t>
            </a:r>
            <a:r>
              <a:rPr lang="uk-UA" sz="3200" dirty="0" smtClean="0"/>
              <a:t>,в перекладі                       </a:t>
            </a:r>
          </a:p>
          <a:p>
            <a:pPr marL="0" indent="0">
              <a:buNone/>
            </a:pPr>
            <a:r>
              <a:rPr lang="uk-UA" sz="3200" dirty="0" smtClean="0"/>
              <a:t>              з латинської, означає «кидання  </a:t>
            </a:r>
          </a:p>
          <a:p>
            <a:pPr marL="0" indent="0">
              <a:buNone/>
            </a:pPr>
            <a:r>
              <a:rPr lang="uk-UA" sz="3200" dirty="0"/>
              <a:t> </a:t>
            </a:r>
            <a:r>
              <a:rPr lang="uk-UA" sz="3200" dirty="0" smtClean="0"/>
              <a:t>                                                             вперед»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4231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17948" y="1916832"/>
            <a:ext cx="9145016" cy="3009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1050"/>
              </a:spcAft>
            </a:pPr>
            <a:r>
              <a:rPr lang="uk-UA" sz="4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4000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Через красиве до людяного -  така закономірність виховання</a:t>
            </a:r>
            <a:r>
              <a:rPr lang="uk-UA" sz="4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050"/>
              </a:spcAft>
            </a:pPr>
            <a:r>
              <a:rPr lang="uk-UA" sz="4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</a:t>
            </a:r>
            <a:r>
              <a:rPr lang="uk-UA" sz="40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  <a:p>
            <a:pPr>
              <a:lnSpc>
                <a:spcPct val="107000"/>
              </a:lnSpc>
              <a:spcAft>
                <a:spcPts val="1050"/>
              </a:spcAft>
            </a:pPr>
            <a:r>
              <a:rPr lang="uk-UA" sz="4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uk-UA" sz="4000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В.Сухомлинський</a:t>
            </a:r>
            <a:r>
              <a:rPr lang="uk-UA" sz="40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48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868" y="-424126"/>
            <a:ext cx="4176464" cy="767946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492" y="-440201"/>
            <a:ext cx="4376068" cy="7779676"/>
          </a:xfrm>
        </p:spPr>
      </p:pic>
    </p:spTree>
    <p:extLst>
      <p:ext uri="{BB962C8B-B14F-4D97-AF65-F5344CB8AC3E}">
        <p14:creationId xmlns:p14="http://schemas.microsoft.com/office/powerpoint/2010/main" val="201748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435" y="-482732"/>
            <a:ext cx="4104229" cy="794418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516" y="-459432"/>
            <a:ext cx="4244354" cy="8068576"/>
          </a:xfrm>
        </p:spPr>
      </p:pic>
    </p:spTree>
    <p:extLst>
      <p:ext uri="{BB962C8B-B14F-4D97-AF65-F5344CB8AC3E}">
        <p14:creationId xmlns:p14="http://schemas.microsoft.com/office/powerpoint/2010/main" val="306626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60" y="-747464"/>
            <a:ext cx="4665365" cy="829398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301" y="-646393"/>
            <a:ext cx="4608512" cy="8192911"/>
          </a:xfrm>
        </p:spPr>
      </p:pic>
    </p:spTree>
    <p:extLst>
      <p:ext uri="{BB962C8B-B14F-4D97-AF65-F5344CB8AC3E}">
        <p14:creationId xmlns:p14="http://schemas.microsoft.com/office/powerpoint/2010/main" val="307191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931" y="-2134213"/>
            <a:ext cx="6089177" cy="10825204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0195"/>
            <a:ext cx="6008167" cy="10681186"/>
          </a:xfrm>
        </p:spPr>
      </p:pic>
    </p:spTree>
    <p:extLst>
      <p:ext uri="{BB962C8B-B14F-4D97-AF65-F5344CB8AC3E}">
        <p14:creationId xmlns:p14="http://schemas.microsoft.com/office/powerpoint/2010/main" val="371022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999" y="142156"/>
            <a:ext cx="8681673" cy="6511255"/>
          </a:xfrm>
        </p:spPr>
      </p:pic>
    </p:spTree>
    <p:extLst>
      <p:ext uri="{BB962C8B-B14F-4D97-AF65-F5344CB8AC3E}">
        <p14:creationId xmlns:p14="http://schemas.microsoft.com/office/powerpoint/2010/main" val="1277313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852" y="-819472"/>
            <a:ext cx="4665365" cy="829398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675" y="-819473"/>
            <a:ext cx="4665365" cy="8293984"/>
          </a:xfrm>
        </p:spPr>
      </p:pic>
    </p:spTree>
    <p:extLst>
      <p:ext uri="{BB962C8B-B14F-4D97-AF65-F5344CB8AC3E}">
        <p14:creationId xmlns:p14="http://schemas.microsoft.com/office/powerpoint/2010/main" val="458384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884" y="-675456"/>
            <a:ext cx="4697490" cy="835109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105" y="-675456"/>
            <a:ext cx="4952132" cy="8351094"/>
          </a:xfrm>
        </p:spPr>
      </p:pic>
    </p:spTree>
    <p:extLst>
      <p:ext uri="{BB962C8B-B14F-4D97-AF65-F5344CB8AC3E}">
        <p14:creationId xmlns:p14="http://schemas.microsoft.com/office/powerpoint/2010/main" val="258587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932" y="-4275856"/>
            <a:ext cx="8749448" cy="15554574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48656" y="5902621"/>
            <a:ext cx="4814586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err="1" smtClean="0">
                <a:solidFill>
                  <a:srgbClr val="0066FF"/>
                </a:solidFill>
              </a:rPr>
              <a:t>Дякую</a:t>
            </a:r>
            <a:r>
              <a:rPr lang="ru-RU" sz="4400" dirty="0">
                <a:solidFill>
                  <a:srgbClr val="0066FF"/>
                </a:solidFill>
              </a:rPr>
              <a:t> </a:t>
            </a:r>
            <a:r>
              <a:rPr lang="ru-RU" sz="4400" dirty="0" smtClean="0">
                <a:solidFill>
                  <a:srgbClr val="0066FF"/>
                </a:solidFill>
              </a:rPr>
              <a:t>за </a:t>
            </a:r>
            <a:r>
              <a:rPr lang="ru-RU" sz="4400" dirty="0" err="1" smtClean="0">
                <a:solidFill>
                  <a:srgbClr val="0066FF"/>
                </a:solidFill>
              </a:rPr>
              <a:t>увагу</a:t>
            </a:r>
            <a:r>
              <a:rPr lang="ru-RU" sz="4400" dirty="0" smtClean="0">
                <a:solidFill>
                  <a:srgbClr val="0066FF"/>
                </a:solidFill>
              </a:rPr>
              <a:t>!</a:t>
            </a:r>
            <a:endParaRPr lang="ru-RU" sz="44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53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93436" y="332656"/>
            <a:ext cx="9782801" cy="5839544"/>
          </a:xfrm>
        </p:spPr>
        <p:txBody>
          <a:bodyPr/>
          <a:lstStyle/>
          <a:p>
            <a:pPr marL="0" indent="0">
              <a:buNone/>
            </a:pPr>
            <a:endParaRPr lang="uk-UA" u="sng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uk-UA" sz="3200" dirty="0">
                <a:solidFill>
                  <a:srgbClr val="FF0000"/>
                </a:solidFill>
              </a:rPr>
              <a:t> </a:t>
            </a:r>
            <a:r>
              <a:rPr lang="uk-UA" sz="3200" dirty="0" smtClean="0">
                <a:solidFill>
                  <a:srgbClr val="FF0000"/>
                </a:solidFill>
              </a:rPr>
              <a:t>    </a:t>
            </a:r>
            <a:r>
              <a:rPr lang="uk-UA" sz="3200" u="sng" dirty="0" smtClean="0">
                <a:solidFill>
                  <a:srgbClr val="FF0000"/>
                </a:solidFill>
              </a:rPr>
              <a:t>МЕТОД ПРОЕКТІВ</a:t>
            </a:r>
            <a:r>
              <a:rPr lang="uk-UA" sz="3200" dirty="0" smtClean="0"/>
              <a:t>– сукупність прийомів,         </a:t>
            </a:r>
          </a:p>
          <a:p>
            <a:pPr marL="0" indent="0">
              <a:buNone/>
            </a:pPr>
            <a:r>
              <a:rPr lang="uk-UA" sz="3200" dirty="0" smtClean="0"/>
              <a:t>дій учнів в їх певній послідовності для                                             досягнення поставленого завдання – вирішення певної  </a:t>
            </a:r>
            <a:r>
              <a:rPr lang="uk-UA" sz="3200" dirty="0" smtClean="0">
                <a:solidFill>
                  <a:srgbClr val="FF0000"/>
                </a:solidFill>
              </a:rPr>
              <a:t> </a:t>
            </a:r>
            <a:r>
              <a:rPr lang="uk-UA" dirty="0" smtClean="0">
                <a:solidFill>
                  <a:srgbClr val="C00000"/>
                </a:solidFill>
              </a:rPr>
              <a:t>ПРОБЛЕМИ</a:t>
            </a:r>
            <a:r>
              <a:rPr lang="uk-UA" sz="3200" dirty="0" smtClean="0">
                <a:solidFill>
                  <a:srgbClr val="FF0000"/>
                </a:solidFill>
              </a:rPr>
              <a:t>, </a:t>
            </a:r>
            <a:r>
              <a:rPr lang="uk-UA" sz="3200" dirty="0" smtClean="0"/>
              <a:t>значимої для учнів і оформленої у вигляді якогось кінцевого </a:t>
            </a:r>
            <a:r>
              <a:rPr lang="uk-UA" dirty="0" smtClean="0">
                <a:solidFill>
                  <a:srgbClr val="C00000"/>
                </a:solidFill>
              </a:rPr>
              <a:t>ПРОДУКТУ</a:t>
            </a:r>
            <a:r>
              <a:rPr lang="uk-UA" sz="3200" dirty="0" smtClean="0">
                <a:solidFill>
                  <a:srgbClr val="FF0000"/>
                </a:solidFill>
              </a:rPr>
              <a:t>.           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14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8572" y="0"/>
            <a:ext cx="9782801" cy="1239837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МЕТОД ПРОЕКТІВ НАМ ПОТРІБЕН ДЛЯ ТОГО,ЩОБ: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Навчити самостійному мисленню;</a:t>
            </a:r>
          </a:p>
          <a:p>
            <a:r>
              <a:rPr lang="uk-UA" dirty="0" smtClean="0"/>
              <a:t>Роздумувати, спираючись на знання дослідів, закономірностей природи;</a:t>
            </a:r>
          </a:p>
          <a:p>
            <a:r>
              <a:rPr lang="uk-UA" dirty="0" smtClean="0"/>
              <a:t>Робити </a:t>
            </a:r>
            <a:r>
              <a:rPr lang="ru-RU" dirty="0" err="1" smtClean="0"/>
              <a:t>висновки</a:t>
            </a:r>
            <a:r>
              <a:rPr lang="ru-RU" dirty="0" smtClean="0"/>
              <a:t>;</a:t>
            </a:r>
          </a:p>
          <a:p>
            <a:r>
              <a:rPr lang="uk-UA" dirty="0" smtClean="0"/>
              <a:t>Приймати рішення;</a:t>
            </a:r>
          </a:p>
          <a:p>
            <a:r>
              <a:rPr lang="uk-UA" dirty="0" smtClean="0"/>
              <a:t>Навчитись працювати в команді, виконуючи різні соціальні ролі.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130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38800" y="3265100"/>
            <a:ext cx="65" cy="27699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lIns="0" tIns="0" rIns="0" bIns="0" rtlCol="0" anchor="ctr" anchorCtr="1">
            <a:spAutoFit/>
          </a:bodyPr>
          <a:lstStyle/>
          <a:p>
            <a:endParaRPr lang="ru-RU" dirty="0" smtClean="0"/>
          </a:p>
        </p:txBody>
      </p:sp>
      <p:sp>
        <p:nvSpPr>
          <p:cNvPr id="5" name="Овал 4"/>
          <p:cNvSpPr/>
          <p:nvPr/>
        </p:nvSpPr>
        <p:spPr>
          <a:xfrm>
            <a:off x="5950396" y="260648"/>
            <a:ext cx="5112568" cy="410445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B0F0"/>
                </a:solidFill>
              </a:rPr>
              <a:t> П – потреба</a:t>
            </a:r>
          </a:p>
          <a:p>
            <a:pPr algn="ctr"/>
            <a:r>
              <a:rPr lang="uk-UA" sz="2800" b="1" dirty="0" smtClean="0">
                <a:solidFill>
                  <a:srgbClr val="00B0F0"/>
                </a:solidFill>
              </a:rPr>
              <a:t>  Р - результат</a:t>
            </a:r>
          </a:p>
          <a:p>
            <a:pPr algn="ctr"/>
            <a:r>
              <a:rPr lang="uk-UA" sz="2800" b="1" dirty="0" smtClean="0">
                <a:solidFill>
                  <a:srgbClr val="00B0F0"/>
                </a:solidFill>
              </a:rPr>
              <a:t>     О – оцінка себе</a:t>
            </a:r>
          </a:p>
          <a:p>
            <a:pPr algn="ctr"/>
            <a:r>
              <a:rPr lang="uk-UA" sz="2800" b="1" dirty="0" smtClean="0">
                <a:solidFill>
                  <a:srgbClr val="00B0F0"/>
                </a:solidFill>
              </a:rPr>
              <a:t>Е - ерудиція</a:t>
            </a:r>
          </a:p>
          <a:p>
            <a:pPr algn="ctr"/>
            <a:r>
              <a:rPr lang="uk-UA" sz="2800" b="1" dirty="0" smtClean="0">
                <a:solidFill>
                  <a:srgbClr val="00B0F0"/>
                </a:solidFill>
              </a:rPr>
              <a:t>К - контроль</a:t>
            </a:r>
          </a:p>
          <a:p>
            <a:pPr algn="ctr"/>
            <a:r>
              <a:rPr lang="uk-UA" sz="2800" b="1" dirty="0" smtClean="0">
                <a:solidFill>
                  <a:srgbClr val="00B0F0"/>
                </a:solidFill>
              </a:rPr>
              <a:t>  Т - технологія</a:t>
            </a:r>
          </a:p>
          <a:p>
            <a:pPr algn="ctr"/>
            <a:endParaRPr lang="ru-RU" dirty="0"/>
          </a:p>
        </p:txBody>
      </p:sp>
      <p:pic>
        <p:nvPicPr>
          <p:cNvPr id="2050" name="Picture 2" descr="ÐÐ¾ÑÐ¾Ð¶ÐµÐµ Ð¸Ð·Ð¾Ð±ÑÐ°Ð¶ÐµÐ½Ð¸Ðµ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876" y="2251720"/>
            <a:ext cx="378095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622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80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Інновації у виховній діяльності дозволяють включити великий процент учнів як у виховний, так і в навчальний процес у цілому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                                    ПРОЕКТ</a:t>
            </a:r>
            <a:endParaRPr lang="ru-RU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6094412" y="2060848"/>
            <a:ext cx="0" cy="13681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094412" y="2060848"/>
            <a:ext cx="1440160" cy="7920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4942284" y="2060848"/>
            <a:ext cx="1152128" cy="5040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1980048" y="1362472"/>
            <a:ext cx="2962235" cy="2980928"/>
          </a:xfrm>
          <a:prstGeom prst="ellipse">
            <a:avLst/>
          </a:prstGeom>
          <a:solidFill>
            <a:srgbClr val="92D050"/>
          </a:soli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u="sng" dirty="0" smtClean="0"/>
              <a:t>Допомагає </a:t>
            </a:r>
            <a:r>
              <a:rPr lang="uk-UA" dirty="0" smtClean="0"/>
              <a:t>якнайкраще організувати цілеспрямовану співпрацю у вихованні майбутнього покоління через активну, творчу діяльність</a:t>
            </a:r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618924" y="3482752"/>
            <a:ext cx="3240360" cy="2232248"/>
          </a:xfrm>
          <a:prstGeom prst="round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u="sng" dirty="0" smtClean="0"/>
              <a:t>Дозволяє</a:t>
            </a:r>
            <a:r>
              <a:rPr lang="uk-UA" dirty="0" smtClean="0"/>
              <a:t> побачити у звичайному щось нове, роздивитись об’єкт дослідження з інших точок зору </a:t>
            </a: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7859284" y="1398637"/>
            <a:ext cx="3024336" cy="3321807"/>
          </a:xfrm>
          <a:prstGeom prst="ellipse">
            <a:avLst/>
          </a:prstGeom>
          <a:solidFill>
            <a:srgbClr val="92D050"/>
          </a:solidFill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u="sng" dirty="0" smtClean="0"/>
              <a:t>Розвиває </a:t>
            </a:r>
            <a:r>
              <a:rPr lang="uk-UA" sz="1400" dirty="0" smtClean="0"/>
              <a:t>вміння, здібності і мислення дитини; відкриває нові можливості та розкриває прихований потенціал кожного; допомагає вдосконалюватись, спілкуватись і прислуховуватись; підтримує і дає впевненість у собі, віру у своє «я»</a:t>
            </a:r>
            <a:endParaRPr lang="ru-RU" sz="1400" u="sng" dirty="0"/>
          </a:p>
        </p:txBody>
      </p:sp>
      <p:pic>
        <p:nvPicPr>
          <p:cNvPr id="1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8868" y="4746128"/>
            <a:ext cx="2008237" cy="214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5291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93436" y="404664"/>
            <a:ext cx="9782801" cy="576753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ОСНОВНІ МОРАЛЬНІ ПРИНЦИПИ </a:t>
            </a:r>
          </a:p>
          <a:p>
            <a:pPr marL="0" indent="0">
              <a:buNone/>
            </a:pPr>
            <a:r>
              <a:rPr lang="ru-RU" dirty="0" smtClean="0"/>
              <a:t>                 ПРОЕКТНОЇ ДІЯЛЬНОСТІ</a:t>
            </a:r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3574132" y="1556792"/>
            <a:ext cx="2160240" cy="6480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734372" y="1556792"/>
            <a:ext cx="0" cy="12961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734372" y="1556792"/>
            <a:ext cx="2232248" cy="6480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1917948" y="2242592"/>
            <a:ext cx="2088232" cy="97038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/>
              <a:t>Ч</a:t>
            </a:r>
            <a:r>
              <a:rPr lang="uk-UA" dirty="0" smtClean="0"/>
              <a:t>уйність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7462565" y="2242592"/>
            <a:ext cx="2088232" cy="108012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Обов’язковість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438228" y="2852936"/>
            <a:ext cx="2880320" cy="1512168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Відповідальність за прийняті рішення</a:t>
            </a:r>
            <a:endParaRPr lang="ru-RU" dirty="0"/>
          </a:p>
        </p:txBody>
      </p:sp>
      <p:pic>
        <p:nvPicPr>
          <p:cNvPr id="4098" name="Picture 2" descr="ÐÐ°ÑÑÐ¸Ð½ÐºÐ¸ Ð¿Ð¾ Ð·Ð°Ð¿ÑÐ¾ÑÑ ÑÐ¾Ð²Ð° ÑÑÐ¸ÑÐµÐ»Ñ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6619" y="3649669"/>
            <a:ext cx="4201705" cy="3208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509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7848" y="260648"/>
            <a:ext cx="9782801" cy="598356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             ПРОЕКТНИЙ МЕТОД СПРИЯЄ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998068" y="692696"/>
            <a:ext cx="2520280" cy="720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4523646" y="764704"/>
            <a:ext cx="994702" cy="17586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518348" y="764704"/>
            <a:ext cx="1800200" cy="19622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518348" y="692696"/>
            <a:ext cx="3167164" cy="7920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Шестиугольник 13"/>
          <p:cNvSpPr/>
          <p:nvPr/>
        </p:nvSpPr>
        <p:spPr>
          <a:xfrm>
            <a:off x="1395524" y="1088740"/>
            <a:ext cx="1818568" cy="1656184"/>
          </a:xfrm>
          <a:prstGeom prst="hexagon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err="1" smtClean="0">
                <a:solidFill>
                  <a:srgbClr val="FFFF00"/>
                </a:solidFill>
              </a:rPr>
              <a:t>Збагаче-нню</a:t>
            </a:r>
            <a:r>
              <a:rPr lang="uk-UA" dirty="0" smtClean="0">
                <a:solidFill>
                  <a:srgbClr val="FFFF00"/>
                </a:solidFill>
              </a:rPr>
              <a:t> особистості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6" name="Шестиугольник 15"/>
          <p:cNvSpPr/>
          <p:nvPr/>
        </p:nvSpPr>
        <p:spPr>
          <a:xfrm>
            <a:off x="3528944" y="2692388"/>
            <a:ext cx="1989404" cy="1728192"/>
          </a:xfrm>
          <a:prstGeom prst="hexagon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accent1"/>
                </a:solidFill>
              </a:rPr>
              <a:t>Само-стійності учнів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18" name="Шестиугольник 17"/>
          <p:cNvSpPr/>
          <p:nvPr/>
        </p:nvSpPr>
        <p:spPr>
          <a:xfrm>
            <a:off x="6309248" y="2962418"/>
            <a:ext cx="2376264" cy="1188132"/>
          </a:xfrm>
          <a:prstGeom prst="hexagon">
            <a:avLst/>
          </a:prstGeom>
          <a:solidFill>
            <a:srgbClr val="0066FF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FF00"/>
                </a:solidFill>
              </a:rPr>
              <a:t>Інтенсивному розвитку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9" name="Шестиугольник 18"/>
          <p:cNvSpPr/>
          <p:nvPr/>
        </p:nvSpPr>
        <p:spPr>
          <a:xfrm>
            <a:off x="8528284" y="1124744"/>
            <a:ext cx="2585957" cy="1836204"/>
          </a:xfrm>
          <a:prstGeom prst="hexagon">
            <a:avLst/>
          </a:prstGeom>
          <a:solidFill>
            <a:srgbClr val="CC660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Формуванню їх соціально значущих якостей</a:t>
            </a:r>
            <a:endParaRPr lang="ru-RU" dirty="0"/>
          </a:p>
        </p:txBody>
      </p:sp>
      <p:pic>
        <p:nvPicPr>
          <p:cNvPr id="6146" name="Picture 2" descr="ÐÐ°ÑÑÐ¸Ð½ÐºÐ¸ Ð¿Ð¾ Ð·Ð°Ð¿ÑÐ¾ÑÑ ÑÐ¾Ð²Ð° ÑÑÐ¸ÑÐµÐ»Ñ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6411" y="4021444"/>
            <a:ext cx="2802331" cy="297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054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Шаблон с оформлением из снежинок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13565634_TF03460579.potx" id="{40D3241A-2CC1-4B91-9455-399A32BBE08D}" vid="{AC3AC366-9FEE-4E7E-8EB1-89A878B99460}"/>
    </a:ext>
  </a:extLst>
</a:theme>
</file>

<file path=ppt/theme/theme2.xml><?xml version="1.0" encoding="utf-8"?>
<a:theme xmlns:a="http://schemas.openxmlformats.org/drawingml/2006/main" name="Тема Offic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D8853CD7-B1C6-4FDD-B6D0-92A83B857D3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E783485-1103-4BBC-98A1-D39A248154C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915ED37-D514-41C3-9B3C-B262145D17B7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40262f94-9f35-4ac3-9a90-690165a166b7"/>
    <ds:schemaRef ds:uri="a4f35948-e619-41b3-aa29-22878b09cfd2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Слайды с оформлением из снежинок</Template>
  <TotalTime>1153</TotalTime>
  <Words>580</Words>
  <Application>Microsoft Office PowerPoint</Application>
  <PresentationFormat>Произвольный</PresentationFormat>
  <Paragraphs>80</Paragraphs>
  <Slides>38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4" baseType="lpstr">
      <vt:lpstr>Arial</vt:lpstr>
      <vt:lpstr>Calibri</vt:lpstr>
      <vt:lpstr>Century Gothic</vt:lpstr>
      <vt:lpstr>Euphemia</vt:lpstr>
      <vt:lpstr>Times New Roman</vt:lpstr>
      <vt:lpstr>Шаблон с оформлением из снежинок</vt:lpstr>
      <vt:lpstr>               Застосування                         проектної технології       в екологічному вихованні                         дітей</vt:lpstr>
      <vt:lpstr>Презентация PowerPoint</vt:lpstr>
      <vt:lpstr>Презентация PowerPoint</vt:lpstr>
      <vt:lpstr>Презентация PowerPoint</vt:lpstr>
      <vt:lpstr>МЕТОД ПРОЕКТІВ НАМ ПОТРІБЕН ДЛЯ ТОГО,ЩОБ:</vt:lpstr>
      <vt:lpstr>Презентация PowerPoint</vt:lpstr>
      <vt:lpstr>Інновації у виховній діяльності дозволяють включити великий процент учнів як у виховний, так і в навчальний процес у цілому</vt:lpstr>
      <vt:lpstr>Презентация PowerPoint</vt:lpstr>
      <vt:lpstr>Презентация PowerPoint</vt:lpstr>
      <vt:lpstr>Презентация PowerPoint</vt:lpstr>
      <vt:lpstr>Основні вимоги до використання методу проектів</vt:lpstr>
      <vt:lpstr>Організація проекту</vt:lpstr>
      <vt:lpstr>Поради щодо роботи над проектом</vt:lpstr>
      <vt:lpstr>ЕКОЛОГІЯ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«Хто вирощує квіти, той приносить радість собі і людям» - говорить народна мудрість. </vt:lpstr>
      <vt:lpstr>«Ніж нарікати на всезагальну темряву, краще самому запалити маленьку свічку»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Прекрасне в житті допомагає людині жити, допомагає виконувати складну справу життя, бо це прекрасне виправляє її душу.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Макет заголовка</dc:title>
  <dc:creator>Demonchik</dc:creator>
  <cp:lastModifiedBy>Demonchik</cp:lastModifiedBy>
  <cp:revision>46</cp:revision>
  <dcterms:created xsi:type="dcterms:W3CDTF">2019-01-07T11:05:34Z</dcterms:created>
  <dcterms:modified xsi:type="dcterms:W3CDTF">2019-01-09T22:02:04Z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74067300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