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34"/>
  </p:notesMasterIdLst>
  <p:sldIdLst>
    <p:sldId id="257" r:id="rId2"/>
    <p:sldId id="258" r:id="rId3"/>
    <p:sldId id="293" r:id="rId4"/>
    <p:sldId id="259" r:id="rId5"/>
    <p:sldId id="260" r:id="rId6"/>
    <p:sldId id="261" r:id="rId7"/>
    <p:sldId id="262" r:id="rId8"/>
    <p:sldId id="264" r:id="rId9"/>
    <p:sldId id="289" r:id="rId10"/>
    <p:sldId id="290" r:id="rId11"/>
    <p:sldId id="291" r:id="rId12"/>
    <p:sldId id="281" r:id="rId13"/>
    <p:sldId id="292" r:id="rId14"/>
    <p:sldId id="265" r:id="rId15"/>
    <p:sldId id="282" r:id="rId16"/>
    <p:sldId id="269" r:id="rId17"/>
    <p:sldId id="270" r:id="rId18"/>
    <p:sldId id="295" r:id="rId19"/>
    <p:sldId id="273" r:id="rId20"/>
    <p:sldId id="277" r:id="rId21"/>
    <p:sldId id="298" r:id="rId22"/>
    <p:sldId id="278" r:id="rId23"/>
    <p:sldId id="279" r:id="rId24"/>
    <p:sldId id="283" r:id="rId25"/>
    <p:sldId id="284" r:id="rId26"/>
    <p:sldId id="296" r:id="rId27"/>
    <p:sldId id="297" r:id="rId28"/>
    <p:sldId id="287" r:id="rId29"/>
    <p:sldId id="302" r:id="rId30"/>
    <p:sldId id="299" r:id="rId31"/>
    <p:sldId id="300" r:id="rId32"/>
    <p:sldId id="301" r:id="rId3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CB537AD-F075-4936-AF14-A9F12F83A72B}">
          <p14:sldIdLst>
            <p14:sldId id="257"/>
            <p14:sldId id="258"/>
            <p14:sldId id="293"/>
            <p14:sldId id="259"/>
            <p14:sldId id="260"/>
            <p14:sldId id="261"/>
            <p14:sldId id="262"/>
            <p14:sldId id="264"/>
            <p14:sldId id="289"/>
            <p14:sldId id="290"/>
            <p14:sldId id="291"/>
            <p14:sldId id="281"/>
            <p14:sldId id="292"/>
            <p14:sldId id="265"/>
            <p14:sldId id="282"/>
            <p14:sldId id="269"/>
            <p14:sldId id="270"/>
            <p14:sldId id="295"/>
            <p14:sldId id="273"/>
            <p14:sldId id="277"/>
            <p14:sldId id="298"/>
            <p14:sldId id="278"/>
            <p14:sldId id="279"/>
            <p14:sldId id="283"/>
            <p14:sldId id="284"/>
            <p14:sldId id="296"/>
            <p14:sldId id="297"/>
            <p14:sldId id="287"/>
            <p14:sldId id="302"/>
            <p14:sldId id="299"/>
            <p14:sldId id="300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3090"/>
    <a:srgbClr val="04BC3D"/>
    <a:srgbClr val="CC6600"/>
    <a:srgbClr val="00CC99"/>
    <a:srgbClr val="33CC33"/>
    <a:srgbClr val="00FF00"/>
    <a:srgbClr val="FF66CC"/>
    <a:srgbClr val="92B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3B3EE-FBAA-4D03-A307-FF15026DDE55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DF232-753B-4662-8A7C-80AE662F3E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2587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5770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7557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7503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2874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8453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8186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887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81409D4-16A5-4D94-8281-75686F5C66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6782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4263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5031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028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000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281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1392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5101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42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90F04-1383-4D5A-8244-DDFA5625BA24}" type="datetimeFigureOut">
              <a:rPr lang="uk-UA" smtClean="0"/>
              <a:pPr/>
              <a:t>04.03.2019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FE7B5F1-6D21-4A72-98A6-4FCF96E7ED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424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4;&#1051;&#1045;&#1043;\&#1056;&#1072;&#1073;&#1086;&#1095;&#1080;&#1081;%20&#1089;&#1090;&#1086;&#1083;\&#1055;&#1088;&#1077;&#1079;&#1077;&#1085;&#1090;&#1072;&#1094;&#1110;&#1103;%20&#1058;&#1074;&#1086;&#1088;&#1095;&#1110;&#1089;&#1090;&#1100;%20&#1030;.&#1060;&#1088;&#1072;&#1085;&#1082;&#1072;\054%20&#1042;&#1051;&#1058;&#1040;&#1042;&#1040;%20&#1080;&#1079;%20&#1094;&#1080;&#1082;&#1083;&#1072;%20&#1052;&#1054;&#1071;%20&#1056;&#1054;&#1044;&#1048;&#1053;&#1040;%20(&#1041;.%20&#1057;&#1052;&#1045;&#1058;&#1040;&#1053;&#1040;).mp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4;&#1051;&#1045;&#1043;\&#1056;&#1072;&#1073;&#1086;&#1095;&#1080;&#1081;%20&#1089;&#1090;&#1086;&#1083;\&#1055;&#1088;&#1077;&#1079;&#1077;&#1085;&#1090;&#1072;&#1094;&#1110;&#1103;%20&#1058;&#1074;&#1086;&#1088;&#1095;&#1110;&#1089;&#1090;&#1100;%20&#1030;.&#1060;&#1088;&#1072;&#1085;&#1082;&#1072;\054%20&#1042;&#1051;&#1058;&#1040;&#1042;&#1040;%20&#1080;&#1079;%20&#1094;&#1080;&#1082;&#1083;&#1072;%20&#1052;&#1054;&#1071;%20&#1056;&#1054;&#1044;&#1048;&#1053;&#1040;%20(&#1041;.%20&#1057;&#1052;&#1045;&#1058;&#1040;&#1053;&#1040;).mp3" TargetMode="Externa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4;&#1051;&#1045;&#1043;\&#1056;&#1072;&#1073;&#1086;&#1095;&#1080;&#1081;%20&#1089;&#1090;&#1086;&#1083;\&#1059;&#1095;&#1080;&#1090;&#1077;&#1083;&#1100;%20&#1088;&#1086;&#1082;&#1091;%202008\018%20&#1043;&#1056;&#1059;&#1057;&#1058;&#1053;&#1040;&#1071;%20&#1055;&#1045;&#1057;&#1045;&#1053;&#1050;&#1040;%20(&#1055;.%20&#1048;.%20&#1063;&#1040;&#1049;&#1050;&#1054;&#1042;&#1057;&#1050;&#1048;&#1049;).mp3.mp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hyperlink" Target="http://uk.wikipedia.org/wiki/%D0%93%D1%80%D0%B8%D0%B2%D0%BD%D1%8F" TargetMode="External"/><Relationship Id="rId7" Type="http://schemas.openxmlformats.org/officeDocument/2006/relationships/image" Target="../media/image4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hyperlink" Target="http://uk.wikipedia.org/wiki/%D0%A4%D1%80%D0%B0%D0%BD%D0%BA%D0%BE_%D0%A4%D0%B5%D1%81%D1%82" TargetMode="External"/><Relationship Id="rId5" Type="http://schemas.openxmlformats.org/officeDocument/2006/relationships/image" Target="../media/image40.jpeg"/><Relationship Id="rId10" Type="http://schemas.openxmlformats.org/officeDocument/2006/relationships/hyperlink" Target="http://uk.wikipedia.org/wiki/%D0%9D%D0%B0%D0%B3%D1%83%D1%94%D0%B2%D0%B8%D1%87%D1%96" TargetMode="External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648" y="764704"/>
            <a:ext cx="5904656" cy="1470025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+mn-ea"/>
                <a:cs typeface="+mn-cs"/>
              </a:rPr>
              <a:t>Тема уроку: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8788" name="054 ВЛТАВА из цикла МОЯ РОДИНА (Б. СМЕТАНА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1164285" y="3429000"/>
            <a:ext cx="6836716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uk-UA" sz="2800" i="1" dirty="0" smtClean="0">
              <a:solidFill>
                <a:srgbClr val="C00000"/>
              </a:solidFill>
            </a:endParaRPr>
          </a:p>
          <a:p>
            <a:r>
              <a:rPr lang="uk-UA" sz="2800" i="1" dirty="0" smtClean="0">
                <a:solidFill>
                  <a:srgbClr val="C00000"/>
                </a:solidFill>
              </a:rPr>
              <a:t>Титан </a:t>
            </a:r>
            <a:r>
              <a:rPr lang="uk-UA" sz="2800" i="1" dirty="0">
                <a:solidFill>
                  <a:srgbClr val="C00000"/>
                </a:solidFill>
              </a:rPr>
              <a:t>духу і думки Іван Франко-письменник, учений, громадський діяч. Творчість І Франка в музиці. Лірика збірки «З вершин і низин»</a:t>
            </a: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6" name="Picture 4" descr="p-6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5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p-6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05" y="106142"/>
            <a:ext cx="2520280" cy="332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6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  <p:timing>
    <p:tnLst>
      <p:par>
        <p:cTn id="1" dur="indefinite" restart="never" nodeType="tmRoot">
          <p:childTnLst>
            <p:audio>
              <p:cMediaNode numSld="56" showWhenStopped="0">
                <p:cTn id="2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878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Целіна</a:t>
            </a: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Журавська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10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00808"/>
            <a:ext cx="3960812" cy="4176464"/>
          </a:xfrm>
          <a:prstGeom prst="rect">
            <a:avLst/>
          </a:prstGeom>
          <a:noFill/>
        </p:spPr>
      </p:pic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4140200" y="1214422"/>
            <a:ext cx="5003800" cy="525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uk-UA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olya\папка\лист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0034" y="357166"/>
            <a:ext cx="3074988" cy="4797425"/>
          </a:xfrm>
          <a:prstGeom prst="rect">
            <a:avLst/>
          </a:prstGeom>
          <a:noFill/>
          <a:ln/>
        </p:spPr>
      </p:pic>
      <p:pic>
        <p:nvPicPr>
          <p:cNvPr id="7" name="Picture 10" descr="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500562" y="142852"/>
            <a:ext cx="3603625" cy="4464050"/>
          </a:xfrm>
          <a:prstGeom prst="rect">
            <a:avLst/>
          </a:prstGeom>
          <a:noFill/>
          <a:ln/>
        </p:spPr>
      </p:pic>
      <p:pic>
        <p:nvPicPr>
          <p:cNvPr id="8" name="Picture 11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357422" y="3498850"/>
            <a:ext cx="3529013" cy="335915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300663"/>
            <a:ext cx="8075613" cy="1273175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Журнал “</a:t>
            </a:r>
            <a:r>
              <a:rPr lang="ru-RU" sz="2800" dirty="0" err="1">
                <a:solidFill>
                  <a:schemeClr val="tx1"/>
                </a:solidFill>
              </a:rPr>
              <a:t>Громадський</a:t>
            </a:r>
            <a:r>
              <a:rPr lang="ru-RU" sz="2800" dirty="0">
                <a:solidFill>
                  <a:schemeClr val="tx1"/>
                </a:solidFill>
              </a:rPr>
              <a:t> друг” (“</a:t>
            </a:r>
            <a:r>
              <a:rPr lang="ru-RU" sz="2800" dirty="0" err="1">
                <a:solidFill>
                  <a:schemeClr val="tx1"/>
                </a:solidFill>
              </a:rPr>
              <a:t>Дзвін</a:t>
            </a:r>
            <a:r>
              <a:rPr lang="ru-RU" sz="2800" dirty="0">
                <a:solidFill>
                  <a:schemeClr val="tx1"/>
                </a:solidFill>
              </a:rPr>
              <a:t>”, “Молот”), </a:t>
            </a:r>
            <a:r>
              <a:rPr lang="ru-RU" sz="2800" dirty="0" err="1">
                <a:solidFill>
                  <a:schemeClr val="tx1"/>
                </a:solidFill>
              </a:rPr>
              <a:t>який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видавали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Іван</a:t>
            </a:r>
            <a:r>
              <a:rPr lang="ru-RU" sz="2800" dirty="0">
                <a:solidFill>
                  <a:schemeClr val="tx1"/>
                </a:solidFill>
              </a:rPr>
              <a:t> Франко та Михайло Павлик у 1878 р.</a:t>
            </a:r>
          </a:p>
        </p:txBody>
      </p:sp>
      <p:pic>
        <p:nvPicPr>
          <p:cNvPr id="13315" name="Picture 3" descr="fr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7744" y="260648"/>
            <a:ext cx="4252913" cy="4897438"/>
          </a:xfrm>
        </p:spPr>
      </p:pic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95-EB72-48FF-9EA9-99D19CAD4905}" type="slidenum">
              <a:rPr lang="ru-RU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985206"/>
      </p:ext>
    </p:extLst>
  </p:cSld>
  <p:clrMapOvr>
    <a:masterClrMapping/>
  </p:clrMapOvr>
  <p:transition spd="slow" advTm="55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Ольга </a:t>
            </a:r>
            <a:r>
              <a:rPr kumimoji="0" lang="uk-UA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Хоружинська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9" descr="День шлюб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214422"/>
            <a:ext cx="3983038" cy="5373687"/>
          </a:xfrm>
          <a:prstGeom prst="rect">
            <a:avLst/>
          </a:prstGeom>
          <a:noFill/>
          <a:ln/>
        </p:spPr>
      </p:pic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4643438" y="1714488"/>
            <a:ext cx="4038600" cy="43211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СПАСИБІ ТОБІ, МОЄ СОНЕЧКО, </a:t>
            </a:r>
            <a:b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ПРОМІНЧИК ТВІЙ - ЩИРЕ СЛОВЕЧКО! </a:t>
            </a:r>
            <a:b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ЯК ПРОМІНЧИКА НЕ ЗДОБУТЬ ПРИТЬМОМ, </a:t>
            </a:r>
            <a:b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СЛОВА ЩИРОГО НЕ КУПИТЬ СРІБЛОМ,</a:t>
            </a:r>
            <a:b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uk-U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..ТОЖ ЗА ДАР МАЛИЙ, А БЕЗЦІННИЙ ТВІЙ. </a:t>
            </a:r>
            <a:b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uk-UA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03648" y="260648"/>
            <a:ext cx="6597352" cy="1296144"/>
          </a:xfrm>
        </p:spPr>
        <p:txBody>
          <a:bodyPr>
            <a:noAutofit/>
          </a:bodyPr>
          <a:lstStyle/>
          <a:p>
            <a:r>
              <a:rPr lang="uk-UA" sz="2700" dirty="0">
                <a:solidFill>
                  <a:srgbClr val="C00000"/>
                </a:solidFill>
              </a:rPr>
              <a:t>Шлюб Івана Франка та Ольги </a:t>
            </a:r>
            <a:r>
              <a:rPr lang="uk-UA" sz="2700" dirty="0" err="1">
                <a:solidFill>
                  <a:srgbClr val="C00000"/>
                </a:solidFill>
              </a:rPr>
              <a:t>Хоружинської</a:t>
            </a:r>
            <a:r>
              <a:rPr lang="uk-UA" sz="2700" dirty="0">
                <a:solidFill>
                  <a:srgbClr val="C00000"/>
                </a:solidFill>
              </a:rPr>
              <a:t> став політичною злукою Сходу й Заходу</a:t>
            </a:r>
            <a:endParaRPr lang="ru-RU" sz="2700" dirty="0">
              <a:solidFill>
                <a:srgbClr val="C00000"/>
              </a:solidFill>
            </a:endParaRPr>
          </a:p>
        </p:txBody>
      </p:sp>
      <p:pic>
        <p:nvPicPr>
          <p:cNvPr id="32774" name="Picture 6" descr="142-7-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1857364"/>
            <a:ext cx="3769866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638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48362"/>
      </p:ext>
    </p:extLst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300663"/>
            <a:ext cx="8075613" cy="1273175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Українські</a:t>
            </a:r>
            <a:r>
              <a:rPr lang="ru-RU" sz="4000" dirty="0"/>
              <a:t> </a:t>
            </a:r>
            <a:r>
              <a:rPr lang="ru-RU" sz="4000" dirty="0" err="1"/>
              <a:t>журнали</a:t>
            </a:r>
            <a:r>
              <a:rPr lang="ru-RU" sz="4000" dirty="0"/>
              <a:t>, у </a:t>
            </a:r>
            <a:r>
              <a:rPr lang="ru-RU" sz="4000" dirty="0" err="1"/>
              <a:t>виданні</a:t>
            </a:r>
            <a:r>
              <a:rPr lang="ru-RU" sz="4000" dirty="0"/>
              <a:t> </a:t>
            </a:r>
            <a:r>
              <a:rPr lang="ru-RU" sz="4000" dirty="0" err="1"/>
              <a:t>яких</a:t>
            </a:r>
            <a:r>
              <a:rPr lang="ru-RU" sz="4000" dirty="0"/>
              <a:t> брав участь І. Франко. </a:t>
            </a: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8073-557B-4546-A28F-FB203C9CB523}" type="slidenum">
              <a:rPr lang="ru-RU"/>
              <a:pPr/>
              <a:t>15</a:t>
            </a:fld>
            <a:endParaRPr lang="ru-RU"/>
          </a:p>
        </p:txBody>
      </p:sp>
      <p:pic>
        <p:nvPicPr>
          <p:cNvPr id="102404" name="Picture 4" descr="fr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4392488" cy="523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964169"/>
      </p:ext>
    </p:extLst>
  </p:cSld>
  <p:clrMapOvr>
    <a:masterClrMapping/>
  </p:clrMapOvr>
  <p:transition spd="slow" advTm="693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1403648" y="274638"/>
            <a:ext cx="6900565" cy="1143000"/>
          </a:xfrm>
        </p:spPr>
        <p:txBody>
          <a:bodyPr>
            <a:normAutofit fontScale="90000"/>
          </a:bodyPr>
          <a:lstStyle/>
          <a:p>
            <a:r>
              <a:rPr lang="uk-UA" sz="3800" dirty="0">
                <a:solidFill>
                  <a:schemeClr val="tx1"/>
                </a:solidFill>
              </a:rPr>
              <a:t>Музей-садиба Івана Франка у Нагуєвичах</a:t>
            </a:r>
            <a:endParaRPr lang="ru-RU" sz="3800" dirty="0">
              <a:solidFill>
                <a:schemeClr val="tx1"/>
              </a:solidFill>
            </a:endParaRPr>
          </a:p>
        </p:txBody>
      </p:sp>
      <p:pic>
        <p:nvPicPr>
          <p:cNvPr id="34821" name="Picture 5" descr="800px-Museum_ivan_frank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9682"/>
            <a:ext cx="762000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183852"/>
      </p:ext>
    </p:extLst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5181600" y="224631"/>
            <a:ext cx="3167582" cy="6228557"/>
          </a:xfrm>
        </p:spPr>
        <p:txBody>
          <a:bodyPr>
            <a:normAutofit/>
          </a:bodyPr>
          <a:lstStyle/>
          <a:p>
            <a:pPr algn="l"/>
            <a:r>
              <a:rPr lang="uk-UA" sz="3200" dirty="0" smtClean="0">
                <a:solidFill>
                  <a:schemeClr val="tx1"/>
                </a:solidFill>
              </a:rPr>
              <a:t>Помер </a:t>
            </a:r>
            <a:r>
              <a:rPr lang="uk-UA" sz="3200" dirty="0">
                <a:solidFill>
                  <a:schemeClr val="tx1"/>
                </a:solidFill>
              </a:rPr>
              <a:t/>
            </a:r>
            <a:br>
              <a:rPr lang="uk-UA" sz="3200" dirty="0">
                <a:solidFill>
                  <a:schemeClr val="tx1"/>
                </a:solidFill>
              </a:rPr>
            </a:br>
            <a:r>
              <a:rPr lang="uk-UA" sz="3200" dirty="0">
                <a:solidFill>
                  <a:schemeClr val="tx1"/>
                </a:solidFill>
              </a:rPr>
              <a:t>Іван Якович </a:t>
            </a:r>
            <a:br>
              <a:rPr lang="uk-UA" sz="3200" dirty="0">
                <a:solidFill>
                  <a:schemeClr val="tx1"/>
                </a:solidFill>
              </a:rPr>
            </a:br>
            <a:r>
              <a:rPr lang="uk-UA" sz="3200" dirty="0">
                <a:solidFill>
                  <a:schemeClr val="tx1"/>
                </a:solidFill>
              </a:rPr>
              <a:t>28 травня 1916р.  Некрологи друкували десятки газет Європи. Похований у Львові на Личаківському кладовищі.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6869" name="Picture 5" descr="44fa2e88deb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4631"/>
            <a:ext cx="4354016" cy="640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609" y="-35719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433737"/>
      </p:ext>
    </p:extLst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Іван Франко: універсальність таланту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1714488"/>
            <a:ext cx="81439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CC6600"/>
                </a:solidFill>
              </a:rPr>
              <a:t> Поет </a:t>
            </a:r>
            <a:r>
              <a:rPr lang="uk-UA" i="1" dirty="0" smtClean="0"/>
              <a:t>(11 прижиттєвих збірок)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573090"/>
                </a:solidFill>
              </a:rPr>
              <a:t> Мовознавець </a:t>
            </a:r>
            <a:r>
              <a:rPr lang="uk-UA" i="1" dirty="0" smtClean="0"/>
              <a:t>(знав 14 мов)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33CC33"/>
                </a:solidFill>
              </a:rPr>
              <a:t> </a:t>
            </a:r>
            <a:r>
              <a:rPr lang="uk-UA" sz="2000" b="1" dirty="0" smtClean="0">
                <a:solidFill>
                  <a:srgbClr val="00CC99"/>
                </a:solidFill>
              </a:rPr>
              <a:t>Перекладач, автор переспівів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FF66CC"/>
                </a:solidFill>
              </a:rPr>
              <a:t> Науковець</a:t>
            </a:r>
            <a:r>
              <a:rPr lang="uk-UA" sz="2000" b="1" dirty="0" smtClean="0"/>
              <a:t> </a:t>
            </a:r>
            <a:r>
              <a:rPr lang="uk-UA" i="1" dirty="0" smtClean="0"/>
              <a:t>(доктор наук)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C00000"/>
                </a:solidFill>
              </a:rPr>
              <a:t> Фольклорист, етнограф </a:t>
            </a:r>
            <a:r>
              <a:rPr lang="uk-UA" i="1" dirty="0" smtClean="0"/>
              <a:t>(400 пісень, 1800 коломийок)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FFC000"/>
                </a:solidFill>
              </a:rPr>
              <a:t> Прозаїк </a:t>
            </a:r>
            <a:r>
              <a:rPr lang="uk-UA" i="1" dirty="0" smtClean="0"/>
              <a:t>(10 повістей і романів, майже 100 творів малої прози)</a:t>
            </a:r>
          </a:p>
          <a:p>
            <a:pPr>
              <a:buFont typeface="Arial" pitchFamily="34" charset="0"/>
              <a:buChar char="•"/>
            </a:pPr>
            <a:r>
              <a:rPr lang="uk-UA" sz="2000" dirty="0" smtClean="0"/>
              <a:t> </a:t>
            </a:r>
            <a:r>
              <a:rPr lang="uk-UA" sz="2000" b="1" dirty="0" smtClean="0">
                <a:solidFill>
                  <a:srgbClr val="7030A0"/>
                </a:solidFill>
              </a:rPr>
              <a:t>Громадський діяч </a:t>
            </a:r>
            <a:r>
              <a:rPr lang="uk-UA" i="1" dirty="0" smtClean="0"/>
              <a:t>(очолював філологічну секцію )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C00000"/>
                </a:solidFill>
              </a:rPr>
              <a:t> Політик </a:t>
            </a:r>
            <a:r>
              <a:rPr lang="uk-UA" i="1" dirty="0" smtClean="0"/>
              <a:t>(організував Русько-українську радикальну партію, </a:t>
            </a:r>
            <a:r>
              <a:rPr lang="uk-UA" i="1" dirty="0" err="1" smtClean="0"/>
              <a:t>балатувався</a:t>
            </a:r>
            <a:r>
              <a:rPr lang="uk-UA" i="1" dirty="0" smtClean="0"/>
              <a:t> до австрійського парламенту та галицького сейму)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0070C0"/>
                </a:solidFill>
              </a:rPr>
              <a:t> Драматург </a:t>
            </a:r>
            <a:r>
              <a:rPr lang="uk-UA" i="1" dirty="0" smtClean="0"/>
              <a:t>(написав понад 10 драм)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002060"/>
                </a:solidFill>
              </a:rPr>
              <a:t> Історик літератури </a:t>
            </a:r>
            <a:r>
              <a:rPr lang="uk-UA" i="1" dirty="0" smtClean="0"/>
              <a:t>(монографія </a:t>
            </a:r>
            <a:r>
              <a:rPr lang="uk-UA" i="1" dirty="0" err="1" smtClean="0"/>
              <a:t>“Нарис</a:t>
            </a:r>
            <a:r>
              <a:rPr lang="uk-UA" i="1" dirty="0" smtClean="0"/>
              <a:t> історії української </a:t>
            </a:r>
            <a:r>
              <a:rPr lang="uk-UA" i="1" dirty="0" err="1" smtClean="0"/>
              <a:t>літератури”</a:t>
            </a:r>
            <a:r>
              <a:rPr lang="uk-UA" i="1" dirty="0" smtClean="0"/>
              <a:t> )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00B0F0"/>
                </a:solidFill>
              </a:rPr>
              <a:t> Публіцист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FF0000"/>
                </a:solidFill>
              </a:rPr>
              <a:t> Філософ</a:t>
            </a:r>
          </a:p>
          <a:p>
            <a:pPr>
              <a:buFont typeface="Arial" pitchFamily="34" charset="0"/>
              <a:buChar char="•"/>
            </a:pPr>
            <a:r>
              <a:rPr lang="uk-UA" sz="2000" b="1" dirty="0" smtClean="0">
                <a:solidFill>
                  <a:srgbClr val="00B050"/>
                </a:solidFill>
              </a:rPr>
              <a:t> Видавець </a:t>
            </a:r>
            <a:r>
              <a:rPr lang="uk-UA" i="1" dirty="0" smtClean="0"/>
              <a:t>( альманахи </a:t>
            </a:r>
            <a:r>
              <a:rPr lang="uk-UA" i="1" dirty="0" err="1" smtClean="0"/>
              <a:t>“Дзвін”</a:t>
            </a:r>
            <a:r>
              <a:rPr lang="uk-UA" i="1" dirty="0" smtClean="0"/>
              <a:t>, </a:t>
            </a:r>
            <a:r>
              <a:rPr lang="uk-UA" i="1" dirty="0" err="1" smtClean="0"/>
              <a:t>“Молот”</a:t>
            </a:r>
            <a:r>
              <a:rPr lang="uk-UA" i="1" dirty="0" smtClean="0"/>
              <a:t>, журнали </a:t>
            </a:r>
            <a:r>
              <a:rPr lang="uk-UA" i="1" dirty="0" err="1" smtClean="0"/>
              <a:t>“Життє</a:t>
            </a:r>
            <a:r>
              <a:rPr lang="uk-UA" i="1" dirty="0" smtClean="0"/>
              <a:t> і </a:t>
            </a:r>
            <a:r>
              <a:rPr lang="uk-UA" i="1" dirty="0" err="1" smtClean="0"/>
              <a:t>слово”</a:t>
            </a:r>
            <a:r>
              <a:rPr lang="uk-UA" i="1" dirty="0" smtClean="0"/>
              <a:t>, </a:t>
            </a:r>
            <a:r>
              <a:rPr lang="uk-UA" i="1" dirty="0" err="1" smtClean="0"/>
              <a:t>“Світ”</a:t>
            </a:r>
            <a:r>
              <a:rPr lang="uk-UA" i="1" dirty="0" smtClean="0"/>
              <a:t>, </a:t>
            </a:r>
            <a:r>
              <a:rPr lang="uk-UA" i="1" dirty="0" err="1" smtClean="0"/>
              <a:t>“Літературно-науковий</a:t>
            </a:r>
            <a:r>
              <a:rPr lang="uk-UA" i="1" dirty="0" smtClean="0"/>
              <a:t> </a:t>
            </a:r>
            <a:r>
              <a:rPr lang="uk-UA" i="1" dirty="0" err="1" smtClean="0"/>
              <a:t>вісник”</a:t>
            </a:r>
            <a:r>
              <a:rPr lang="uk-UA" i="1" dirty="0" smtClean="0"/>
              <a:t> )</a:t>
            </a:r>
          </a:p>
        </p:txBody>
      </p:sp>
      <p:pic>
        <p:nvPicPr>
          <p:cNvPr id="10" name="Picture 8" descr="200px-IvanFranko18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2061" y="692696"/>
            <a:ext cx="1372757" cy="1785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964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4787900" y="404813"/>
            <a:ext cx="4105275" cy="572135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solidFill>
                  <a:srgbClr val="FF0000"/>
                </a:solidFill>
                <a:ea typeface="+mj-ea"/>
                <a:cs typeface="+mj-cs"/>
              </a:rPr>
              <a:t>Франко - </a:t>
            </a:r>
            <a:r>
              <a:rPr lang="ru-RU" sz="2800" dirty="0" smtClean="0">
                <a:solidFill>
                  <a:srgbClr val="FF0000"/>
                </a:solidFill>
                <a:ea typeface="+mj-ea"/>
                <a:cs typeface="+mj-cs"/>
              </a:rPr>
              <a:t>поет </a:t>
            </a:r>
            <a:r>
              <a:rPr lang="ru-RU" sz="2800" dirty="0">
                <a:solidFill>
                  <a:srgbClr val="FF0000"/>
                </a:solidFill>
                <a:ea typeface="+mj-ea"/>
                <a:cs typeface="+mj-cs"/>
              </a:rPr>
              <a:t/>
            </a:r>
            <a:br>
              <a:rPr lang="ru-RU" sz="2800" dirty="0">
                <a:solidFill>
                  <a:srgbClr val="FF0000"/>
                </a:solidFill>
                <a:ea typeface="+mj-ea"/>
                <a:cs typeface="+mj-cs"/>
              </a:rPr>
            </a:br>
            <a:endParaRPr lang="ru-RU" sz="2800" dirty="0" smtClean="0">
              <a:solidFill>
                <a:srgbClr val="FF0000"/>
              </a:solidFill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uk-UA" sz="2800" dirty="0" smtClean="0">
                <a:solidFill>
                  <a:srgbClr val="002060"/>
                </a:solidFill>
                <a:ea typeface="+mj-ea"/>
                <a:cs typeface="+mj-cs"/>
              </a:rPr>
              <a:t>збірки:</a:t>
            </a:r>
            <a:endParaRPr lang="uk-UA" sz="2400" dirty="0" smtClean="0">
              <a:solidFill>
                <a:srgbClr val="002060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/>
              <a:t>“ </a:t>
            </a:r>
            <a:r>
              <a:rPr lang="uk-UA" sz="2800" dirty="0" smtClean="0"/>
              <a:t>Балади</a:t>
            </a:r>
            <a:r>
              <a:rPr lang="ru-RU" sz="2800" dirty="0" smtClean="0"/>
              <a:t> </a:t>
            </a:r>
            <a:r>
              <a:rPr lang="ru-RU" sz="2800" dirty="0"/>
              <a:t>і </a:t>
            </a:r>
            <a:r>
              <a:rPr lang="uk-UA" sz="2800" dirty="0" smtClean="0"/>
              <a:t>розкази</a:t>
            </a:r>
            <a:r>
              <a:rPr lang="ru-RU" sz="2800" dirty="0" smtClean="0"/>
              <a:t> </a:t>
            </a:r>
            <a:r>
              <a:rPr lang="ru-RU" sz="2800" dirty="0"/>
              <a:t>”</a:t>
            </a:r>
            <a:br>
              <a:rPr lang="ru-RU" sz="2800" dirty="0"/>
            </a:br>
            <a:r>
              <a:rPr lang="ru-RU" sz="2800" dirty="0"/>
              <a:t>“ З вершин і низин ”</a:t>
            </a:r>
            <a:br>
              <a:rPr lang="ru-RU" sz="2800" dirty="0"/>
            </a:br>
            <a:r>
              <a:rPr lang="ru-RU" sz="2800" dirty="0"/>
              <a:t>“ </a:t>
            </a:r>
            <a:r>
              <a:rPr lang="ru-RU" sz="2800" dirty="0" err="1"/>
              <a:t>Мій</a:t>
            </a:r>
            <a:r>
              <a:rPr lang="ru-RU" sz="2800" dirty="0"/>
              <a:t> </a:t>
            </a:r>
            <a:r>
              <a:rPr lang="ru-RU" sz="2800" dirty="0" err="1"/>
              <a:t>ізмарагд</a:t>
            </a:r>
            <a:r>
              <a:rPr lang="ru-RU" sz="2800" dirty="0"/>
              <a:t> ”</a:t>
            </a:r>
            <a:br>
              <a:rPr lang="ru-RU" sz="2800" dirty="0"/>
            </a:br>
            <a:r>
              <a:rPr lang="ru-RU" sz="2800" dirty="0"/>
              <a:t>“ </a:t>
            </a:r>
            <a:r>
              <a:rPr lang="ru-RU" sz="2800" dirty="0" err="1"/>
              <a:t>Зів'яле</a:t>
            </a:r>
            <a:r>
              <a:rPr lang="ru-RU" sz="2800" dirty="0"/>
              <a:t> </a:t>
            </a:r>
            <a:r>
              <a:rPr lang="ru-RU" sz="2800" dirty="0" err="1"/>
              <a:t>листя</a:t>
            </a:r>
            <a:r>
              <a:rPr lang="ru-RU" sz="2800" dirty="0"/>
              <a:t> ”</a:t>
            </a:r>
            <a:br>
              <a:rPr lang="ru-RU" sz="2800" dirty="0"/>
            </a:br>
            <a:r>
              <a:rPr lang="ru-RU" sz="2800" dirty="0"/>
              <a:t>“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днів</a:t>
            </a:r>
            <a:r>
              <a:rPr lang="ru-RU" sz="2800" dirty="0"/>
              <a:t> </a:t>
            </a:r>
            <a:r>
              <a:rPr lang="ru-RU" sz="2800" dirty="0" err="1"/>
              <a:t>журби</a:t>
            </a:r>
            <a:r>
              <a:rPr lang="ru-RU" sz="2800" dirty="0"/>
              <a:t> ”</a:t>
            </a:r>
            <a:br>
              <a:rPr lang="ru-RU" sz="2800" dirty="0"/>
            </a:br>
            <a:r>
              <a:rPr lang="ru-RU" sz="2800" dirty="0"/>
              <a:t>“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літ</a:t>
            </a:r>
            <a:r>
              <a:rPr lang="ru-RU" sz="2800" dirty="0"/>
              <a:t> </a:t>
            </a:r>
            <a:r>
              <a:rPr lang="ru-RU" sz="2800" dirty="0" err="1"/>
              <a:t>моєї</a:t>
            </a:r>
            <a:r>
              <a:rPr lang="ru-RU" sz="2800" dirty="0"/>
              <a:t> </a:t>
            </a:r>
            <a:r>
              <a:rPr lang="ru-RU" sz="2800" dirty="0" err="1"/>
              <a:t>молодості</a:t>
            </a:r>
            <a:r>
              <a:rPr lang="ru-RU" sz="2800" dirty="0"/>
              <a:t> ”</a:t>
            </a:r>
            <a:br>
              <a:rPr lang="ru-RU" sz="2800" dirty="0"/>
            </a:br>
            <a:r>
              <a:rPr lang="ru-RU" sz="2800" dirty="0"/>
              <a:t>“ </a:t>
            </a:r>
            <a:r>
              <a:rPr lang="ru-RU" sz="2800" dirty="0" err="1"/>
              <a:t>Давнє</a:t>
            </a:r>
            <a:r>
              <a:rPr lang="ru-RU" sz="2800" dirty="0"/>
              <a:t> і </a:t>
            </a:r>
            <a:r>
              <a:rPr lang="ru-RU" sz="2800" dirty="0" err="1"/>
              <a:t>нове</a:t>
            </a:r>
            <a:r>
              <a:rPr lang="ru-RU" sz="2800" dirty="0"/>
              <a:t> ”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7AB7-4DBA-4AA1-9A94-32AA74626F1A}" type="slidenum">
              <a:rPr lang="ru-RU"/>
              <a:pPr/>
              <a:t>19</a:t>
            </a:fld>
            <a:endParaRPr lang="ru-RU"/>
          </a:p>
        </p:txBody>
      </p:sp>
      <p:pic>
        <p:nvPicPr>
          <p:cNvPr id="6149" name="Picture 5" descr="fr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36" y="3265488"/>
            <a:ext cx="2159471" cy="30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458_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64912">
            <a:off x="3041427" y="528385"/>
            <a:ext cx="1746473" cy="2346659"/>
          </a:xfrm>
          <a:prstGeom prst="rect">
            <a:avLst/>
          </a:prstGeom>
        </p:spPr>
      </p:pic>
      <p:pic>
        <p:nvPicPr>
          <p:cNvPr id="6" name="Picture 2" descr="http://www.rulit.me/data/programs/images/semper-tiro_37755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2534">
            <a:off x="2354906" y="3117109"/>
            <a:ext cx="2563015" cy="362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i-franko.name/files/IFranko/autographs/vol01-06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61" y="404813"/>
            <a:ext cx="2519352" cy="303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10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11"/>
    </mc:Choice>
    <mc:Fallback xmlns="">
      <p:transition spd="slow" advTm="1081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392555"/>
            <a:ext cx="6729412" cy="2048807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uk-UA" sz="2800" dirty="0">
                <a:solidFill>
                  <a:srgbClr val="57309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«Ми не можемо назвати, мабуть, жодної ділянки людського духу, в якій би не працював Іван Франко і в якій би він не був великий</a:t>
            </a:r>
            <a:r>
              <a:rPr lang="uk-UA" sz="2800" dirty="0" smtClean="0">
                <a:solidFill>
                  <a:srgbClr val="57309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pPr>
              <a:lnSpc>
                <a:spcPct val="80000"/>
              </a:lnSpc>
            </a:pPr>
            <a:r>
              <a:rPr lang="uk-UA" dirty="0">
                <a:solidFill>
                  <a:srgbClr val="573090"/>
                </a:solidFill>
              </a:rPr>
              <a:t>П. Загребельний</a:t>
            </a:r>
            <a:endParaRPr lang="ru-RU" sz="2800" b="1" i="1" dirty="0">
              <a:solidFill>
                <a:srgbClr val="573090"/>
              </a:solidFill>
              <a:latin typeface="Monotype Corsiva" pitchFamily="66" charset="0"/>
            </a:endParaRPr>
          </a:p>
        </p:txBody>
      </p:sp>
      <p:pic>
        <p:nvPicPr>
          <p:cNvPr id="3076" name="054 ВЛТАВА из цикла МОЯ РОДИНА (Б. СМЕТАНА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-6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p-6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-12041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56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62"/>
    </mc:Choice>
    <mc:Fallback xmlns="">
      <p:transition spd="slow" advTm="80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6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3800" y="476250"/>
            <a:ext cx="3898900" cy="5672138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Франко - </a:t>
            </a:r>
            <a:r>
              <a:rPr lang="ru-RU" sz="2800" dirty="0" err="1">
                <a:solidFill>
                  <a:srgbClr val="FF0000"/>
                </a:solidFill>
              </a:rPr>
              <a:t>прозаїк</a:t>
            </a:r>
            <a:r>
              <a:rPr lang="ru-RU" sz="2800" dirty="0">
                <a:solidFill>
                  <a:srgbClr val="FF0000"/>
                </a:solidFill>
              </a:rPr>
              <a:t>.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uk-UA" sz="2700" dirty="0" smtClean="0">
                <a:solidFill>
                  <a:schemeClr val="tx1"/>
                </a:solidFill>
              </a:rPr>
              <a:t>Залишив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>
                <a:solidFill>
                  <a:schemeClr val="tx1"/>
                </a:solidFill>
              </a:rPr>
              <a:t>нам </a:t>
            </a:r>
            <a:r>
              <a:rPr lang="ru-RU" sz="2700" dirty="0" err="1">
                <a:solidFill>
                  <a:schemeClr val="tx1"/>
                </a:solidFill>
              </a:rPr>
              <a:t>повісті</a:t>
            </a:r>
            <a:r>
              <a:rPr lang="ru-RU" sz="2700" dirty="0">
                <a:solidFill>
                  <a:schemeClr val="tx1"/>
                </a:solidFill>
              </a:rPr>
              <a:t> «</a:t>
            </a:r>
            <a:r>
              <a:rPr lang="ru-RU" sz="2700" dirty="0" err="1">
                <a:solidFill>
                  <a:schemeClr val="tx1"/>
                </a:solidFill>
              </a:rPr>
              <a:t>Ліси</a:t>
            </a:r>
            <a:r>
              <a:rPr lang="ru-RU" sz="2700" dirty="0">
                <a:solidFill>
                  <a:schemeClr val="tx1"/>
                </a:solidFill>
              </a:rPr>
              <a:t> і </a:t>
            </a:r>
            <a:r>
              <a:rPr lang="ru-RU" sz="2700" dirty="0" err="1">
                <a:solidFill>
                  <a:schemeClr val="tx1"/>
                </a:solidFill>
              </a:rPr>
              <a:t>пасовиська</a:t>
            </a:r>
            <a:r>
              <a:rPr lang="ru-RU" sz="2700" dirty="0">
                <a:solidFill>
                  <a:schemeClr val="tx1"/>
                </a:solidFill>
              </a:rPr>
              <a:t>», «Борислав </a:t>
            </a:r>
            <a:r>
              <a:rPr lang="ru-RU" sz="2700" dirty="0" err="1">
                <a:solidFill>
                  <a:schemeClr val="tx1"/>
                </a:solidFill>
              </a:rPr>
              <a:t>сміється</a:t>
            </a:r>
            <a:r>
              <a:rPr lang="ru-RU" sz="2700" dirty="0">
                <a:solidFill>
                  <a:schemeClr val="tx1"/>
                </a:solidFill>
              </a:rPr>
              <a:t>», «</a:t>
            </a:r>
            <a:r>
              <a:rPr lang="ru-RU" sz="2700" dirty="0" err="1">
                <a:solidFill>
                  <a:schemeClr val="tx1"/>
                </a:solidFill>
              </a:rPr>
              <a:t>Перехресні</a:t>
            </a:r>
            <a:r>
              <a:rPr lang="ru-RU" sz="2700" dirty="0">
                <a:solidFill>
                  <a:schemeClr val="tx1"/>
                </a:solidFill>
              </a:rPr>
              <a:t> стежки», «Лель і </a:t>
            </a:r>
            <a:r>
              <a:rPr lang="ru-RU" sz="2700" dirty="0" err="1">
                <a:solidFill>
                  <a:schemeClr val="tx1"/>
                </a:solidFill>
              </a:rPr>
              <a:t>Полель</a:t>
            </a:r>
            <a:r>
              <a:rPr lang="ru-RU" sz="2700" dirty="0">
                <a:solidFill>
                  <a:schemeClr val="tx1"/>
                </a:solidFill>
              </a:rPr>
              <a:t>», «</a:t>
            </a:r>
            <a:r>
              <a:rPr lang="ru-RU" sz="2700" dirty="0" err="1">
                <a:solidFill>
                  <a:schemeClr val="tx1"/>
                </a:solidFill>
              </a:rPr>
              <a:t>Основи</a:t>
            </a:r>
            <a:r>
              <a:rPr lang="ru-RU" sz="2700" dirty="0">
                <a:solidFill>
                  <a:schemeClr val="tx1"/>
                </a:solidFill>
              </a:rPr>
              <a:t> </a:t>
            </a:r>
            <a:r>
              <a:rPr lang="ru-RU" sz="2700" dirty="0" err="1">
                <a:solidFill>
                  <a:schemeClr val="tx1"/>
                </a:solidFill>
              </a:rPr>
              <a:t>суспільності</a:t>
            </a:r>
            <a:r>
              <a:rPr lang="ru-RU" sz="2700" dirty="0">
                <a:solidFill>
                  <a:schemeClr val="tx1"/>
                </a:solidFill>
              </a:rPr>
              <a:t>», «Для </a:t>
            </a:r>
            <a:r>
              <a:rPr lang="ru-RU" sz="2700" dirty="0" err="1">
                <a:solidFill>
                  <a:schemeClr val="tx1"/>
                </a:solidFill>
              </a:rPr>
              <a:t>домашнього</a:t>
            </a:r>
            <a:r>
              <a:rPr lang="ru-RU" sz="2700" dirty="0">
                <a:solidFill>
                  <a:schemeClr val="tx1"/>
                </a:solidFill>
              </a:rPr>
              <a:t> </a:t>
            </a:r>
            <a:r>
              <a:rPr lang="ru-RU" sz="2700" dirty="0" err="1">
                <a:solidFill>
                  <a:schemeClr val="tx1"/>
                </a:solidFill>
              </a:rPr>
              <a:t>вогнища</a:t>
            </a:r>
            <a:r>
              <a:rPr lang="ru-RU" sz="2700" dirty="0">
                <a:solidFill>
                  <a:schemeClr val="tx1"/>
                </a:solidFill>
              </a:rPr>
              <a:t>», «Захар Беркут», «</a:t>
            </a:r>
            <a:r>
              <a:rPr lang="en-US" sz="2700" dirty="0">
                <a:solidFill>
                  <a:schemeClr val="tx1"/>
                </a:solidFill>
              </a:rPr>
              <a:t>Boa constrictor».</a:t>
            </a:r>
            <a:br>
              <a:rPr lang="en-US" sz="2700" dirty="0">
                <a:solidFill>
                  <a:schemeClr val="tx1"/>
                </a:solidFill>
              </a:rPr>
            </a:br>
            <a:r>
              <a:rPr lang="ru-RU" sz="2700" dirty="0" err="1">
                <a:solidFill>
                  <a:srgbClr val="002060"/>
                </a:solidFill>
              </a:rPr>
              <a:t>Оповідання</a:t>
            </a:r>
            <a:r>
              <a:rPr lang="ru-RU" sz="2700" dirty="0">
                <a:solidFill>
                  <a:srgbClr val="002060"/>
                </a:solidFill>
              </a:rPr>
              <a:t> для </a:t>
            </a:r>
            <a:r>
              <a:rPr lang="ru-RU" sz="2700" dirty="0" err="1">
                <a:solidFill>
                  <a:srgbClr val="002060"/>
                </a:solidFill>
              </a:rPr>
              <a:t>дітей</a:t>
            </a:r>
            <a:r>
              <a:rPr lang="ru-RU" sz="2700" dirty="0">
                <a:solidFill>
                  <a:srgbClr val="002060"/>
                </a:solidFill>
              </a:rPr>
              <a:t> </a:t>
            </a:r>
            <a:r>
              <a:rPr lang="ru-RU" sz="2700" dirty="0" smtClean="0">
                <a:solidFill>
                  <a:srgbClr val="002060"/>
                </a:solidFill>
              </a:rPr>
              <a:t/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« </a:t>
            </a:r>
            <a:r>
              <a:rPr lang="ru-RU" sz="2700" dirty="0" err="1">
                <a:solidFill>
                  <a:srgbClr val="002060"/>
                </a:solidFill>
              </a:rPr>
              <a:t>Малий</a:t>
            </a:r>
            <a:r>
              <a:rPr lang="ru-RU" sz="2700" dirty="0">
                <a:solidFill>
                  <a:srgbClr val="002060"/>
                </a:solidFill>
              </a:rPr>
              <a:t> Мирон», «</a:t>
            </a:r>
            <a:r>
              <a:rPr lang="ru-RU" sz="2700" dirty="0" err="1">
                <a:solidFill>
                  <a:srgbClr val="002060"/>
                </a:solidFill>
              </a:rPr>
              <a:t>Олівець</a:t>
            </a:r>
            <a:r>
              <a:rPr lang="ru-RU" sz="2700" dirty="0">
                <a:solidFill>
                  <a:srgbClr val="002060"/>
                </a:solidFill>
              </a:rPr>
              <a:t>», «Грицева </a:t>
            </a:r>
            <a:r>
              <a:rPr lang="ru-RU" sz="2700" dirty="0" err="1">
                <a:solidFill>
                  <a:srgbClr val="002060"/>
                </a:solidFill>
              </a:rPr>
              <a:t>шкільна</a:t>
            </a:r>
            <a:r>
              <a:rPr lang="ru-RU" sz="2700" dirty="0">
                <a:solidFill>
                  <a:srgbClr val="002060"/>
                </a:solidFill>
              </a:rPr>
              <a:t> наука</a:t>
            </a:r>
            <a:r>
              <a:rPr lang="ru-RU" sz="2700" dirty="0" smtClean="0">
                <a:solidFill>
                  <a:srgbClr val="002060"/>
                </a:solidFill>
              </a:rPr>
              <a:t>»</a:t>
            </a: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7CF2-86E6-4FFD-84B3-C50606A72DA1}" type="slidenum">
              <a:rPr lang="ru-RU"/>
              <a:pPr/>
              <a:t>20</a:t>
            </a:fld>
            <a:endParaRPr lang="ru-RU"/>
          </a:p>
        </p:txBody>
      </p:sp>
      <p:pic>
        <p:nvPicPr>
          <p:cNvPr id="1065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236" y="1628800"/>
            <a:ext cx="1783184" cy="2231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1" name="018 ГРУСТНАЯ ПЕСЕНКА (П. И. ЧАЙКОВСКИЙ).mp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85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борисла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41" y="549275"/>
            <a:ext cx="25812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опов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4898">
            <a:off x="208718" y="3312319"/>
            <a:ext cx="21431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захар б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7946">
            <a:off x="2184297" y="3922050"/>
            <a:ext cx="2484437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80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0"/>
    </mc:Choice>
    <mc:Fallback xmlns="">
      <p:transition spd="slow" advTm="11000"/>
    </mc:Fallback>
  </mc:AlternateContent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650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949950"/>
            <a:ext cx="8229600" cy="703263"/>
          </a:xfrm>
        </p:spPr>
        <p:txBody>
          <a:bodyPr/>
          <a:lstStyle/>
          <a:p>
            <a:r>
              <a:rPr lang="uk-UA" sz="2800" dirty="0"/>
              <a:t>Іван Франко написав майже 50 казок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DF6F-9AF8-457A-9FD4-FF9E6E4D808C}" type="slidenum">
              <a:rPr lang="ru-RU"/>
              <a:pPr/>
              <a:t>21</a:t>
            </a:fld>
            <a:endParaRPr lang="ru-RU"/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447675" y="282575"/>
            <a:ext cx="8301038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uk-UA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 світі Франкової казки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7" name="Picture 6" descr="дитяча літерату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08" y="855852"/>
            <a:ext cx="5764212" cy="291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дитяч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11" y="3534983"/>
            <a:ext cx="5206009" cy="251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дітя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798" y="945356"/>
            <a:ext cx="327660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99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62"/>
    </mc:Choice>
    <mc:Fallback xmlns="">
      <p:transition spd="slow" advTm="13562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692150"/>
            <a:ext cx="4244975" cy="5434013"/>
          </a:xfrm>
        </p:spPr>
        <p:txBody>
          <a:bodyPr>
            <a:normAutofit fontScale="47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ru-RU" dirty="0">
                <a:latin typeface="Arial" charset="0"/>
              </a:rPr>
              <a:t> </a:t>
            </a:r>
            <a:endParaRPr lang="ru-RU" dirty="0" smtClean="0">
              <a:latin typeface="Arial" charset="0"/>
            </a:endParaRPr>
          </a:p>
          <a:p>
            <a:pPr lvl="0" algn="ctr">
              <a:lnSpc>
                <a:spcPct val="90000"/>
              </a:lnSpc>
              <a:buClr>
                <a:srgbClr val="90C226"/>
              </a:buClr>
              <a:buNone/>
            </a:pPr>
            <a:r>
              <a:rPr lang="uk-UA" sz="4500" dirty="0">
                <a:solidFill>
                  <a:srgbClr val="FF0000"/>
                </a:solidFill>
              </a:rPr>
              <a:t>Франко - </a:t>
            </a:r>
            <a:r>
              <a:rPr lang="uk-UA" sz="4500" b="1" dirty="0" smtClean="0">
                <a:solidFill>
                  <a:srgbClr val="FF0000"/>
                </a:solidFill>
              </a:rPr>
              <a:t>драматург</a:t>
            </a:r>
            <a:endParaRPr lang="uk-UA" sz="4500" dirty="0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latin typeface="Arial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uk-UA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 перу належать такі драматичні твори: «Сон князя Святослава», «Майстер </a:t>
            </a:r>
            <a:r>
              <a:rPr lang="uk-UA" sz="4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Чирняк</a:t>
            </a:r>
            <a:r>
              <a:rPr lang="uk-UA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«Украдене щастя», «Кам’яна душа», «Учитель», «Рябина», «Будка Ч 27», «Три князі на один престол», «</a:t>
            </a:r>
            <a:r>
              <a:rPr lang="uk-UA" sz="4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Славой</a:t>
            </a:r>
            <a:r>
              <a:rPr lang="uk-UA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uk-UA" sz="4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Хрудош</a:t>
            </a:r>
            <a:r>
              <a:rPr lang="uk-UA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«Послідній </a:t>
            </a:r>
            <a:r>
              <a:rPr lang="uk-UA" sz="4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крейцар</a:t>
            </a:r>
            <a:r>
              <a:rPr lang="uk-UA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«Суд святого </a:t>
            </a:r>
            <a:r>
              <a:rPr lang="uk-UA" sz="4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Николая</a:t>
            </a:r>
            <a:r>
              <a:rPr lang="uk-UA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buFont typeface="Wingdings" pitchFamily="2" charset="2"/>
              <a:buNone/>
            </a:pPr>
            <a:endParaRPr lang="ru-RU" sz="3200" dirty="0" smtClean="0">
              <a:latin typeface="Arial" charset="0"/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ru-RU" sz="3800" dirty="0" smtClean="0">
                <a:solidFill>
                  <a:srgbClr val="002060"/>
                </a:solidFill>
                <a:latin typeface="Arial" charset="0"/>
              </a:rPr>
              <a:t>     На </a:t>
            </a:r>
            <a:r>
              <a:rPr lang="ru-RU" sz="3800" dirty="0">
                <a:solidFill>
                  <a:srgbClr val="002060"/>
                </a:solidFill>
                <a:latin typeface="Arial" charset="0"/>
              </a:rPr>
              <a:t>сценах</a:t>
            </a:r>
            <a:r>
              <a:rPr lang="uk-UA" sz="3800" dirty="0">
                <a:solidFill>
                  <a:srgbClr val="002060"/>
                </a:solidFill>
                <a:latin typeface="Arial" charset="0"/>
              </a:rPr>
              <a:t> наших театрів ось </a:t>
            </a:r>
            <a:r>
              <a:rPr lang="uk-UA" sz="3800" dirty="0" smtClean="0">
                <a:solidFill>
                  <a:srgbClr val="002060"/>
                </a:solidFill>
                <a:latin typeface="Arial" charset="0"/>
              </a:rPr>
              <a:t>уже багато </a:t>
            </a:r>
            <a:r>
              <a:rPr lang="uk-UA" sz="3800" dirty="0">
                <a:solidFill>
                  <a:srgbClr val="002060"/>
                </a:solidFill>
                <a:latin typeface="Arial" charset="0"/>
              </a:rPr>
              <a:t>років з незмінним успіхом іде спектакль “Украдене щастя”   за однойменною п</a:t>
            </a:r>
            <a:r>
              <a:rPr lang="uk-UA" sz="3800" dirty="0">
                <a:solidFill>
                  <a:srgbClr val="002060"/>
                </a:solidFill>
                <a:latin typeface="Arial" charset="0"/>
                <a:cs typeface="Arial" charset="0"/>
              </a:rPr>
              <a:t>’єсою Івана Франка</a:t>
            </a: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C02AF-A795-4B32-ACFC-26490CC7E86C}" type="slidenum">
              <a:rPr lang="ru-RU"/>
              <a:pPr/>
              <a:t>22</a:t>
            </a:fld>
            <a:endParaRPr lang="ru-RU"/>
          </a:p>
        </p:txBody>
      </p:sp>
      <p:pic>
        <p:nvPicPr>
          <p:cNvPr id="11267" name="Picture 3" descr="fr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3970337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244570"/>
      </p:ext>
    </p:extLst>
  </p:cSld>
  <p:clrMapOvr>
    <a:masterClrMapping/>
  </p:clrMapOvr>
  <p:transition spd="slow" advTm="1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463" y="333375"/>
            <a:ext cx="4427537" cy="611028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90000"/>
              </a:lnSpc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uk-UA" sz="2800" dirty="0">
                <a:solidFill>
                  <a:srgbClr val="FF0000"/>
                </a:solidFill>
                <a:ea typeface="+mn-ea"/>
                <a:cs typeface="+mn-cs"/>
              </a:rPr>
              <a:t>Франко </a:t>
            </a:r>
            <a:r>
              <a:rPr lang="uk-UA" sz="2800" dirty="0" smtClean="0">
                <a:solidFill>
                  <a:srgbClr val="FF0000"/>
                </a:solidFill>
                <a:ea typeface="+mn-ea"/>
                <a:cs typeface="+mn-cs"/>
              </a:rPr>
              <a:t>-фольклорист</a:t>
            </a:r>
            <a:r>
              <a:rPr lang="uk-UA" sz="2400" dirty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uk-UA" sz="2400" dirty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uk-UA" sz="240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uk-UA" sz="240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uk-UA" sz="2400" dirty="0" smtClean="0">
                <a:solidFill>
                  <a:srgbClr val="002060"/>
                </a:solidFill>
              </a:rPr>
              <a:t>У дослідженнях фольклору Франко не лише очолював передову науку в Україні.</a:t>
            </a:r>
            <a:br>
              <a:rPr lang="uk-UA" sz="2400" dirty="0" smtClean="0">
                <a:solidFill>
                  <a:srgbClr val="002060"/>
                </a:solidFill>
              </a:rPr>
            </a:br>
            <a:r>
              <a:rPr lang="uk-UA" sz="2400" dirty="0" smtClean="0">
                <a:solidFill>
                  <a:srgbClr val="002060"/>
                </a:solidFill>
              </a:rPr>
              <a:t/>
            </a:r>
            <a:br>
              <a:rPr lang="uk-UA" sz="2400" dirty="0" smtClean="0">
                <a:solidFill>
                  <a:srgbClr val="002060"/>
                </a:solidFill>
              </a:rPr>
            </a:br>
            <a:r>
              <a:rPr lang="uk-UA" sz="2400" dirty="0" smtClean="0">
                <a:solidFill>
                  <a:srgbClr val="002060"/>
                </a:solidFill>
              </a:rPr>
              <a:t>Він робив помітний внесок у розвиток світової фольклористики. </a:t>
            </a:r>
            <a:br>
              <a:rPr lang="uk-UA" sz="2400" dirty="0" smtClean="0">
                <a:solidFill>
                  <a:srgbClr val="002060"/>
                </a:solidFill>
              </a:rPr>
            </a:br>
            <a:r>
              <a:rPr lang="uk-UA" sz="2400" dirty="0" smtClean="0">
                <a:solidFill>
                  <a:srgbClr val="002060"/>
                </a:solidFill>
              </a:rPr>
              <a:t>У спадок нашій фольклористичній науці Іван Франко залишив найбільший скарб – </a:t>
            </a:r>
            <a:br>
              <a:rPr lang="uk-UA" sz="2400" dirty="0" smtClean="0">
                <a:solidFill>
                  <a:srgbClr val="002060"/>
                </a:solidFill>
              </a:rPr>
            </a:br>
            <a:r>
              <a:rPr lang="uk-UA" sz="2400" dirty="0" smtClean="0">
                <a:solidFill>
                  <a:srgbClr val="7030A0"/>
                </a:solidFill>
              </a:rPr>
              <a:t>"Студії над українськими народними піснями"</a:t>
            </a:r>
            <a:br>
              <a:rPr lang="uk-UA" sz="2400" dirty="0" smtClean="0">
                <a:solidFill>
                  <a:srgbClr val="7030A0"/>
                </a:solidFill>
              </a:rPr>
            </a:br>
            <a:r>
              <a:rPr lang="uk-UA" sz="2400" dirty="0" smtClean="0">
                <a:solidFill>
                  <a:srgbClr val="7030A0"/>
                </a:solidFill>
              </a:rPr>
              <a:t/>
            </a:r>
            <a:br>
              <a:rPr lang="uk-UA" sz="2400" dirty="0" smtClean="0">
                <a:solidFill>
                  <a:srgbClr val="7030A0"/>
                </a:solidFill>
              </a:rPr>
            </a:br>
            <a:endParaRPr lang="uk-UA" sz="2400" dirty="0">
              <a:solidFill>
                <a:srgbClr val="7030A0"/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3916-0C58-4CDD-9CEF-7CA239326A25}" type="slidenum">
              <a:rPr lang="ru-RU"/>
              <a:pPr/>
              <a:t>23</a:t>
            </a:fld>
            <a:endParaRPr lang="ru-RU"/>
          </a:p>
        </p:txBody>
      </p:sp>
      <p:pic>
        <p:nvPicPr>
          <p:cNvPr id="104452" name="Picture 4" descr="fr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3375"/>
            <a:ext cx="2081882" cy="307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r4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930665">
            <a:off x="706403" y="1615412"/>
            <a:ext cx="3051175" cy="460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85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51"/>
    </mc:Choice>
    <mc:Fallback xmlns="">
      <p:transition spd="slow" advTm="1005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idx="1"/>
          </p:nvPr>
        </p:nvSpPr>
        <p:spPr>
          <a:xfrm>
            <a:off x="4143372" y="285728"/>
            <a:ext cx="4824040" cy="6264275"/>
          </a:xfrm>
        </p:spPr>
        <p:txBody>
          <a:bodyPr/>
          <a:lstStyle/>
          <a:p>
            <a:pPr marL="0" indent="0">
              <a:buNone/>
            </a:pPr>
            <a:r>
              <a:rPr lang="uk-UA" sz="2800" b="1" dirty="0">
                <a:solidFill>
                  <a:srgbClr val="FF0000"/>
                </a:solidFill>
              </a:rPr>
              <a:t> </a:t>
            </a:r>
            <a:r>
              <a:rPr lang="uk-UA" sz="2800" dirty="0">
                <a:solidFill>
                  <a:srgbClr val="FF0000"/>
                </a:solidFill>
              </a:rPr>
              <a:t> </a:t>
            </a:r>
            <a:r>
              <a:rPr lang="uk-UA" sz="2800" dirty="0" smtClean="0">
                <a:solidFill>
                  <a:srgbClr val="FF0000"/>
                </a:solidFill>
              </a:rPr>
              <a:t> Франко-</a:t>
            </a:r>
            <a:r>
              <a:rPr lang="uk-UA" sz="2800" b="1" dirty="0" smtClean="0">
                <a:solidFill>
                  <a:srgbClr val="FF0000"/>
                </a:solidFill>
              </a:rPr>
              <a:t>перекладач</a:t>
            </a:r>
            <a:endParaRPr lang="uk-UA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uk-UA" sz="2400" dirty="0" smtClean="0"/>
              <a:t>Перекладав </a:t>
            </a:r>
            <a:r>
              <a:rPr lang="uk-UA" sz="2400" dirty="0"/>
              <a:t>твори </a:t>
            </a:r>
            <a:endParaRPr lang="ru-RU" sz="2400" dirty="0"/>
          </a:p>
          <a:p>
            <a:pPr marL="0" indent="0">
              <a:buNone/>
            </a:pPr>
            <a:r>
              <a:rPr lang="uk-UA" sz="2400" dirty="0"/>
              <a:t>О. Пушкіна, М. Лермонтова, О. Толстого, М. Чернишевського «Що робити», </a:t>
            </a:r>
            <a:r>
              <a:rPr lang="uk-UA" sz="2400" dirty="0" err="1"/>
              <a:t>Салтикова</a:t>
            </a:r>
            <a:r>
              <a:rPr lang="uk-UA" sz="2400" dirty="0"/>
              <a:t>-Щедріна  М. </a:t>
            </a:r>
            <a:r>
              <a:rPr lang="uk-UA" sz="2400" dirty="0" err="1"/>
              <a:t>Помяловського</a:t>
            </a:r>
            <a:r>
              <a:rPr lang="uk-UA" sz="2400" dirty="0"/>
              <a:t> «Бурса і бурсаки», М. Гоголя «Мертві душі», М. Некрасова. Перекладав класиків з французької, німецької, англійської, польської, чеської, словацької мов</a:t>
            </a:r>
            <a:r>
              <a:rPr lang="uk-UA" sz="2400" dirty="0" smtClean="0"/>
              <a:t>.</a:t>
            </a:r>
            <a:r>
              <a:rPr lang="uk-UA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 </a:t>
            </a: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Письменник переклав українською твори близько 200 авторів   із 14 мов та 37 національних літератур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400" b="1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58C4-35FD-4CE4-AA8E-2B4E0CE1E92C}" type="slidenum">
              <a:rPr lang="ru-RU"/>
              <a:pPr/>
              <a:t>24</a:t>
            </a:fld>
            <a:endParaRPr lang="ru-RU"/>
          </a:p>
        </p:txBody>
      </p:sp>
      <p:pic>
        <p:nvPicPr>
          <p:cNvPr id="14339" name="Picture 3" descr="fr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3456062" cy="56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73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53"/>
    </mc:Choice>
    <mc:Fallback xmlns="">
      <p:transition spd="slow" advTm="1245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dirty="0" smtClean="0"/>
              <a:t> </a:t>
            </a:r>
            <a:r>
              <a:rPr lang="uk-UA" sz="2700" dirty="0" smtClean="0">
                <a:solidFill>
                  <a:srgbClr val="002060"/>
                </a:solidFill>
              </a:rPr>
              <a:t>Величезною історико-культурною подією в нашому житті стало видання 50-томного зібрання творів письменника</a:t>
            </a:r>
            <a:r>
              <a:rPr lang="ru-RU" sz="2700" dirty="0" smtClean="0">
                <a:solidFill>
                  <a:srgbClr val="002060"/>
                </a:solidFill>
              </a:rPr>
              <a:t>. </a:t>
            </a: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CCE1-9D5C-4DEF-A91A-6EB1F9E9DB20}" type="slidenum">
              <a:rPr lang="ru-RU"/>
              <a:pPr/>
              <a:t>25</a:t>
            </a:fld>
            <a:endParaRPr lang="ru-RU"/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22553"/>
            <a:ext cx="2689622" cy="4530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64904"/>
            <a:ext cx="2639513" cy="3872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1908175" y="6467475"/>
            <a:ext cx="981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sz="2000" b="1" dirty="0"/>
              <a:t>ТОМ 1</a:t>
            </a:r>
            <a:endParaRPr lang="ru-RU" sz="2000" b="1" dirty="0"/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6084888" y="6467475"/>
            <a:ext cx="1108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sz="2000" b="1" dirty="0"/>
              <a:t>ТОМ 50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81043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38"/>
    </mc:Choice>
    <mc:Fallback xmlns="">
      <p:transition spd="slow" advTm="1143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268760"/>
            <a:ext cx="4754489" cy="47726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«З вершин і низин» — </a:t>
            </a:r>
            <a:r>
              <a:rPr lang="ru-RU" sz="2800" dirty="0" err="1"/>
              <a:t>збірка</a:t>
            </a:r>
            <a:r>
              <a:rPr lang="ru-RU" sz="2800" dirty="0"/>
              <a:t> </a:t>
            </a:r>
            <a:r>
              <a:rPr lang="ru-RU" sz="2800" dirty="0" err="1"/>
              <a:t>творів</a:t>
            </a:r>
            <a:r>
              <a:rPr lang="ru-RU" sz="2800" dirty="0"/>
              <a:t> </a:t>
            </a:r>
            <a:r>
              <a:rPr lang="ru-RU" sz="2800" dirty="0" err="1"/>
              <a:t>Івана</a:t>
            </a:r>
            <a:r>
              <a:rPr lang="ru-RU" sz="2800" dirty="0"/>
              <a:t> Франка. Є </a:t>
            </a:r>
            <a:r>
              <a:rPr lang="ru-RU" sz="2800" dirty="0" err="1"/>
              <a:t>зразком</a:t>
            </a:r>
            <a:r>
              <a:rPr lang="ru-RU" sz="2800" dirty="0"/>
              <a:t> </a:t>
            </a:r>
            <a:r>
              <a:rPr lang="ru-RU" sz="2800" dirty="0" err="1"/>
              <a:t>громадянської</a:t>
            </a:r>
            <a:r>
              <a:rPr lang="ru-RU" sz="2800" dirty="0"/>
              <a:t> </a:t>
            </a:r>
            <a:r>
              <a:rPr lang="ru-RU" sz="2800" dirty="0" err="1"/>
              <a:t>лірики</a:t>
            </a:r>
            <a:r>
              <a:rPr lang="ru-RU" sz="2800" dirty="0"/>
              <a:t>. </a:t>
            </a:r>
            <a:r>
              <a:rPr lang="ru-RU" sz="2800" dirty="0" err="1"/>
              <a:t>Вперше</a:t>
            </a:r>
            <a:r>
              <a:rPr lang="ru-RU" sz="2800" dirty="0"/>
              <a:t> </a:t>
            </a:r>
            <a:r>
              <a:rPr lang="ru-RU" sz="2800" dirty="0" err="1"/>
              <a:t>збірку</a:t>
            </a:r>
            <a:r>
              <a:rPr lang="ru-RU" sz="2800" dirty="0"/>
              <a:t> видано 1887 року, друге, </a:t>
            </a:r>
            <a:r>
              <a:rPr lang="ru-RU" sz="2800" dirty="0" err="1"/>
              <a:t>перероблене</a:t>
            </a:r>
            <a:r>
              <a:rPr lang="ru-RU" sz="2800" dirty="0"/>
              <a:t> й </a:t>
            </a:r>
            <a:r>
              <a:rPr lang="ru-RU" sz="2800" dirty="0" err="1"/>
              <a:t>доповнене</a:t>
            </a:r>
            <a:r>
              <a:rPr lang="ru-RU" sz="2800" dirty="0"/>
              <a:t> </a:t>
            </a:r>
            <a:r>
              <a:rPr lang="ru-RU" sz="2800" dirty="0" err="1"/>
              <a:t>видання</a:t>
            </a:r>
            <a:r>
              <a:rPr lang="ru-RU" sz="2800" dirty="0"/>
              <a:t> — 1893 року. </a:t>
            </a:r>
          </a:p>
          <a:p>
            <a:endParaRPr lang="uk-UA" sz="2800" dirty="0"/>
          </a:p>
        </p:txBody>
      </p:sp>
      <p:pic>
        <p:nvPicPr>
          <p:cNvPr id="4" name="Picture 2" descr="http://www.i-franko.name/files/IFranko/autographs/vol01-2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86" y="620688"/>
            <a:ext cx="3417020" cy="516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39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i-franko.name/files/IFranko/autographs/vol01-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3240360" cy="627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27984" y="609600"/>
            <a:ext cx="439216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Вірш «Гімн» Івана Франка — одна із найсильніших за звучанням, за могутністю думки та заклику поезій громадянської лірики. Завжди в суспільстві будуть знаходитися «вічні революціонери», небайдужі до народного горя, страждань та неволі. Вони прямуватимуть уперед і кликатимуть за собою інших, не </a:t>
            </a:r>
            <a:r>
              <a:rPr lang="uk-UA" sz="2400" dirty="0" err="1" smtClean="0">
                <a:solidFill>
                  <a:srgbClr val="002060"/>
                </a:solidFill>
              </a:rPr>
              <a:t>боячись</a:t>
            </a:r>
            <a:r>
              <a:rPr lang="uk-UA" sz="2400" dirty="0" smtClean="0">
                <a:solidFill>
                  <a:srgbClr val="002060"/>
                </a:solidFill>
              </a:rPr>
              <a:t> переслідувань та покарання з боку офіційної влади.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15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Іван Франко\Франко Іван Якович — Вікіпедія_files\120px-20-Hryvnia-2000-fro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27" y="375370"/>
            <a:ext cx="1930821" cy="96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4091" y="1489656"/>
            <a:ext cx="1930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/>
              <a:t>Лицьова</a:t>
            </a:r>
            <a:r>
              <a:rPr lang="ru-RU" sz="1400" dirty="0"/>
              <a:t> сторона </a:t>
            </a:r>
            <a:r>
              <a:rPr lang="ru-RU" sz="1400" dirty="0" err="1"/>
              <a:t>банкноти</a:t>
            </a:r>
            <a:r>
              <a:rPr lang="ru-RU" sz="1400" dirty="0"/>
              <a:t> </a:t>
            </a:r>
            <a:r>
              <a:rPr lang="ru-RU" sz="1400" dirty="0" err="1"/>
              <a:t>номіналом</a:t>
            </a:r>
            <a:r>
              <a:rPr lang="ru-RU" sz="1400" dirty="0"/>
              <a:t> </a:t>
            </a:r>
            <a:r>
              <a:rPr lang="ru-RU" sz="1400" dirty="0" smtClean="0"/>
              <a:t>20 </a:t>
            </a:r>
            <a:r>
              <a:rPr lang="ru-RU" sz="1400" dirty="0" err="1" smtClean="0">
                <a:hlinkClick r:id="rId3" tooltip="Гривня"/>
              </a:rPr>
              <a:t>гривень</a:t>
            </a:r>
            <a:r>
              <a:rPr lang="ru-RU" sz="1400" dirty="0"/>
              <a:t>. 2000-ий </a:t>
            </a:r>
            <a:r>
              <a:rPr lang="ru-RU" sz="1400" dirty="0" err="1" smtClean="0"/>
              <a:t>рік</a:t>
            </a:r>
            <a:r>
              <a:rPr lang="ru-RU" sz="1400" dirty="0" smtClean="0"/>
              <a:t>.</a:t>
            </a:r>
            <a:endParaRPr lang="uk-UA" sz="1400" dirty="0"/>
          </a:p>
        </p:txBody>
      </p:sp>
      <p:pic>
        <p:nvPicPr>
          <p:cNvPr id="1027" name="Picture 3" descr="D:\Іван Франко\Франко Іван Якович — Вікіпедія_files\120px-20-Hryvnia-2003-fro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8" y="3416300"/>
            <a:ext cx="46037" cy="2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Іван Франко\Франко Іван Якович — Вікіпедія_files\120px-20-Hryvnia-2003-fron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305" y="375370"/>
            <a:ext cx="1953353" cy="96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99531" y="1489656"/>
            <a:ext cx="18629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/>
              <a:t>Лицьова</a:t>
            </a:r>
            <a:r>
              <a:rPr lang="ru-RU" sz="1400" dirty="0"/>
              <a:t> сторона </a:t>
            </a:r>
            <a:r>
              <a:rPr lang="ru-RU" sz="1400" dirty="0" err="1"/>
              <a:t>банкноти</a:t>
            </a:r>
            <a:r>
              <a:rPr lang="ru-RU" sz="1400" dirty="0"/>
              <a:t> </a:t>
            </a:r>
            <a:r>
              <a:rPr lang="ru-RU" sz="1400" dirty="0" err="1" smtClean="0"/>
              <a:t>оміналом</a:t>
            </a:r>
            <a:r>
              <a:rPr lang="ru-RU" sz="1400" dirty="0" smtClean="0"/>
              <a:t> 20 </a:t>
            </a:r>
            <a:r>
              <a:rPr lang="ru-RU" sz="1400" dirty="0" err="1" smtClean="0">
                <a:hlinkClick r:id="rId3" tooltip="Гривня"/>
              </a:rPr>
              <a:t>гривень</a:t>
            </a:r>
            <a:r>
              <a:rPr lang="ru-RU" sz="1400" dirty="0"/>
              <a:t>. 2003-ий </a:t>
            </a:r>
            <a:r>
              <a:rPr lang="ru-RU" sz="1400" dirty="0" err="1"/>
              <a:t>рік</a:t>
            </a:r>
            <a:r>
              <a:rPr lang="ru-RU" dirty="0"/>
              <a:t>.</a:t>
            </a:r>
            <a:endParaRPr lang="uk-UA" dirty="0"/>
          </a:p>
        </p:txBody>
      </p:sp>
      <p:pic>
        <p:nvPicPr>
          <p:cNvPr id="1031" name="Picture 7" descr="D:\Іван Франко\Франко Іван Якович — Вікіпедія_files\120px-S74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249" y="401658"/>
            <a:ext cx="1872208" cy="94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43249" y="1442203"/>
            <a:ext cx="18611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Марка </a:t>
            </a:r>
            <a:r>
              <a:rPr lang="ru-RU" sz="1400" dirty="0" err="1"/>
              <a:t>України</a:t>
            </a:r>
            <a:r>
              <a:rPr lang="ru-RU" sz="1400" dirty="0"/>
              <a:t> </a:t>
            </a:r>
            <a:r>
              <a:rPr lang="ru-RU" sz="1400" dirty="0" err="1"/>
              <a:t>номіналом</a:t>
            </a:r>
            <a:r>
              <a:rPr lang="ru-RU" sz="1400" dirty="0"/>
              <a:t> 70 </a:t>
            </a:r>
            <a:r>
              <a:rPr lang="ru-RU" sz="1400" dirty="0" err="1"/>
              <a:t>копійок</a:t>
            </a:r>
            <a:r>
              <a:rPr lang="ru-RU" sz="1400" dirty="0"/>
              <a:t>.</a:t>
            </a:r>
            <a:endParaRPr lang="uk-UA" sz="1400" dirty="0"/>
          </a:p>
        </p:txBody>
      </p:sp>
      <p:pic>
        <p:nvPicPr>
          <p:cNvPr id="1032" name="Picture 8" descr="D:\Іван Франко\Франко Іван Якович — Вікіпедія_files\120px-S7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857496"/>
            <a:ext cx="1913069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2910" y="4143380"/>
            <a:ext cx="1890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Марка </a:t>
            </a:r>
            <a:r>
              <a:rPr lang="ru-RU" sz="1400" dirty="0" err="1"/>
              <a:t>України</a:t>
            </a:r>
            <a:r>
              <a:rPr lang="ru-RU" sz="1400" dirty="0"/>
              <a:t> </a:t>
            </a:r>
            <a:r>
              <a:rPr lang="ru-RU" sz="1400" dirty="0" err="1"/>
              <a:t>номіналом</a:t>
            </a:r>
            <a:r>
              <a:rPr lang="ru-RU" sz="1400" dirty="0"/>
              <a:t> 3000 </a:t>
            </a:r>
            <a:r>
              <a:rPr lang="ru-RU" sz="1400" dirty="0" err="1"/>
              <a:t>купоно-карбованців</a:t>
            </a:r>
            <a:r>
              <a:rPr lang="ru-RU" sz="1400" dirty="0"/>
              <a:t>. 1994-ий </a:t>
            </a:r>
            <a:r>
              <a:rPr lang="ru-RU" sz="1400" dirty="0" err="1" smtClean="0"/>
              <a:t>рік</a:t>
            </a:r>
            <a:r>
              <a:rPr lang="ru-RU" sz="1400" dirty="0" smtClean="0"/>
              <a:t>.</a:t>
            </a:r>
            <a:endParaRPr lang="uk-UA" sz="1400" dirty="0"/>
          </a:p>
        </p:txBody>
      </p:sp>
      <p:pic>
        <p:nvPicPr>
          <p:cNvPr id="1033" name="Picture 9" descr="D:\Іван Франко\Франко Іван Якович — Вікіпедія_files\120px-Franko_A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358" y="2782535"/>
            <a:ext cx="1885245" cy="188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Іван Франко\Франко Іван Якович — Вікіпедія_files\120px-Franko_R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247" y="2782535"/>
            <a:ext cx="1861199" cy="186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703305" y="4833444"/>
            <a:ext cx="20856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Монета </a:t>
            </a:r>
            <a:r>
              <a:rPr lang="ru-RU" sz="1400" dirty="0" err="1"/>
              <a:t>номіналом</a:t>
            </a:r>
            <a:r>
              <a:rPr lang="ru-RU" sz="1400" dirty="0"/>
              <a:t> </a:t>
            </a:r>
            <a:r>
              <a:rPr lang="ru-RU" sz="1400" dirty="0" err="1"/>
              <a:t>п'ять</a:t>
            </a:r>
            <a:r>
              <a:rPr lang="ru-RU" sz="1400" dirty="0"/>
              <a:t> </a:t>
            </a:r>
            <a:r>
              <a:rPr lang="ru-RU" sz="1400" dirty="0" err="1"/>
              <a:t>гривень</a:t>
            </a:r>
            <a:r>
              <a:rPr lang="ru-RU" sz="1400" dirty="0"/>
              <a:t> </a:t>
            </a:r>
            <a:r>
              <a:rPr lang="ru-RU" sz="1400" dirty="0" err="1"/>
              <a:t>випущена</a:t>
            </a:r>
            <a:r>
              <a:rPr lang="ru-RU" sz="1400" dirty="0"/>
              <a:t> до 150-річчя </a:t>
            </a:r>
            <a:r>
              <a:rPr lang="ru-RU" sz="1400" dirty="0" err="1"/>
              <a:t>Івана</a:t>
            </a:r>
            <a:r>
              <a:rPr lang="ru-RU" sz="1400" dirty="0"/>
              <a:t> Франка в </a:t>
            </a:r>
            <a:r>
              <a:rPr lang="ru-RU" sz="1400" dirty="0" smtClean="0"/>
              <a:t>2006-ому </a:t>
            </a:r>
            <a:r>
              <a:rPr lang="ru-RU" sz="1400" dirty="0" err="1" smtClean="0"/>
              <a:t>році</a:t>
            </a:r>
            <a:r>
              <a:rPr lang="ru-RU" sz="1400" dirty="0" smtClean="0"/>
              <a:t>.</a:t>
            </a:r>
            <a:endParaRPr lang="uk-UA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735995" y="4725723"/>
            <a:ext cx="18611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Монета </a:t>
            </a:r>
            <a:r>
              <a:rPr lang="ru-RU" sz="1400" dirty="0" err="1"/>
              <a:t>номіналом</a:t>
            </a:r>
            <a:r>
              <a:rPr lang="ru-RU" sz="1400" dirty="0"/>
              <a:t> </a:t>
            </a:r>
            <a:r>
              <a:rPr lang="ru-RU" sz="1400" dirty="0" err="1"/>
              <a:t>п'ять</a:t>
            </a:r>
            <a:r>
              <a:rPr lang="ru-RU" sz="1400" dirty="0"/>
              <a:t> </a:t>
            </a:r>
            <a:r>
              <a:rPr lang="ru-RU" sz="1400" dirty="0" err="1"/>
              <a:t>гривень</a:t>
            </a:r>
            <a:r>
              <a:rPr lang="ru-RU" sz="1400" dirty="0"/>
              <a:t> </a:t>
            </a:r>
            <a:r>
              <a:rPr lang="ru-RU" sz="1400" dirty="0" err="1"/>
              <a:t>випущена</a:t>
            </a:r>
            <a:r>
              <a:rPr lang="ru-RU" sz="1400" dirty="0"/>
              <a:t> до 150-річчя </a:t>
            </a:r>
            <a:r>
              <a:rPr lang="ru-RU" sz="1400" dirty="0" err="1"/>
              <a:t>Івана</a:t>
            </a:r>
            <a:r>
              <a:rPr lang="ru-RU" sz="1400" dirty="0"/>
              <a:t> Франка в </a:t>
            </a:r>
            <a:r>
              <a:rPr lang="ru-RU" sz="1400" dirty="0" smtClean="0"/>
              <a:t>2006-ому </a:t>
            </a:r>
            <a:r>
              <a:rPr lang="ru-RU" sz="1400" dirty="0" err="1" smtClean="0"/>
              <a:t>році</a:t>
            </a:r>
            <a:r>
              <a:rPr lang="ru-RU" sz="1400" dirty="0" smtClean="0"/>
              <a:t>.</a:t>
            </a:r>
            <a:endParaRPr lang="uk-UA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5880188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27-29 </a:t>
            </a:r>
            <a:r>
              <a:rPr lang="ru-RU" dirty="0" err="1" smtClean="0">
                <a:solidFill>
                  <a:srgbClr val="002060"/>
                </a:solidFill>
              </a:rPr>
              <a:t>липня</a:t>
            </a:r>
            <a:r>
              <a:rPr lang="ru-RU" dirty="0" smtClean="0">
                <a:solidFill>
                  <a:srgbClr val="002060"/>
                </a:solidFill>
              </a:rPr>
              <a:t> 2012-го року в </a:t>
            </a:r>
            <a:r>
              <a:rPr lang="ru-RU" dirty="0" err="1" smtClean="0">
                <a:solidFill>
                  <a:srgbClr val="002060"/>
                </a:solidFill>
                <a:hlinkClick r:id="rId10" tooltip="Нагуєвичі"/>
              </a:rPr>
              <a:t>Нагуєвичах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ru-RU" dirty="0" err="1" smtClean="0">
                <a:solidFill>
                  <a:srgbClr val="002060"/>
                </a:solidFill>
              </a:rPr>
              <a:t>відбувся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  <a:hlinkClick r:id="rId11" tooltip="Франко Фест"/>
              </a:rPr>
              <a:t>«Франко </a:t>
            </a:r>
            <a:r>
              <a:rPr lang="ru-RU" dirty="0" err="1" smtClean="0">
                <a:solidFill>
                  <a:srgbClr val="002060"/>
                </a:solidFill>
                <a:hlinkClick r:id="rId11" tooltip="Франко Фест"/>
              </a:rPr>
              <a:t>Фест</a:t>
            </a:r>
            <a:r>
              <a:rPr lang="ru-RU" dirty="0" smtClean="0">
                <a:solidFill>
                  <a:srgbClr val="002060"/>
                </a:solidFill>
                <a:hlinkClick r:id="rId11" tooltip="Франко Фест"/>
              </a:rPr>
              <a:t>»</a:t>
            </a:r>
            <a:r>
              <a:rPr lang="ru-RU" dirty="0" smtClean="0">
                <a:solidFill>
                  <a:srgbClr val="002060"/>
                </a:solidFill>
              </a:rPr>
              <a:t> — </a:t>
            </a:r>
            <a:r>
              <a:rPr lang="ru-RU" dirty="0" err="1" smtClean="0">
                <a:solidFill>
                  <a:srgbClr val="002060"/>
                </a:solidFill>
              </a:rPr>
              <a:t>музично-мистецький</a:t>
            </a:r>
            <a:r>
              <a:rPr lang="ru-RU" dirty="0" smtClean="0">
                <a:solidFill>
                  <a:srgbClr val="002060"/>
                </a:solidFill>
              </a:rPr>
              <a:t> фестиваль, </a:t>
            </a:r>
            <a:r>
              <a:rPr lang="ru-RU" dirty="0" err="1" smtClean="0">
                <a:solidFill>
                  <a:srgbClr val="002060"/>
                </a:solidFill>
              </a:rPr>
              <a:t>присвячений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Іванові</a:t>
            </a:r>
            <a:r>
              <a:rPr lang="ru-RU" dirty="0" smtClean="0">
                <a:solidFill>
                  <a:srgbClr val="002060"/>
                </a:solidFill>
              </a:rPr>
              <a:t> Франку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026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451248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57309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«Барон </a:t>
            </a:r>
            <a:r>
              <a:rPr lang="ru-RU" dirty="0" err="1" smtClean="0">
                <a:solidFill>
                  <a:srgbClr val="57309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Мюнхаузен</a:t>
            </a:r>
            <a:r>
              <a:rPr lang="ru-RU" dirty="0" smtClean="0">
                <a:solidFill>
                  <a:srgbClr val="57309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br>
              <a:rPr lang="ru-RU" dirty="0" smtClean="0">
                <a:solidFill>
                  <a:srgbClr val="57309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наведених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фактів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життя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Каменяра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правдою ?</a:t>
            </a:r>
            <a:endParaRPr lang="ru-RU" sz="27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060848"/>
            <a:ext cx="7274769" cy="432048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1.Франко – масон</a:t>
            </a:r>
            <a:endParaRPr lang="ru-RU" sz="1400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Франко спав у домовині</a:t>
            </a:r>
            <a:endParaRPr lang="ru-RU" sz="1400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Франко – вегетаріанець</a:t>
            </a:r>
            <a:endParaRPr lang="ru-RU" sz="1400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Франко мав два імені</a:t>
            </a:r>
            <a:endParaRPr lang="ru-RU" sz="1400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Франко – екстрасенс</a:t>
            </a:r>
            <a:endParaRPr lang="ru-RU" sz="1400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Франко – донжуан</a:t>
            </a:r>
            <a:endParaRPr lang="ru-RU" sz="1400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Франко мав отримати Нобелівську премію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8. Франко – родич Кульчицького, який відкрив першу кав’ярню у Відні</a:t>
            </a:r>
            <a:endParaRPr lang="uk-UA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4" name="AutoShape 2" descr="ÐÐ°ÑÑÐ¸Ð½ÐºÐ¸ Ð¿Ð¾ Ð·Ð°Ð¿ÑÐ¾ÑÑ Ð¼ÑÐ½ÑÐ³Ð°ÑÐ·Ðµ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6085">
            <a:off x="4427983" y="2420888"/>
            <a:ext cx="393226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01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785794"/>
            <a:ext cx="7772400" cy="1500187"/>
          </a:xfrm>
        </p:spPr>
        <p:txBody>
          <a:bodyPr>
            <a:normAutofit fontScale="92500"/>
          </a:bodyPr>
          <a:lstStyle/>
          <a:p>
            <a:pPr algn="ctr"/>
            <a:r>
              <a:rPr lang="uk-UA" sz="6600" dirty="0" smtClean="0">
                <a:solidFill>
                  <a:srgbClr val="FF0000"/>
                </a:solidFill>
              </a:rPr>
              <a:t>Проблемне питання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928934"/>
            <a:ext cx="82153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 - Чи згодні ви з такою думкою:  </a:t>
            </a:r>
          </a:p>
          <a:p>
            <a:r>
              <a:rPr lang="uk-UA" sz="4000" i="1" dirty="0" smtClean="0">
                <a:solidFill>
                  <a:srgbClr val="04BC3D"/>
                </a:solidFill>
              </a:rPr>
              <a:t>“ Франко – велетенське море, а кожен дослідник лише ходить його берегом”</a:t>
            </a:r>
            <a:endParaRPr lang="ru-RU" sz="4000" i="1" dirty="0">
              <a:solidFill>
                <a:srgbClr val="04BC3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785794"/>
            <a:ext cx="7772400" cy="1500187"/>
          </a:xfrm>
        </p:spPr>
        <p:txBody>
          <a:bodyPr>
            <a:normAutofit fontScale="92500"/>
          </a:bodyPr>
          <a:lstStyle/>
          <a:p>
            <a:pPr algn="ctr"/>
            <a:r>
              <a:rPr lang="uk-UA" sz="6600" dirty="0" smtClean="0">
                <a:solidFill>
                  <a:srgbClr val="FF0000"/>
                </a:solidFill>
              </a:rPr>
              <a:t>Проблемне питання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928934"/>
            <a:ext cx="82153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 - Чи згодні ви з такою думкою:  </a:t>
            </a:r>
          </a:p>
          <a:p>
            <a:r>
              <a:rPr lang="uk-UA" sz="4000" i="1" dirty="0" smtClean="0">
                <a:solidFill>
                  <a:srgbClr val="04BC3D"/>
                </a:solidFill>
              </a:rPr>
              <a:t>“ Франко – велетенське море, а кожен дослідник лише ходить його берегом”</a:t>
            </a:r>
            <a:endParaRPr lang="ru-RU" sz="4000" i="1" dirty="0">
              <a:solidFill>
                <a:srgbClr val="04BC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3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609600"/>
            <a:ext cx="7274769" cy="2531368"/>
          </a:xfrm>
        </p:spPr>
        <p:txBody>
          <a:bodyPr>
            <a:noAutofit/>
          </a:bodyPr>
          <a:lstStyle/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«Рюкзак»</a:t>
            </a:r>
            <a:br>
              <a:rPr lang="uk-UA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 знання, </a:t>
            </a:r>
            <a:r>
              <a:rPr lang="uk-UA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 отримали на </a:t>
            </a:r>
            <a:r>
              <a:rPr lang="uk-UA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уроці,ви</a:t>
            </a:r>
            <a:r>
              <a:rPr lang="uk-UA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візьмете з собою для використання </a:t>
            </a:r>
            <a:r>
              <a:rPr lang="uk-UA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житті?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7178">
            <a:off x="2322587" y="3177449"/>
            <a:ext cx="3382721" cy="338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7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2603376"/>
          </a:xfrm>
        </p:spPr>
        <p:txBody>
          <a:bodyPr>
            <a:normAutofit fontScale="90000"/>
          </a:bodyPr>
          <a:lstStyle/>
          <a:p>
            <a:pPr marL="90170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Домашнє завдання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Скласти тестові завдання з теми «Життєвий і творчий шлях </a:t>
            </a:r>
            <a:b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І. Франка».</a:t>
            </a:r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70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699791" y="5300663"/>
            <a:ext cx="5291043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>
                <a:solidFill>
                  <a:schemeClr val="accent1">
                    <a:lumMod val="50000"/>
                  </a:schemeClr>
                </a:solidFill>
              </a:rPr>
              <a:t>Іван Якович Франко </a:t>
            </a:r>
            <a:r>
              <a:rPr lang="uk-UA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uk-UA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uk-UA" sz="36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uk-UA" sz="3600" dirty="0">
                <a:solidFill>
                  <a:schemeClr val="accent1">
                    <a:lumMod val="50000"/>
                  </a:schemeClr>
                </a:solidFill>
              </a:rPr>
              <a:t>1856 – 1916)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103" name="Picture 7" descr="Рисуно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3608" y="404665"/>
            <a:ext cx="3528391" cy="437907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48150" y="404813"/>
            <a:ext cx="3742684" cy="51124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endParaRPr lang="ru-RU" sz="2800" b="1" i="1" dirty="0"/>
          </a:p>
        </p:txBody>
      </p:sp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8067-D12E-4429-BA24-5DC31308971D}" type="slidenum">
              <a:rPr lang="ru-RU"/>
              <a:pPr/>
              <a:t>4</a:t>
            </a:fld>
            <a:endParaRPr lang="ru-RU" dirty="0"/>
          </a:p>
        </p:txBody>
      </p:sp>
      <p:pic>
        <p:nvPicPr>
          <p:cNvPr id="7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834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0098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725912" y="4246189"/>
            <a:ext cx="6264697" cy="2382982"/>
          </a:xfrm>
        </p:spPr>
        <p:txBody>
          <a:bodyPr>
            <a:normAutofit/>
          </a:bodyPr>
          <a:lstStyle/>
          <a:p>
            <a:pPr algn="l"/>
            <a:r>
              <a:rPr lang="ru-RU" sz="1800" spc="100" dirty="0" smtClean="0"/>
              <a:t> </a:t>
            </a:r>
            <a:r>
              <a:rPr lang="ru-RU" sz="2400" spc="100" dirty="0" smtClean="0"/>
              <a:t>27 </a:t>
            </a:r>
            <a:r>
              <a:rPr lang="ru-RU" sz="2400" spc="100" dirty="0" err="1" smtClean="0"/>
              <a:t>серпня</a:t>
            </a:r>
            <a:r>
              <a:rPr lang="ru-RU" sz="2400" spc="100" dirty="0" smtClean="0"/>
              <a:t> 1856 у </a:t>
            </a:r>
            <a:r>
              <a:rPr lang="ru-RU" sz="2400" spc="100" dirty="0" err="1" smtClean="0"/>
              <a:t>селі</a:t>
            </a:r>
            <a:r>
              <a:rPr lang="ru-RU" sz="2400" spc="100" dirty="0" smtClean="0"/>
              <a:t> </a:t>
            </a:r>
            <a:r>
              <a:rPr lang="ru-RU" sz="2400" spc="100" dirty="0" err="1" smtClean="0"/>
              <a:t>Нагуєвичах</a:t>
            </a:r>
            <a:r>
              <a:rPr lang="ru-RU" sz="2400" spc="100" dirty="0" smtClean="0"/>
              <a:t> на </a:t>
            </a:r>
            <a:r>
              <a:rPr lang="ru-RU" sz="2400" spc="100" dirty="0" err="1" smtClean="0"/>
              <a:t>Дрогобиччині</a:t>
            </a:r>
            <a:r>
              <a:rPr lang="ru-RU" sz="2400" spc="100" dirty="0" smtClean="0"/>
              <a:t> у </a:t>
            </a:r>
            <a:r>
              <a:rPr lang="ru-RU" sz="2400" spc="100" dirty="0" err="1" smtClean="0"/>
              <a:t>сім</a:t>
            </a:r>
            <a:r>
              <a:rPr lang="en-US" sz="2400" spc="100" dirty="0" smtClean="0"/>
              <a:t>’</a:t>
            </a:r>
            <a:r>
              <a:rPr lang="ru-RU" sz="2400" spc="100" dirty="0" smtClean="0"/>
              <a:t>ї </a:t>
            </a:r>
            <a:r>
              <a:rPr lang="ru-RU" sz="2400" spc="100" dirty="0" err="1" smtClean="0"/>
              <a:t>сільського</a:t>
            </a:r>
            <a:r>
              <a:rPr lang="ru-RU" sz="2400" spc="100" dirty="0" smtClean="0"/>
              <a:t> коваля, </a:t>
            </a:r>
            <a:r>
              <a:rPr lang="ru-RU" sz="2400" spc="100" dirty="0" err="1" smtClean="0"/>
              <a:t>шанованої</a:t>
            </a:r>
            <a:r>
              <a:rPr lang="ru-RU" sz="2400" spc="100" dirty="0" smtClean="0"/>
              <a:t> </a:t>
            </a:r>
            <a:r>
              <a:rPr lang="ru-RU" sz="2400" spc="100" dirty="0" err="1" smtClean="0"/>
              <a:t>людини</a:t>
            </a:r>
            <a:r>
              <a:rPr lang="ru-RU" sz="2400" spc="100" dirty="0" smtClean="0"/>
              <a:t>,</a:t>
            </a:r>
            <a:r>
              <a:rPr lang="uk-UA" sz="2400" spc="100" dirty="0" smtClean="0"/>
              <a:t>Якова Франка та Марії Кульчицької  народився первісток Ясь.</a:t>
            </a:r>
            <a:endParaRPr lang="ru-RU" sz="2400" spc="100" dirty="0"/>
          </a:p>
        </p:txBody>
      </p:sp>
      <p:pic>
        <p:nvPicPr>
          <p:cNvPr id="14341" name="Picture 5" descr="1278018010_franko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898" y="116632"/>
            <a:ext cx="6555462" cy="414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5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609" y="0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247171"/>
      </p:ext>
    </p:extLst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5508102" y="406447"/>
            <a:ext cx="2664298" cy="6048375"/>
          </a:xfrm>
        </p:spPr>
        <p:txBody>
          <a:bodyPr>
            <a:normAutofit fontScale="90000"/>
          </a:bodyPr>
          <a:lstStyle/>
          <a:p>
            <a:pPr algn="l"/>
            <a:r>
              <a:rPr lang="uk-UA" sz="3200" dirty="0">
                <a:solidFill>
                  <a:schemeClr val="tx1"/>
                </a:solidFill>
              </a:rPr>
              <a:t>Незвичайно здатною дитиною до навчання виявився </a:t>
            </a:r>
            <a:r>
              <a:rPr lang="uk-UA" sz="3200" dirty="0" err="1">
                <a:solidFill>
                  <a:schemeClr val="tx1"/>
                </a:solidFill>
              </a:rPr>
              <a:t>Йвась</a:t>
            </a:r>
            <a:r>
              <a:rPr lang="uk-UA" sz="3200" dirty="0">
                <a:solidFill>
                  <a:schemeClr val="tx1"/>
                </a:solidFill>
              </a:rPr>
              <a:t>. Був обдарованим від природи, мав добру пам’ять, не знав труднощів у навчанні.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6389" name="Picture 5" descr="fr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1075"/>
            <a:ext cx="4536503" cy="367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5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-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557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534720"/>
      </p:ext>
    </p:extLst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609600"/>
            <a:ext cx="5121616" cy="1320800"/>
          </a:xfrm>
        </p:spPr>
        <p:txBody>
          <a:bodyPr/>
          <a:lstStyle/>
          <a:p>
            <a:r>
              <a:rPr lang="uk-UA" dirty="0"/>
              <a:t>Освіту здобував:</a:t>
            </a:r>
            <a:endParaRPr lang="ru-R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142999" y="1628800"/>
            <a:ext cx="4941169" cy="27857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uk-UA" dirty="0">
                <a:cs typeface="Arabic Typesetting" panose="03020402040406030203" pitchFamily="66" charset="-78"/>
              </a:rPr>
              <a:t>Початкова школа </a:t>
            </a:r>
            <a:r>
              <a:rPr lang="uk-UA" dirty="0" smtClean="0">
                <a:cs typeface="Arabic Typesetting" panose="03020402040406030203" pitchFamily="66" charset="-78"/>
              </a:rPr>
              <a:t>с</a:t>
            </a:r>
            <a:r>
              <a:rPr lang="uk-UA" dirty="0">
                <a:cs typeface="Arabic Typesetting" panose="03020402040406030203" pitchFamily="66" charset="-78"/>
              </a:rPr>
              <a:t>. </a:t>
            </a:r>
            <a:r>
              <a:rPr lang="uk-UA" dirty="0" err="1">
                <a:cs typeface="Arabic Typesetting" panose="03020402040406030203" pitchFamily="66" charset="-78"/>
              </a:rPr>
              <a:t>Ясениця</a:t>
            </a:r>
            <a:r>
              <a:rPr lang="uk-UA" dirty="0">
                <a:cs typeface="Arabic Typesetting" panose="03020402040406030203" pitchFamily="66" charset="-78"/>
              </a:rPr>
              <a:t> </a:t>
            </a:r>
            <a:r>
              <a:rPr lang="uk-UA" dirty="0" err="1">
                <a:cs typeface="Arabic Typesetting" panose="03020402040406030203" pitchFamily="66" charset="-78"/>
              </a:rPr>
              <a:t>Сільна</a:t>
            </a:r>
            <a:r>
              <a:rPr lang="uk-UA" dirty="0">
                <a:cs typeface="Arabic Typesetting" panose="03020402040406030203" pitchFamily="66" charset="-78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uk-UA" dirty="0">
                <a:cs typeface="Arabic Typesetting" panose="03020402040406030203" pitchFamily="66" charset="-78"/>
              </a:rPr>
              <a:t>Дрогобицька монастирська школа ченців-василіан;</a:t>
            </a:r>
          </a:p>
          <a:p>
            <a:pPr>
              <a:lnSpc>
                <a:spcPct val="90000"/>
              </a:lnSpc>
            </a:pPr>
            <a:r>
              <a:rPr lang="uk-UA" dirty="0">
                <a:cs typeface="Arabic Typesetting" panose="03020402040406030203" pitchFamily="66" charset="-78"/>
              </a:rPr>
              <a:t>Дрогобицька гімназія;</a:t>
            </a:r>
          </a:p>
          <a:p>
            <a:pPr>
              <a:lnSpc>
                <a:spcPct val="90000"/>
              </a:lnSpc>
            </a:pPr>
            <a:r>
              <a:rPr lang="uk-UA" dirty="0">
                <a:cs typeface="Arabic Typesetting" panose="03020402040406030203" pitchFamily="66" charset="-78"/>
              </a:rPr>
              <a:t>Львівський університет;</a:t>
            </a:r>
          </a:p>
          <a:p>
            <a:pPr>
              <a:lnSpc>
                <a:spcPct val="90000"/>
              </a:lnSpc>
            </a:pPr>
            <a:r>
              <a:rPr lang="uk-UA" dirty="0">
                <a:cs typeface="Arabic Typesetting" panose="03020402040406030203" pitchFamily="66" charset="-78"/>
              </a:rPr>
              <a:t>У Відні захищає дисертацію, здобуває вчений ступінь доктора філософії.</a:t>
            </a:r>
            <a:endParaRPr lang="ru-RU" dirty="0">
              <a:cs typeface="Arabic Typesetting" panose="03020402040406030203" pitchFamily="66" charset="-78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133949" y="4259116"/>
            <a:ext cx="165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uk-UA" dirty="0"/>
              <a:t>У гімназії</a:t>
            </a:r>
            <a:endParaRPr lang="ru-RU" dirty="0"/>
          </a:p>
        </p:txBody>
      </p:sp>
      <p:pic>
        <p:nvPicPr>
          <p:cNvPr id="6" name="Picture 4" descr="p-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5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p-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635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у гімназі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77072"/>
            <a:ext cx="387252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-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43" y="29522"/>
            <a:ext cx="114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489255"/>
      </p:ext>
    </p:extLst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285720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Ольга </a:t>
            </a:r>
            <a:r>
              <a:rPr kumimoji="0" lang="uk-UA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Рошкевич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0" y="1214422"/>
            <a:ext cx="4859338" cy="525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endParaRPr kumimoji="0" lang="uk-UA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7" descr="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39752" y="1285852"/>
            <a:ext cx="3737168" cy="5229225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811503474"/>
      </p:ext>
    </p:extLst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Юзефа </a:t>
            </a:r>
            <a:r>
              <a:rPr kumimoji="0" lang="uk-UA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Дзвонковська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8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052736"/>
            <a:ext cx="4276725" cy="5300662"/>
          </a:xfrm>
          <a:prstGeom prst="rect">
            <a:avLst/>
          </a:prstGeom>
          <a:noFill/>
        </p:spPr>
      </p:pic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4648200" y="1600200"/>
            <a:ext cx="4495800" cy="525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514</TotalTime>
  <Words>785</Words>
  <Application>Microsoft Office PowerPoint</Application>
  <PresentationFormat>Экран (4:3)</PresentationFormat>
  <Paragraphs>97</Paragraphs>
  <Slides>32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2" baseType="lpstr">
      <vt:lpstr>Arabic Typesetting</vt:lpstr>
      <vt:lpstr>Arial</vt:lpstr>
      <vt:lpstr>Calibri</vt:lpstr>
      <vt:lpstr>Corbel</vt:lpstr>
      <vt:lpstr>Monotype Corsiva</vt:lpstr>
      <vt:lpstr>Times New Roman</vt:lpstr>
      <vt:lpstr>Trebuchet MS</vt:lpstr>
      <vt:lpstr>Wingdings</vt:lpstr>
      <vt:lpstr>Wingdings 3</vt:lpstr>
      <vt:lpstr>Аспект</vt:lpstr>
      <vt:lpstr>Тема уроку:</vt:lpstr>
      <vt:lpstr>Презентация PowerPoint</vt:lpstr>
      <vt:lpstr>Презентация PowerPoint</vt:lpstr>
      <vt:lpstr>Іван Якович Франко  (1856 – 1916)</vt:lpstr>
      <vt:lpstr> 27 серпня 1856 у селі Нагуєвичах на Дрогобиччині у сім’ї сільського коваля, шанованої людини,Якова Франка та Марії Кульчицької  народився первісток Ясь.</vt:lpstr>
      <vt:lpstr>Незвичайно здатною дитиною до навчання виявився Йвась. Був обдарованим від природи, мав добру пам’ять, не знав труднощів у навчанні.</vt:lpstr>
      <vt:lpstr>Освіту здобував:</vt:lpstr>
      <vt:lpstr>Презентация PowerPoint</vt:lpstr>
      <vt:lpstr>Презентация PowerPoint</vt:lpstr>
      <vt:lpstr>Презентация PowerPoint</vt:lpstr>
      <vt:lpstr>Презентация PowerPoint</vt:lpstr>
      <vt:lpstr>Журнал “Громадський друг” (“Дзвін”, “Молот”), який видавали Іван Франко та Михайло Павлик у 1878 р.</vt:lpstr>
      <vt:lpstr>Презентация PowerPoint</vt:lpstr>
      <vt:lpstr>Шлюб Івана Франка та Ольги Хоружинської став політичною злукою Сходу й Заходу</vt:lpstr>
      <vt:lpstr>Українські журнали, у виданні яких брав участь І. Франко. </vt:lpstr>
      <vt:lpstr>Музей-садиба Івана Франка у Нагуєвичах</vt:lpstr>
      <vt:lpstr>Помер  Іван Якович  28 травня 1916р.  Некрологи друкували десятки газет Європи. Похований у Львові на Личаківському кладовищі.</vt:lpstr>
      <vt:lpstr>Іван Франко: універсальність таланту</vt:lpstr>
      <vt:lpstr>Презентация PowerPoint</vt:lpstr>
      <vt:lpstr>Франко - прозаїк.   Залишив нам повісті «Ліси і пасовиська», «Борислав сміється», «Перехресні стежки», «Лель і Полель», «Основи суспільності», «Для домашнього вогнища», «Захар Беркут», «Boa constrictor». Оповідання для дітей  « Малий Мирон», «Олівець», «Грицева шкільна наука»</vt:lpstr>
      <vt:lpstr>Іван Франко написав майже 50 казок</vt:lpstr>
      <vt:lpstr>Презентация PowerPoint</vt:lpstr>
      <vt:lpstr> Франко -фольклорист  У дослідженнях фольклору Франко не лише очолював передову науку в Україні.  Він робив помітний внесок у розвиток світової фольклористики.  У спадок нашій фольклористичній науці Іван Франко залишив найбільший скарб –  "Студії над українськими народними піснями"  </vt:lpstr>
      <vt:lpstr>Презентация PowerPoint</vt:lpstr>
      <vt:lpstr> Величезною історико-культурною подією в нашому житті стало видання 50-томного зібрання творів письменника. </vt:lpstr>
      <vt:lpstr>Презентация PowerPoint</vt:lpstr>
      <vt:lpstr>Вірш «Гімн» Івана Франка — одна із найсильніших за звучанням, за могутністю думки та заклику поезій громадянської лірики. Завжди в суспільстві будуть знаходитися «вічні революціонери», небайдужі до народного горя, страждань та неволі. Вони прямуватимуть уперед і кликатимуть за собою інших, не боячись переслідувань та покарання з боку офіційної влади.  </vt:lpstr>
      <vt:lpstr>Презентация PowerPoint</vt:lpstr>
      <vt:lpstr>ГРА  «Барон Мюнхаузен»   Які з наведених фактів із життя Каменяра є правдою ?</vt:lpstr>
      <vt:lpstr>Презентация PowerPoint</vt:lpstr>
      <vt:lpstr>«Рюкзак» Які знання, що отримали на уроці,ви візьмете з собою для використання у житті?</vt:lpstr>
      <vt:lpstr>Домашнє завдання. Скласти тестові завдання з теми «Життєвий і творчий шлях  І. Франка».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Багатогранна творчість І.Я.Франка</dc:title>
  <dc:creator>Юля</dc:creator>
  <cp:lastModifiedBy>Oksana</cp:lastModifiedBy>
  <cp:revision>64</cp:revision>
  <dcterms:created xsi:type="dcterms:W3CDTF">2013-10-19T10:08:36Z</dcterms:created>
  <dcterms:modified xsi:type="dcterms:W3CDTF">2019-03-04T09:30:49Z</dcterms:modified>
</cp:coreProperties>
</file>