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7" r:id="rId3"/>
    <p:sldId id="258" r:id="rId4"/>
    <p:sldId id="276" r:id="rId5"/>
    <p:sldId id="259" r:id="rId6"/>
    <p:sldId id="277" r:id="rId7"/>
    <p:sldId id="256" r:id="rId8"/>
    <p:sldId id="261" r:id="rId9"/>
    <p:sldId id="262" r:id="rId10"/>
    <p:sldId id="263" r:id="rId11"/>
    <p:sldId id="264" r:id="rId12"/>
    <p:sldId id="265" r:id="rId13"/>
    <p:sldId id="266" r:id="rId14"/>
    <p:sldId id="279" r:id="rId15"/>
    <p:sldId id="269" r:id="rId16"/>
    <p:sldId id="275" r:id="rId17"/>
    <p:sldId id="278" r:id="rId18"/>
    <p:sldId id="270" r:id="rId19"/>
    <p:sldId id="271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72" r:id="rId29"/>
    <p:sldId id="27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4613">
            <a:off x="1863400" y="214142"/>
            <a:ext cx="4465316" cy="64598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8596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60648"/>
            <a:ext cx="8280920" cy="5793824"/>
          </a:xfrm>
        </p:spPr>
        <p:txBody>
          <a:bodyPr/>
          <a:lstStyle/>
          <a:p>
            <a:pPr marL="45720" indent="0"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Complete the table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sz="2400" dirty="0"/>
          </a:p>
          <a:p>
            <a:pPr marL="45720" indent="0">
              <a:buNone/>
            </a:pPr>
            <a:r>
              <a:rPr lang="en-US" sz="2400" dirty="0"/>
              <a:t>Group </a:t>
            </a:r>
            <a:r>
              <a:rPr lang="en-US" sz="2400" dirty="0" smtClean="0"/>
              <a:t>work</a:t>
            </a:r>
            <a:endParaRPr lang="ru-RU" sz="2400" dirty="0" smtClean="0"/>
          </a:p>
          <a:p>
            <a:pPr marL="45720" indent="0" algn="ctr">
              <a:buNone/>
            </a:pPr>
            <a:r>
              <a:rPr lang="en-US" sz="2400" dirty="0" smtClean="0"/>
              <a:t>Task</a:t>
            </a:r>
            <a:r>
              <a:rPr lang="en-US" sz="2400" dirty="0"/>
              <a:t>: students write additional words to the columns, using the information from the text and the words which they learnt at home.</a:t>
            </a:r>
            <a:endParaRPr lang="ru-RU" sz="2400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96952"/>
            <a:ext cx="7043820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2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4319505"/>
              </p:ext>
            </p:extLst>
          </p:nvPr>
        </p:nvGraphicFramePr>
        <p:xfrm>
          <a:off x="395536" y="548680"/>
          <a:ext cx="8280920" cy="4824536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157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Parts of the body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Symptoms and diseases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Doctors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Medical-examination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Treatment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54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Leg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Pain </a:t>
                      </a:r>
                      <a:r>
                        <a:rPr lang="en-US" sz="2800" dirty="0" smtClean="0">
                          <a:effectLst/>
                        </a:rPr>
                        <a:t>in the </a:t>
                      </a:r>
                      <a:r>
                        <a:rPr lang="en-US" sz="2800" dirty="0">
                          <a:effectLst/>
                        </a:rPr>
                        <a:t>leg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Surgeon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Take an x-ray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Stay in bed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02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352928" cy="63367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3200" i="1" u="sng" dirty="0" smtClean="0"/>
              <a:t>Grammar review</a:t>
            </a:r>
            <a:endParaRPr lang="ru-RU" sz="3200" i="1" u="sng" dirty="0" smtClean="0"/>
          </a:p>
          <a:p>
            <a:pPr marL="45720" indent="0" algn="ctr">
              <a:buNone/>
            </a:pPr>
            <a:endParaRPr lang="ru-RU" sz="3200" i="1" u="sng" dirty="0" smtClean="0"/>
          </a:p>
          <a:p>
            <a:pPr marL="45720" indent="0">
              <a:buNone/>
            </a:pPr>
            <a:r>
              <a:rPr lang="en-US" sz="3200" dirty="0"/>
              <a:t>Make sentences using </a:t>
            </a:r>
            <a:r>
              <a:rPr lang="en-US" sz="3200" b="1" dirty="0"/>
              <a:t>if…………, I  will………..</a:t>
            </a:r>
            <a:r>
              <a:rPr lang="en-US" sz="3200" dirty="0"/>
              <a:t> </a:t>
            </a:r>
            <a:endParaRPr lang="ru-RU" sz="3200" dirty="0"/>
          </a:p>
          <a:p>
            <a:pPr marL="45720" indent="0">
              <a:buNone/>
            </a:pPr>
            <a:r>
              <a:rPr lang="en-US" sz="3200" b="1" dirty="0" smtClean="0"/>
              <a:t>for </a:t>
            </a:r>
            <a:r>
              <a:rPr lang="en-US" sz="3200" b="1" dirty="0"/>
              <a:t>example</a:t>
            </a:r>
            <a:r>
              <a:rPr lang="en-US" sz="3200" dirty="0"/>
              <a:t>; </a:t>
            </a:r>
            <a:r>
              <a:rPr lang="en-US" sz="3200" b="1" dirty="0"/>
              <a:t>if</a:t>
            </a:r>
            <a:r>
              <a:rPr lang="en-US" sz="3200" dirty="0"/>
              <a:t> I am ill, </a:t>
            </a:r>
            <a:r>
              <a:rPr lang="en-US" sz="3200" b="1" dirty="0"/>
              <a:t>I will </a:t>
            </a:r>
            <a:r>
              <a:rPr lang="en-US" sz="3200" dirty="0"/>
              <a:t>call a doctor.</a:t>
            </a:r>
            <a:endParaRPr lang="ru-RU" sz="3200" dirty="0"/>
          </a:p>
          <a:p>
            <a:pPr marL="45720" indent="0" algn="ctr">
              <a:buNone/>
            </a:pPr>
            <a:endParaRPr lang="ru-RU" sz="3200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133" y="1988840"/>
            <a:ext cx="3986260" cy="486916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8309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568952" cy="6552728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/>
              <a:t>                          </a:t>
            </a:r>
            <a:r>
              <a:rPr lang="en-US" sz="2400" dirty="0" smtClean="0"/>
              <a:t>If </a:t>
            </a:r>
            <a:r>
              <a:rPr lang="en-US" sz="2400" dirty="0"/>
              <a:t>… </a:t>
            </a:r>
            <a:r>
              <a:rPr lang="en-US" sz="2400" b="1" dirty="0"/>
              <a:t>to be ill</a:t>
            </a:r>
            <a:endParaRPr lang="ru-RU" sz="2400" dirty="0"/>
          </a:p>
          <a:p>
            <a:pPr marL="45720" indent="0"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</a:t>
            </a:r>
            <a:r>
              <a:rPr lang="en-US" sz="2400" b="1" dirty="0" smtClean="0"/>
              <a:t>To </a:t>
            </a:r>
            <a:r>
              <a:rPr lang="en-US" sz="2400" b="1" dirty="0"/>
              <a:t>call a </a:t>
            </a:r>
            <a:r>
              <a:rPr lang="en-US" sz="2400" b="1" dirty="0" smtClean="0"/>
              <a:t>doctor</a:t>
            </a:r>
            <a:endParaRPr lang="ru-RU" sz="2400" b="1" dirty="0" smtClean="0"/>
          </a:p>
          <a:p>
            <a:pPr marL="45720" indent="0" algn="ctr">
              <a:buNone/>
            </a:pPr>
            <a:endParaRPr lang="ru-RU" sz="2400" dirty="0"/>
          </a:p>
          <a:p>
            <a:pPr marL="45720" indent="0">
              <a:buNone/>
            </a:pPr>
            <a:r>
              <a:rPr lang="ru-RU" sz="2400" b="1" dirty="0" smtClean="0"/>
              <a:t>                                 </a:t>
            </a:r>
            <a:r>
              <a:rPr lang="en-US" sz="2400" b="1" dirty="0" smtClean="0"/>
              <a:t>To </a:t>
            </a:r>
            <a:r>
              <a:rPr lang="en-US" sz="2400" b="1" dirty="0"/>
              <a:t>examine </a:t>
            </a:r>
            <a:r>
              <a:rPr lang="en-US" sz="2400" b="1" dirty="0" smtClean="0"/>
              <a:t>me</a:t>
            </a:r>
            <a:endParaRPr lang="ru-RU" sz="2400" b="1" dirty="0" smtClean="0"/>
          </a:p>
          <a:p>
            <a:pPr marL="45720" indent="0" algn="ctr">
              <a:buNone/>
            </a:pPr>
            <a:endParaRPr lang="ru-RU" sz="2400" dirty="0"/>
          </a:p>
          <a:p>
            <a:pPr marL="45720" indent="0">
              <a:buNone/>
            </a:pPr>
            <a:r>
              <a:rPr lang="ru-RU" sz="2400" b="1" dirty="0" smtClean="0"/>
              <a:t>                                 </a:t>
            </a:r>
            <a:r>
              <a:rPr lang="en-US" sz="2400" b="1" dirty="0" smtClean="0"/>
              <a:t>To </a:t>
            </a:r>
            <a:r>
              <a:rPr lang="en-US" sz="2400" b="1" dirty="0"/>
              <a:t>prescribe </a:t>
            </a:r>
            <a:r>
              <a:rPr lang="en-US" sz="2400" b="1" dirty="0" smtClean="0"/>
              <a:t>medicine</a:t>
            </a:r>
            <a:endParaRPr lang="ru-RU" sz="2400" b="1" dirty="0" smtClean="0"/>
          </a:p>
          <a:p>
            <a:pPr marL="45720" indent="0" algn="ctr">
              <a:buNone/>
            </a:pPr>
            <a:endParaRPr lang="ru-RU" sz="2400" dirty="0"/>
          </a:p>
          <a:p>
            <a:pPr marL="45720" indent="0">
              <a:buNone/>
            </a:pPr>
            <a:r>
              <a:rPr lang="ru-RU" sz="2400" b="1" dirty="0" smtClean="0"/>
              <a:t>                                 </a:t>
            </a:r>
            <a:r>
              <a:rPr lang="en-US" sz="2400" b="1" dirty="0" smtClean="0"/>
              <a:t>To </a:t>
            </a:r>
            <a:r>
              <a:rPr lang="en-US" sz="2400" b="1" dirty="0"/>
              <a:t>take </a:t>
            </a:r>
            <a:r>
              <a:rPr lang="en-US" sz="2400" b="1" dirty="0" smtClean="0"/>
              <a:t>pills</a:t>
            </a:r>
            <a:endParaRPr lang="ru-RU" sz="2400" b="1" dirty="0" smtClean="0"/>
          </a:p>
          <a:p>
            <a:pPr marL="45720" indent="0" algn="ctr">
              <a:buNone/>
            </a:pPr>
            <a:endParaRPr lang="ru-RU" sz="2400" dirty="0"/>
          </a:p>
          <a:p>
            <a:pPr marL="45720" indent="0">
              <a:buNone/>
            </a:pPr>
            <a:r>
              <a:rPr lang="ru-RU" sz="2400" b="1" dirty="0" smtClean="0"/>
              <a:t>                                 </a:t>
            </a:r>
            <a:r>
              <a:rPr lang="en-US" sz="2400" b="1" dirty="0" smtClean="0"/>
              <a:t>To </a:t>
            </a:r>
            <a:r>
              <a:rPr lang="en-US" sz="2400" b="1" dirty="0"/>
              <a:t>get </a:t>
            </a:r>
            <a:r>
              <a:rPr lang="en-US" sz="2400" b="1" dirty="0" smtClean="0"/>
              <a:t>well</a:t>
            </a:r>
            <a:endParaRPr lang="ru-RU" sz="2400" b="1" dirty="0" smtClean="0"/>
          </a:p>
          <a:p>
            <a:pPr marL="45720" indent="0" algn="ctr">
              <a:buNone/>
            </a:pPr>
            <a:endParaRPr lang="ru-RU" sz="2400" dirty="0"/>
          </a:p>
          <a:p>
            <a:pPr marL="45720" indent="0">
              <a:buNone/>
            </a:pPr>
            <a:r>
              <a:rPr lang="ru-RU" sz="2400" b="1" dirty="0" smtClean="0"/>
              <a:t>                                 </a:t>
            </a:r>
            <a:r>
              <a:rPr lang="en-US" sz="2400" b="1" dirty="0" smtClean="0"/>
              <a:t>To </a:t>
            </a:r>
            <a:r>
              <a:rPr lang="en-US" sz="2400" b="1" dirty="0"/>
              <a:t>be healthy and happy</a:t>
            </a:r>
            <a:endParaRPr lang="ru-RU" sz="2400" dirty="0"/>
          </a:p>
          <a:p>
            <a:pPr marL="45720" indent="0" algn="ctr">
              <a:buNone/>
            </a:pP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563888" y="476672"/>
            <a:ext cx="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563888" y="1412776"/>
            <a:ext cx="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563888" y="2348880"/>
            <a:ext cx="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563888" y="3356992"/>
            <a:ext cx="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595223" y="4271691"/>
            <a:ext cx="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595223" y="5229200"/>
            <a:ext cx="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30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512511" cy="164912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The game Brainstorming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32856"/>
            <a:ext cx="6012759" cy="4389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9864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475656" y="332656"/>
            <a:ext cx="6400800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uk-UA" sz="4000" b="1" dirty="0">
                <a:solidFill>
                  <a:srgbClr val="FF0000"/>
                </a:solidFill>
              </a:rPr>
              <a:t>Аудіювання. </a:t>
            </a:r>
            <a:r>
              <a:rPr lang="en-US" sz="4000" b="1" dirty="0">
                <a:solidFill>
                  <a:srgbClr val="FF0000"/>
                </a:solidFill>
              </a:rPr>
              <a:t>Listening. </a:t>
            </a:r>
            <a:endParaRPr lang="ru-RU" sz="4000" b="1" dirty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4988">
            <a:off x="1609973" y="1530543"/>
            <a:ext cx="3048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Dialogue_2-2_At_the_Doctors_Offic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2200" y="4581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7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9144000" cy="351354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2800" b="1" dirty="0" smtClean="0"/>
              <a:t>Test yourself</a:t>
            </a:r>
            <a:endParaRPr lang="en-US" sz="2800" b="1" dirty="0"/>
          </a:p>
          <a:p>
            <a:pPr marL="45720" indent="0">
              <a:buNone/>
            </a:pPr>
            <a:r>
              <a:rPr lang="en-US" sz="2800" b="1" dirty="0" smtClean="0"/>
              <a:t>Answers</a:t>
            </a:r>
            <a:r>
              <a:rPr lang="ru-RU" sz="2800" b="1" dirty="0"/>
              <a:t>: 1) - ; 2) + ; 3) - ; 4) - ; 5) - ; 6) +; 7) - .</a:t>
            </a:r>
          </a:p>
          <a:p>
            <a:pPr marL="45720" indent="0">
              <a:buNone/>
            </a:pPr>
            <a:endParaRPr lang="ru-RU" sz="2000" dirty="0"/>
          </a:p>
          <a:p>
            <a:pPr marL="45720" indent="0">
              <a:buNone/>
            </a:pP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1719">
            <a:off x="1617935" y="1724203"/>
            <a:ext cx="3552825" cy="477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A role play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4917">
            <a:off x="1816638" y="1326136"/>
            <a:ext cx="3953594" cy="521393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6298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136904" cy="136815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A chain game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715368"/>
            <a:ext cx="4296321" cy="6142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0988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 smtClean="0"/>
              <a:t>Task</a:t>
            </a:r>
            <a:r>
              <a:rPr lang="en-US" b="1" dirty="0"/>
              <a:t>: </a:t>
            </a:r>
            <a:r>
              <a:rPr lang="en-US" dirty="0"/>
              <a:t>match the halves and read some English proverbs and give Ukrainian equivalents.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068590"/>
              </p:ext>
            </p:extLst>
          </p:nvPr>
        </p:nvGraphicFramePr>
        <p:xfrm>
          <a:off x="323528" y="1340768"/>
          <a:ext cx="8640960" cy="5328593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320002"/>
                <a:gridCol w="4320958"/>
              </a:tblGrid>
              <a:tr h="62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1.A healthy mind 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a) after supper walk a mile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2.After dinner sit a while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b)But eat to life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3.An apple a day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c)have desperate cures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57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4. Desperate diseases must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d) In a healthy body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5. Early to </a:t>
                      </a:r>
                      <a:r>
                        <a:rPr lang="en-US" sz="2000" b="0" dirty="0" smtClean="0">
                          <a:effectLst/>
                        </a:rPr>
                        <a:t>bed </a:t>
                      </a:r>
                      <a:r>
                        <a:rPr lang="en-US" sz="2000" b="0" dirty="0">
                          <a:effectLst/>
                        </a:rPr>
                        <a:t>and early to rise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e) is </a:t>
                      </a:r>
                      <a:r>
                        <a:rPr lang="en-US" sz="2000" b="0" dirty="0" smtClean="0">
                          <a:effectLst/>
                        </a:rPr>
                        <a:t>above </a:t>
                      </a:r>
                      <a:r>
                        <a:rPr lang="en-US" sz="2000" b="0" dirty="0">
                          <a:effectLst/>
                        </a:rPr>
                        <a:t>wealth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6.Good health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f) is the best medicine 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7.Laughter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g)keeps the doctor away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</a:rPr>
                        <a:t>8.Life not to eat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</a:rPr>
                        <a:t>h)makes a man healthy, wealthy and wise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316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332656"/>
            <a:ext cx="7200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Lexical game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964899"/>
            <a:ext cx="3552825" cy="5474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8266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320400" cy="6145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0841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There are 206 bones in the adult human body and there ere 300 in children</a:t>
            </a:r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en-US" sz="4400" dirty="0" smtClean="0">
                <a:solidFill>
                  <a:srgbClr val="FF0000"/>
                </a:solidFill>
              </a:rPr>
              <a:t>(as they grow some of the bones fuse together)</a:t>
            </a:r>
          </a:p>
          <a:p>
            <a:endParaRPr lang="en-US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910" y="4725144"/>
            <a:ext cx="57946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 взрослого человека 206 костей, а у ребенка - 300 (так как некоторые из них со временем срастаются)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4627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457" y="332656"/>
            <a:ext cx="8229600" cy="13541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The longest cells in  the human body are the motor neurons. They can be up to 4.5 feet(1.37 meters) long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5" y="2400704"/>
            <a:ext cx="4562052" cy="3082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558" y="2407561"/>
            <a:ext cx="3813869" cy="308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490229"/>
            <a:ext cx="86894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Самые длинные клетки человеческого организма- нервные. Они могут достигать в длину до 1.37м.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9994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548680"/>
            <a:ext cx="8229600" cy="7486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The human eye blinks an average of 4</a:t>
            </a:r>
            <a:r>
              <a:rPr lang="ru-RU" sz="4000" dirty="0" smtClean="0">
                <a:solidFill>
                  <a:srgbClr val="FF0000"/>
                </a:solidFill>
              </a:rPr>
              <a:t>,</a:t>
            </a:r>
            <a:r>
              <a:rPr lang="en-US" sz="4000" dirty="0" smtClean="0">
                <a:solidFill>
                  <a:srgbClr val="FF0000"/>
                </a:solidFill>
              </a:rPr>
              <a:t> 200.000 times a year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76" y="1916832"/>
            <a:ext cx="4536504" cy="304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315" y="1894945"/>
            <a:ext cx="3600400" cy="304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1176" y="5589240"/>
            <a:ext cx="8655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Человеческий глаз моргает в среднем 4. 200. 000 раз в год </a:t>
            </a:r>
          </a:p>
        </p:txBody>
      </p:sp>
    </p:spTree>
    <p:extLst>
      <p:ext uri="{BB962C8B-B14F-4D97-AF65-F5344CB8AC3E}">
        <p14:creationId xmlns:p14="http://schemas.microsoft.com/office/powerpoint/2010/main" val="16860183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303" y="53752"/>
            <a:ext cx="746760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The longest living cells in the body are brain cells which can live an lifetime.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3528" y="5877272"/>
            <a:ext cx="8229600" cy="80984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Самые долгоживущие клетки организма – клетки головного мозга.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3233386" cy="322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124" y="2211205"/>
            <a:ext cx="4286250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75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777" y="0"/>
            <a:ext cx="6512511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The heaviest human brain ever recorded weighed 2.3 kg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1520" y="5301208"/>
            <a:ext cx="8712968" cy="11129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Самый тяжелый человеческий мозг весил 2.3 кг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840"/>
            <a:ext cx="288032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60209"/>
            <a:ext cx="302433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38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There person falls asleep m seven minutes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5157192"/>
            <a:ext cx="8229600" cy="10801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Человек в среднем засыпает в течении 7 минут.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844824"/>
            <a:ext cx="373729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438139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10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Our eyes are always the same size from birth but our nose and ears never stop growing.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67544" y="5157192"/>
            <a:ext cx="8229600" cy="132901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С момента рождения размер наших глаз не меняется, в то время как нос и уши растут на протяжении всей жизни.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6188918" cy="278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7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86785"/>
            <a:ext cx="6512511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t </a:t>
            </a:r>
            <a:r>
              <a:rPr lang="en-US" dirty="0">
                <a:solidFill>
                  <a:srgbClr val="FF0000"/>
                </a:solidFill>
              </a:rPr>
              <a:t>is impossible to sneeze with your eyes </a:t>
            </a:r>
            <a:r>
              <a:rPr lang="en-US" dirty="0" smtClean="0">
                <a:solidFill>
                  <a:srgbClr val="FF0000"/>
                </a:solidFill>
              </a:rPr>
              <a:t>open.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5229200"/>
            <a:ext cx="8229600" cy="896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</a:t>
            </a:r>
            <a:r>
              <a:rPr lang="ru-RU" dirty="0" smtClean="0"/>
              <a:t>евозможно </a:t>
            </a:r>
            <a:r>
              <a:rPr lang="ru-RU" dirty="0"/>
              <a:t>чихнуть с открытыми </a:t>
            </a:r>
            <a:r>
              <a:rPr lang="ru-RU" dirty="0" smtClean="0"/>
              <a:t>глазами.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17119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813" y="1700809"/>
            <a:ext cx="2901702" cy="281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70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496944" cy="6408712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Summarizing.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Healthy People — Healthy Nation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If there is health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soul,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There will be beauty in the person.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If there is beauty in the person,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There will be harmony in the house.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If  there is harmony in the house,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there will be health in nation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there is health in the nation,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There will be peace in the world.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6929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974503">
            <a:off x="343240" y="1741423"/>
            <a:ext cx="86409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за увагу!!!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289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-79498"/>
            <a:ext cx="8424873" cy="60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Group work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1.If you have a sore throat you should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hot milk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2.What’s the colour of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It’s red.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3.The upper front part of  body is a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4.A building where ill people receive  medical treatment is.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5.He stayed in bed and soon he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6.The nurse took  an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Of his broken leg.	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41289"/>
              </p:ext>
            </p:extLst>
          </p:nvPr>
        </p:nvGraphicFramePr>
        <p:xfrm>
          <a:off x="683568" y="1196752"/>
          <a:ext cx="2304256" cy="2743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43126"/>
                <a:gridCol w="420970"/>
                <a:gridCol w="553907"/>
                <a:gridCol w="465282"/>
                <a:gridCol w="420971"/>
              </a:tblGrid>
              <a:tr h="1238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877670"/>
              </p:ext>
            </p:extLst>
          </p:nvPr>
        </p:nvGraphicFramePr>
        <p:xfrm>
          <a:off x="3491880" y="1844824"/>
          <a:ext cx="2664297" cy="30162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12365"/>
                <a:gridCol w="589219"/>
                <a:gridCol w="537983"/>
                <a:gridCol w="537983"/>
                <a:gridCol w="486747"/>
              </a:tblGrid>
              <a:tr h="3016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785859"/>
              </p:ext>
            </p:extLst>
          </p:nvPr>
        </p:nvGraphicFramePr>
        <p:xfrm>
          <a:off x="5292080" y="2730179"/>
          <a:ext cx="2074137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98873"/>
                <a:gridCol w="458703"/>
                <a:gridCol w="418816"/>
                <a:gridCol w="418816"/>
                <a:gridCol w="378929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513723"/>
              </p:ext>
            </p:extLst>
          </p:nvPr>
        </p:nvGraphicFramePr>
        <p:xfrm>
          <a:off x="467544" y="3861048"/>
          <a:ext cx="3375231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58953"/>
                <a:gridCol w="458953"/>
                <a:gridCol w="378238"/>
                <a:gridCol w="288032"/>
                <a:gridCol w="414196"/>
                <a:gridCol w="458953"/>
                <a:gridCol w="458953"/>
                <a:gridCol w="458953"/>
              </a:tblGrid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039846"/>
              </p:ext>
            </p:extLst>
          </p:nvPr>
        </p:nvGraphicFramePr>
        <p:xfrm>
          <a:off x="4860032" y="4221088"/>
          <a:ext cx="410445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93154"/>
                <a:gridCol w="493154"/>
                <a:gridCol w="493154"/>
                <a:gridCol w="354301"/>
                <a:gridCol w="298075"/>
                <a:gridCol w="493154"/>
                <a:gridCol w="493154"/>
                <a:gridCol w="493154"/>
                <a:gridCol w="493154"/>
              </a:tblGrid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984292"/>
              </p:ext>
            </p:extLst>
          </p:nvPr>
        </p:nvGraphicFramePr>
        <p:xfrm>
          <a:off x="3491880" y="5013176"/>
          <a:ext cx="154820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4283"/>
                <a:gridCol w="418926"/>
                <a:gridCol w="310855"/>
                <a:gridCol w="454140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0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-79498"/>
            <a:ext cx="8424873" cy="60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Group work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I.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1.If you have a sore throat you should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hot milk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2.What’s the colour of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It’s red.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3.The upper front part of  body is a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4.A building where ill people receive  medical treatment is.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5.He stayed in bed and soon he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6.The nurse took  an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Of his broken leg.	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478382"/>
              </p:ext>
            </p:extLst>
          </p:nvPr>
        </p:nvGraphicFramePr>
        <p:xfrm>
          <a:off x="683568" y="1196752"/>
          <a:ext cx="2304256" cy="2743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43126"/>
                <a:gridCol w="420970"/>
                <a:gridCol w="553907"/>
                <a:gridCol w="465282"/>
                <a:gridCol w="420971"/>
              </a:tblGrid>
              <a:tr h="123825"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R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I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N</a:t>
                      </a:r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K</a:t>
                      </a:r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909483"/>
              </p:ext>
            </p:extLst>
          </p:nvPr>
        </p:nvGraphicFramePr>
        <p:xfrm>
          <a:off x="3491880" y="1844824"/>
          <a:ext cx="2664297" cy="30162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12365"/>
                <a:gridCol w="589219"/>
                <a:gridCol w="537983"/>
                <a:gridCol w="537983"/>
                <a:gridCol w="486747"/>
              </a:tblGrid>
              <a:tr h="301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B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L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D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854443"/>
              </p:ext>
            </p:extLst>
          </p:nvPr>
        </p:nvGraphicFramePr>
        <p:xfrm>
          <a:off x="5292080" y="2730179"/>
          <a:ext cx="2074137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98873"/>
                <a:gridCol w="458703"/>
                <a:gridCol w="418816"/>
                <a:gridCol w="418816"/>
                <a:gridCol w="378929"/>
              </a:tblGrid>
              <a:tr h="123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C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H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103014"/>
              </p:ext>
            </p:extLst>
          </p:nvPr>
        </p:nvGraphicFramePr>
        <p:xfrm>
          <a:off x="467544" y="3861048"/>
          <a:ext cx="3375231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58953"/>
                <a:gridCol w="458953"/>
                <a:gridCol w="378238"/>
                <a:gridCol w="288032"/>
                <a:gridCol w="414196"/>
                <a:gridCol w="458953"/>
                <a:gridCol w="458953"/>
                <a:gridCol w="458953"/>
              </a:tblGrid>
              <a:tr h="21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H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P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I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A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L</a:t>
                      </a: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783568"/>
              </p:ext>
            </p:extLst>
          </p:nvPr>
        </p:nvGraphicFramePr>
        <p:xfrm>
          <a:off x="4860032" y="4221088"/>
          <a:ext cx="410445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93154"/>
                <a:gridCol w="493154"/>
                <a:gridCol w="493154"/>
                <a:gridCol w="354301"/>
                <a:gridCol w="398485"/>
                <a:gridCol w="392744"/>
                <a:gridCol w="493154"/>
                <a:gridCol w="493154"/>
                <a:gridCol w="493154"/>
              </a:tblGrid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 R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C</a:t>
                      </a:r>
                      <a:r>
                        <a:rPr lang="en-US" sz="1400" b="0" dirty="0">
                          <a:effectLst/>
                        </a:rPr>
                        <a:t> 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r>
                        <a:rPr lang="en-US" sz="1400" b="0" dirty="0">
                          <a:effectLst/>
                        </a:rPr>
                        <a:t> 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V</a:t>
                      </a:r>
                      <a:r>
                        <a:rPr lang="en-US" sz="1400" b="0" dirty="0">
                          <a:effectLst/>
                        </a:rPr>
                        <a:t> 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0" dirty="0">
                          <a:effectLst/>
                        </a:rPr>
                        <a:t> </a:t>
                      </a: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R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D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364939"/>
              </p:ext>
            </p:extLst>
          </p:nvPr>
        </p:nvGraphicFramePr>
        <p:xfrm>
          <a:off x="3491880" y="5013176"/>
          <a:ext cx="154820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4283"/>
                <a:gridCol w="418926"/>
                <a:gridCol w="310855"/>
                <a:gridCol w="454140"/>
              </a:tblGrid>
              <a:tr h="123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</a:rPr>
                        <a:t> </a:t>
                      </a:r>
                      <a:r>
                        <a:rPr lang="en-US" sz="1400" b="1" i="0" dirty="0" smtClean="0">
                          <a:effectLst/>
                        </a:rPr>
                        <a:t>x</a:t>
                      </a:r>
                      <a:endParaRPr lang="ru-RU" sz="11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</a:rPr>
                        <a:t> </a:t>
                      </a:r>
                      <a:r>
                        <a:rPr lang="en-US" sz="1400" b="1" i="0" dirty="0" smtClean="0">
                          <a:effectLst/>
                        </a:rPr>
                        <a:t>r</a:t>
                      </a:r>
                      <a:endParaRPr lang="ru-RU" sz="11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</a:rPr>
                        <a:t> </a:t>
                      </a:r>
                      <a:r>
                        <a:rPr lang="en-US" sz="1400" b="1" i="0" dirty="0" smtClean="0">
                          <a:effectLst/>
                        </a:rPr>
                        <a:t>a</a:t>
                      </a:r>
                      <a:endParaRPr lang="ru-RU" sz="11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effectLst/>
                        </a:rPr>
                        <a:t> </a:t>
                      </a:r>
                      <a:r>
                        <a:rPr lang="en-US" sz="1400" b="1" i="0" dirty="0" smtClean="0">
                          <a:effectLst/>
                        </a:rPr>
                        <a:t>y</a:t>
                      </a:r>
                      <a:endParaRPr lang="ru-RU" sz="11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37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496944" cy="6120680"/>
          </a:xfrm>
        </p:spPr>
        <p:txBody>
          <a:bodyPr/>
          <a:lstStyle/>
          <a:p>
            <a:pPr marL="45720" indent="0">
              <a:buNone/>
            </a:pPr>
            <a:r>
              <a:rPr lang="en-US" sz="1800" b="1" i="1" dirty="0">
                <a:solidFill>
                  <a:srgbClr val="FF0000"/>
                </a:solidFill>
              </a:rPr>
              <a:t>II</a:t>
            </a:r>
            <a:r>
              <a:rPr lang="en-US" sz="1800" b="1" i="1" dirty="0" smtClean="0">
                <a:solidFill>
                  <a:srgbClr val="FF0000"/>
                </a:solidFill>
              </a:rPr>
              <a:t>.</a:t>
            </a:r>
            <a:endParaRPr lang="ru-RU" sz="18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ru-RU" sz="1800" dirty="0" smtClean="0"/>
              <a:t>1. </a:t>
            </a:r>
            <a:r>
              <a:rPr lang="en-US" sz="1800" dirty="0" smtClean="0"/>
              <a:t>If </a:t>
            </a:r>
            <a:r>
              <a:rPr lang="en-US" sz="1800" dirty="0"/>
              <a:t>we are ill we usually call </a:t>
            </a:r>
            <a:r>
              <a:rPr lang="en-US" sz="1800" dirty="0" smtClean="0"/>
              <a:t>the</a:t>
            </a:r>
            <a:endParaRPr lang="ru-RU" sz="1800" dirty="0" smtClean="0"/>
          </a:p>
          <a:p>
            <a:pPr marL="45720" indent="0">
              <a:buNone/>
            </a:pPr>
            <a:r>
              <a:rPr lang="ru-RU" sz="1800" dirty="0" smtClean="0"/>
              <a:t>2. </a:t>
            </a:r>
            <a:r>
              <a:rPr lang="en-US" sz="1800" dirty="0" smtClean="0"/>
              <a:t>His </a:t>
            </a:r>
            <a:r>
              <a:rPr lang="en-US" sz="1800" dirty="0"/>
              <a:t>throat is </a:t>
            </a:r>
            <a:endParaRPr lang="ru-RU" sz="1800" dirty="0"/>
          </a:p>
          <a:p>
            <a:pPr marL="45720" indent="0">
              <a:buNone/>
            </a:pPr>
            <a:r>
              <a:rPr lang="ru-RU" sz="1800" dirty="0" smtClean="0"/>
              <a:t>3. </a:t>
            </a:r>
            <a:r>
              <a:rPr lang="en-US" sz="1800" dirty="0" smtClean="0"/>
              <a:t>A </a:t>
            </a:r>
            <a:r>
              <a:rPr lang="en-US" sz="1800" dirty="0"/>
              <a:t>doctor who performs medical operations is </a:t>
            </a:r>
            <a:r>
              <a:rPr lang="en-US" sz="1800" dirty="0" smtClean="0"/>
              <a:t>a</a:t>
            </a:r>
            <a:r>
              <a:rPr lang="ru-RU" sz="1800" dirty="0" smtClean="0"/>
              <a:t> </a:t>
            </a:r>
            <a:endParaRPr lang="ru-RU" sz="1800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4. </a:t>
            </a:r>
            <a:r>
              <a:rPr lang="en-US" dirty="0" smtClean="0"/>
              <a:t>If  </a:t>
            </a:r>
            <a:r>
              <a:rPr lang="en-US" dirty="0"/>
              <a:t>we catch cold we </a:t>
            </a:r>
            <a:r>
              <a:rPr lang="en-US" dirty="0" smtClean="0"/>
              <a:t>should</a:t>
            </a:r>
            <a:r>
              <a:rPr lang="ru-RU" dirty="0" smtClean="0"/>
              <a:t> 			</a:t>
            </a:r>
            <a:r>
              <a:rPr lang="en-US" dirty="0" smtClean="0"/>
              <a:t>in  </a:t>
            </a:r>
            <a:r>
              <a:rPr lang="en-US" dirty="0"/>
              <a:t>bed.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5. </a:t>
            </a:r>
            <a:r>
              <a:rPr lang="en-US" dirty="0"/>
              <a:t>If we want to buy some medicine we usually go to </a:t>
            </a:r>
            <a:r>
              <a:rPr lang="uk-UA" dirty="0"/>
              <a:t>а </a:t>
            </a:r>
            <a:endParaRPr lang="uk-UA" dirty="0" smtClean="0"/>
          </a:p>
          <a:p>
            <a:pPr marL="45720" indent="0">
              <a:buNone/>
            </a:pPr>
            <a:endParaRPr lang="uk-UA" dirty="0"/>
          </a:p>
          <a:p>
            <a:pPr marL="45720" indent="0">
              <a:buNone/>
            </a:pPr>
            <a:r>
              <a:rPr lang="uk-UA" dirty="0" smtClean="0"/>
              <a:t>6. </a:t>
            </a:r>
            <a:r>
              <a:rPr lang="en-US" dirty="0"/>
              <a:t>When I come to the doctor </a:t>
            </a:r>
            <a:r>
              <a:rPr lang="en-US" dirty="0" smtClean="0"/>
              <a:t>he</a:t>
            </a:r>
            <a:r>
              <a:rPr lang="ru-RU" dirty="0" smtClean="0"/>
              <a:t>				   </a:t>
            </a:r>
            <a:r>
              <a:rPr lang="en-US" dirty="0" smtClean="0"/>
              <a:t> </a:t>
            </a:r>
            <a:r>
              <a:rPr lang="en-US" dirty="0"/>
              <a:t>me.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7. </a:t>
            </a:r>
            <a:r>
              <a:rPr lang="en-US" dirty="0"/>
              <a:t>I ate a lot of sweets yesterday, that’s why I had a</a:t>
            </a: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8. </a:t>
            </a:r>
            <a:r>
              <a:rPr lang="en-US" dirty="0"/>
              <a:t>I was coughing </a:t>
            </a:r>
            <a:r>
              <a:rPr lang="en-US" dirty="0" smtClean="0"/>
              <a:t>and</a:t>
            </a:r>
            <a:r>
              <a:rPr lang="ru-RU" dirty="0" smtClean="0"/>
              <a:t>						 </a:t>
            </a:r>
            <a:r>
              <a:rPr lang="en-US" dirty="0" smtClean="0"/>
              <a:t>the whole weeks.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9. </a:t>
            </a:r>
            <a:r>
              <a:rPr lang="en-US" dirty="0"/>
              <a:t>We </a:t>
            </a:r>
            <a:r>
              <a:rPr lang="en-US" dirty="0" smtClean="0"/>
              <a:t>should</a:t>
            </a:r>
            <a:r>
              <a:rPr lang="ru-RU" dirty="0" smtClean="0"/>
              <a:t>				   </a:t>
            </a:r>
            <a:r>
              <a:rPr lang="en-US" dirty="0" smtClean="0"/>
              <a:t>medicine </a:t>
            </a:r>
            <a:r>
              <a:rPr lang="en-US" dirty="0"/>
              <a:t>when we are ill.</a:t>
            </a: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61786"/>
              </p:ext>
            </p:extLst>
          </p:nvPr>
        </p:nvGraphicFramePr>
        <p:xfrm>
          <a:off x="4139952" y="692696"/>
          <a:ext cx="180020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3496"/>
                <a:gridCol w="326020"/>
                <a:gridCol w="297671"/>
                <a:gridCol w="297671"/>
                <a:gridCol w="297671"/>
                <a:gridCol w="297671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87300"/>
              </p:ext>
            </p:extLst>
          </p:nvPr>
        </p:nvGraphicFramePr>
        <p:xfrm>
          <a:off x="2267744" y="1052736"/>
          <a:ext cx="165618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89690"/>
                <a:gridCol w="448144"/>
                <a:gridCol w="409175"/>
                <a:gridCol w="409175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266206"/>
              </p:ext>
            </p:extLst>
          </p:nvPr>
        </p:nvGraphicFramePr>
        <p:xfrm>
          <a:off x="539552" y="1772816"/>
          <a:ext cx="417646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69283"/>
                <a:gridCol w="669283"/>
                <a:gridCol w="669283"/>
                <a:gridCol w="512431"/>
                <a:gridCol w="504056"/>
                <a:gridCol w="504056"/>
                <a:gridCol w="648072"/>
              </a:tblGrid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127222"/>
              </p:ext>
            </p:extLst>
          </p:nvPr>
        </p:nvGraphicFramePr>
        <p:xfrm>
          <a:off x="4860032" y="2276872"/>
          <a:ext cx="1728191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06633"/>
                <a:gridCol w="467628"/>
                <a:gridCol w="426965"/>
                <a:gridCol w="426965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745922"/>
              </p:ext>
            </p:extLst>
          </p:nvPr>
        </p:nvGraphicFramePr>
        <p:xfrm>
          <a:off x="611560" y="3068960"/>
          <a:ext cx="582669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04056"/>
                <a:gridCol w="576064"/>
                <a:gridCol w="504056"/>
                <a:gridCol w="576064"/>
                <a:gridCol w="648072"/>
                <a:gridCol w="897663"/>
                <a:gridCol w="706905"/>
                <a:gridCol w="706905"/>
                <a:gridCol w="706905"/>
              </a:tblGrid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62434"/>
              </p:ext>
            </p:extLst>
          </p:nvPr>
        </p:nvGraphicFramePr>
        <p:xfrm>
          <a:off x="4644008" y="3645024"/>
          <a:ext cx="331237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53646"/>
                <a:gridCol w="453646"/>
                <a:gridCol w="453646"/>
                <a:gridCol w="367254"/>
                <a:gridCol w="360040"/>
                <a:gridCol w="316846"/>
                <a:gridCol w="453646"/>
                <a:gridCol w="453646"/>
              </a:tblGrid>
              <a:tr h="2453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320785"/>
              </p:ext>
            </p:extLst>
          </p:nvPr>
        </p:nvGraphicFramePr>
        <p:xfrm>
          <a:off x="395536" y="4365104"/>
          <a:ext cx="596157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9012"/>
                <a:gridCol w="579012"/>
                <a:gridCol w="579012"/>
                <a:gridCol w="171450"/>
                <a:gridCol w="579012"/>
                <a:gridCol w="579012"/>
                <a:gridCol w="579012"/>
                <a:gridCol w="579012"/>
                <a:gridCol w="579012"/>
                <a:gridCol w="579012"/>
                <a:gridCol w="579012"/>
              </a:tblGrid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579006"/>
              </p:ext>
            </p:extLst>
          </p:nvPr>
        </p:nvGraphicFramePr>
        <p:xfrm>
          <a:off x="3491880" y="4941168"/>
          <a:ext cx="386487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28902"/>
                <a:gridCol w="528902"/>
                <a:gridCol w="528902"/>
                <a:gridCol w="162560"/>
                <a:gridCol w="528902"/>
                <a:gridCol w="528902"/>
                <a:gridCol w="528902"/>
                <a:gridCol w="528902"/>
              </a:tblGrid>
              <a:tr h="2190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019592"/>
              </p:ext>
            </p:extLst>
          </p:nvPr>
        </p:nvGraphicFramePr>
        <p:xfrm>
          <a:off x="2195736" y="5733256"/>
          <a:ext cx="2952328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6064"/>
                <a:gridCol w="720080"/>
                <a:gridCol w="864096"/>
                <a:gridCol w="792088"/>
              </a:tblGrid>
              <a:tr h="2190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3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496944" cy="6120680"/>
          </a:xfrm>
        </p:spPr>
        <p:txBody>
          <a:bodyPr/>
          <a:lstStyle/>
          <a:p>
            <a:pPr marL="45720" indent="0">
              <a:buNone/>
            </a:pPr>
            <a:r>
              <a:rPr lang="en-US" sz="1800" b="1" i="1" dirty="0">
                <a:solidFill>
                  <a:srgbClr val="FF0000"/>
                </a:solidFill>
              </a:rPr>
              <a:t>II</a:t>
            </a:r>
            <a:r>
              <a:rPr lang="en-US" sz="1800" b="1" i="1" dirty="0" smtClean="0">
                <a:solidFill>
                  <a:srgbClr val="FF0000"/>
                </a:solidFill>
              </a:rPr>
              <a:t>.</a:t>
            </a:r>
            <a:endParaRPr lang="ru-RU" sz="18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ru-RU" sz="1800" dirty="0" smtClean="0"/>
              <a:t>1. </a:t>
            </a:r>
            <a:r>
              <a:rPr lang="en-US" sz="1800" dirty="0" smtClean="0"/>
              <a:t>If </a:t>
            </a:r>
            <a:r>
              <a:rPr lang="en-US" sz="1800" dirty="0"/>
              <a:t>we are ill we usually call </a:t>
            </a:r>
            <a:r>
              <a:rPr lang="en-US" sz="1800" dirty="0" smtClean="0"/>
              <a:t>the</a:t>
            </a:r>
            <a:endParaRPr lang="ru-RU" sz="1800" dirty="0" smtClean="0"/>
          </a:p>
          <a:p>
            <a:pPr marL="45720" indent="0">
              <a:buNone/>
            </a:pPr>
            <a:r>
              <a:rPr lang="ru-RU" sz="1800" dirty="0" smtClean="0"/>
              <a:t>2. </a:t>
            </a:r>
            <a:r>
              <a:rPr lang="en-US" sz="1800" dirty="0" smtClean="0"/>
              <a:t>His </a:t>
            </a:r>
            <a:r>
              <a:rPr lang="en-US" sz="1800" dirty="0"/>
              <a:t>throat is </a:t>
            </a:r>
            <a:endParaRPr lang="ru-RU" sz="1800" dirty="0"/>
          </a:p>
          <a:p>
            <a:pPr marL="45720" indent="0">
              <a:buNone/>
            </a:pPr>
            <a:r>
              <a:rPr lang="ru-RU" sz="1800" dirty="0" smtClean="0"/>
              <a:t>3. </a:t>
            </a:r>
            <a:r>
              <a:rPr lang="en-US" sz="1800" dirty="0" smtClean="0"/>
              <a:t>A </a:t>
            </a:r>
            <a:r>
              <a:rPr lang="en-US" sz="1800" dirty="0"/>
              <a:t>doctor who performs medical operations is </a:t>
            </a:r>
            <a:r>
              <a:rPr lang="en-US" sz="1800" dirty="0" smtClean="0"/>
              <a:t>a</a:t>
            </a:r>
            <a:r>
              <a:rPr lang="ru-RU" sz="1800" dirty="0" smtClean="0"/>
              <a:t> </a:t>
            </a:r>
            <a:endParaRPr lang="ru-RU" sz="1800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4. </a:t>
            </a:r>
            <a:r>
              <a:rPr lang="en-US" dirty="0" smtClean="0"/>
              <a:t>If  </a:t>
            </a:r>
            <a:r>
              <a:rPr lang="en-US" dirty="0"/>
              <a:t>we catch cold we </a:t>
            </a:r>
            <a:r>
              <a:rPr lang="en-US" dirty="0" smtClean="0"/>
              <a:t>should</a:t>
            </a:r>
            <a:r>
              <a:rPr lang="ru-RU" dirty="0" smtClean="0"/>
              <a:t> 			</a:t>
            </a:r>
            <a:r>
              <a:rPr lang="en-US" dirty="0" smtClean="0"/>
              <a:t>in  </a:t>
            </a:r>
            <a:r>
              <a:rPr lang="en-US" dirty="0"/>
              <a:t>bed.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5. </a:t>
            </a:r>
            <a:r>
              <a:rPr lang="en-US" dirty="0"/>
              <a:t>If we want to buy some medicine we usually go to </a:t>
            </a:r>
            <a:r>
              <a:rPr lang="uk-UA" dirty="0"/>
              <a:t>а </a:t>
            </a:r>
            <a:endParaRPr lang="uk-UA" dirty="0" smtClean="0"/>
          </a:p>
          <a:p>
            <a:pPr marL="45720" indent="0">
              <a:buNone/>
            </a:pPr>
            <a:endParaRPr lang="uk-UA" dirty="0"/>
          </a:p>
          <a:p>
            <a:pPr marL="45720" indent="0">
              <a:buNone/>
            </a:pPr>
            <a:r>
              <a:rPr lang="uk-UA" dirty="0" smtClean="0"/>
              <a:t>6. </a:t>
            </a:r>
            <a:r>
              <a:rPr lang="en-US" dirty="0"/>
              <a:t>When I come to the doctor </a:t>
            </a:r>
            <a:r>
              <a:rPr lang="en-US" dirty="0" smtClean="0"/>
              <a:t>he</a:t>
            </a:r>
            <a:r>
              <a:rPr lang="ru-RU" dirty="0" smtClean="0"/>
              <a:t>				   </a:t>
            </a:r>
            <a:r>
              <a:rPr lang="en-US" dirty="0" smtClean="0"/>
              <a:t> </a:t>
            </a:r>
            <a:r>
              <a:rPr lang="en-US" dirty="0"/>
              <a:t>me.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7. </a:t>
            </a:r>
            <a:r>
              <a:rPr lang="en-US" dirty="0"/>
              <a:t>I ate a lot of sweets yesterday, that’s why I had a</a:t>
            </a: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8. </a:t>
            </a:r>
            <a:r>
              <a:rPr lang="en-US" dirty="0"/>
              <a:t>I was coughing </a:t>
            </a:r>
            <a:r>
              <a:rPr lang="en-US" dirty="0" smtClean="0"/>
              <a:t>and</a:t>
            </a:r>
            <a:r>
              <a:rPr lang="ru-RU" dirty="0" smtClean="0"/>
              <a:t>						 </a:t>
            </a:r>
            <a:r>
              <a:rPr lang="en-US" dirty="0"/>
              <a:t>two weeks ago.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9. </a:t>
            </a:r>
            <a:r>
              <a:rPr lang="en-US" dirty="0"/>
              <a:t>We </a:t>
            </a:r>
            <a:r>
              <a:rPr lang="en-US" dirty="0" smtClean="0"/>
              <a:t>should</a:t>
            </a:r>
            <a:r>
              <a:rPr lang="ru-RU" dirty="0" smtClean="0"/>
              <a:t>				   </a:t>
            </a:r>
            <a:r>
              <a:rPr lang="en-US" dirty="0" smtClean="0"/>
              <a:t>medicine </a:t>
            </a:r>
            <a:r>
              <a:rPr lang="en-US" dirty="0"/>
              <a:t>when we are ill.</a:t>
            </a:r>
            <a:endParaRPr lang="ru-RU" dirty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999305"/>
              </p:ext>
            </p:extLst>
          </p:nvPr>
        </p:nvGraphicFramePr>
        <p:xfrm>
          <a:off x="4139952" y="692696"/>
          <a:ext cx="2304257" cy="3600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2875"/>
                <a:gridCol w="417306"/>
                <a:gridCol w="381019"/>
                <a:gridCol w="381019"/>
                <a:gridCol w="381019"/>
                <a:gridCol w="381019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C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R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352201"/>
              </p:ext>
            </p:extLst>
          </p:nvPr>
        </p:nvGraphicFramePr>
        <p:xfrm>
          <a:off x="2267744" y="1052736"/>
          <a:ext cx="165618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89690"/>
                <a:gridCol w="448144"/>
                <a:gridCol w="409175"/>
                <a:gridCol w="409175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R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928787"/>
              </p:ext>
            </p:extLst>
          </p:nvPr>
        </p:nvGraphicFramePr>
        <p:xfrm>
          <a:off x="539552" y="1772816"/>
          <a:ext cx="417646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69283"/>
                <a:gridCol w="669283"/>
                <a:gridCol w="669283"/>
                <a:gridCol w="512431"/>
                <a:gridCol w="504056"/>
                <a:gridCol w="504056"/>
                <a:gridCol w="648072"/>
              </a:tblGrid>
              <a:tr h="21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U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R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G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N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97034"/>
              </p:ext>
            </p:extLst>
          </p:nvPr>
        </p:nvGraphicFramePr>
        <p:xfrm>
          <a:off x="4860032" y="2276872"/>
          <a:ext cx="1728191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06633"/>
                <a:gridCol w="467628"/>
                <a:gridCol w="426965"/>
                <a:gridCol w="426965"/>
              </a:tblGrid>
              <a:tr h="1238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A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Y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75589"/>
              </p:ext>
            </p:extLst>
          </p:nvPr>
        </p:nvGraphicFramePr>
        <p:xfrm>
          <a:off x="611560" y="3068960"/>
          <a:ext cx="582669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04056"/>
                <a:gridCol w="576064"/>
                <a:gridCol w="504056"/>
                <a:gridCol w="576064"/>
                <a:gridCol w="648072"/>
                <a:gridCol w="897663"/>
                <a:gridCol w="706905"/>
                <a:gridCol w="706905"/>
                <a:gridCol w="706905"/>
              </a:tblGrid>
              <a:tr h="21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C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H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M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I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‘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61676"/>
              </p:ext>
            </p:extLst>
          </p:nvPr>
        </p:nvGraphicFramePr>
        <p:xfrm>
          <a:off x="4644008" y="3645024"/>
          <a:ext cx="331237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53646"/>
                <a:gridCol w="453646"/>
                <a:gridCol w="453646"/>
                <a:gridCol w="367254"/>
                <a:gridCol w="360040"/>
                <a:gridCol w="316846"/>
                <a:gridCol w="453646"/>
                <a:gridCol w="453646"/>
              </a:tblGrid>
              <a:tr h="245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X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A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M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I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N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508873"/>
              </p:ext>
            </p:extLst>
          </p:nvPr>
        </p:nvGraphicFramePr>
        <p:xfrm>
          <a:off x="395536" y="4365104"/>
          <a:ext cx="5961570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9012"/>
                <a:gridCol w="579012"/>
                <a:gridCol w="579012"/>
                <a:gridCol w="423204"/>
                <a:gridCol w="327258"/>
                <a:gridCol w="579012"/>
                <a:gridCol w="579012"/>
                <a:gridCol w="579012"/>
                <a:gridCol w="579012"/>
                <a:gridCol w="579012"/>
                <a:gridCol w="579012"/>
              </a:tblGrid>
              <a:tr h="21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O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M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A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C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H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A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C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H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751107"/>
              </p:ext>
            </p:extLst>
          </p:nvPr>
        </p:nvGraphicFramePr>
        <p:xfrm>
          <a:off x="3491880" y="4941168"/>
          <a:ext cx="3864874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28902"/>
                <a:gridCol w="528902"/>
                <a:gridCol w="528902"/>
                <a:gridCol w="357510"/>
                <a:gridCol w="333952"/>
                <a:gridCol w="528902"/>
                <a:gridCol w="528902"/>
                <a:gridCol w="528902"/>
              </a:tblGrid>
              <a:tr h="21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S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N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Z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I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N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G</a:t>
                      </a: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599906"/>
              </p:ext>
            </p:extLst>
          </p:nvPr>
        </p:nvGraphicFramePr>
        <p:xfrm>
          <a:off x="2195736" y="5733256"/>
          <a:ext cx="2952328" cy="24536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6064"/>
                <a:gridCol w="720080"/>
                <a:gridCol w="864096"/>
                <a:gridCol w="792088"/>
              </a:tblGrid>
              <a:tr h="21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T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A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K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r>
                        <a:rPr lang="en-US" sz="1400" b="1" dirty="0" smtClean="0">
                          <a:effectLst/>
                        </a:rPr>
                        <a:t>E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25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7920880" cy="4824536"/>
          </a:xfrm>
        </p:spPr>
        <p:txBody>
          <a:bodyPr>
            <a:normAutofit fontScale="92500"/>
          </a:bodyPr>
          <a:lstStyle/>
          <a:p>
            <a:r>
              <a:rPr lang="uk-UA" b="1" dirty="0" smtClean="0"/>
              <a:t>	</a:t>
            </a:r>
            <a:r>
              <a:rPr lang="uk-UA" b="1" dirty="0" smtClean="0">
                <a:solidFill>
                  <a:srgbClr val="FF0000"/>
                </a:solidFill>
              </a:rPr>
              <a:t>Мета </a:t>
            </a:r>
            <a:r>
              <a:rPr lang="uk-UA" b="1" dirty="0">
                <a:solidFill>
                  <a:srgbClr val="FF0000"/>
                </a:solidFill>
              </a:rPr>
              <a:t>проведення </a:t>
            </a:r>
            <a:r>
              <a:rPr lang="uk-UA" b="1" dirty="0" smtClean="0">
                <a:solidFill>
                  <a:srgbClr val="FF0000"/>
                </a:solidFill>
              </a:rPr>
              <a:t>заняття: </a:t>
            </a:r>
            <a:r>
              <a:rPr lang="ru-RU" b="1" dirty="0" err="1" smtClean="0"/>
              <a:t>активізувати</a:t>
            </a:r>
            <a:r>
              <a:rPr lang="ru-RU" b="1" dirty="0" smtClean="0"/>
              <a:t> </a:t>
            </a:r>
            <a:r>
              <a:rPr lang="ru-RU" b="1" dirty="0" err="1"/>
              <a:t>вживання</a:t>
            </a:r>
            <a:r>
              <a:rPr lang="ru-RU" b="1" dirty="0"/>
              <a:t> лексики з теми, </a:t>
            </a:r>
            <a:r>
              <a:rPr lang="ru-RU" b="1" dirty="0" err="1"/>
              <a:t>формувати</a:t>
            </a:r>
            <a:r>
              <a:rPr lang="ru-RU" b="1" dirty="0"/>
              <a:t> </a:t>
            </a:r>
            <a:r>
              <a:rPr lang="ru-RU" b="1" dirty="0" err="1"/>
              <a:t>вміння</a:t>
            </a:r>
            <a:r>
              <a:rPr lang="ru-RU" b="1" dirty="0"/>
              <a:t> </a:t>
            </a:r>
            <a:r>
              <a:rPr lang="ru-RU" b="1" dirty="0" err="1"/>
              <a:t>знаходити</a:t>
            </a:r>
            <a:r>
              <a:rPr lang="ru-RU" b="1" dirty="0"/>
              <a:t> </a:t>
            </a:r>
            <a:r>
              <a:rPr lang="ru-RU" b="1" dirty="0" err="1"/>
              <a:t>необ­хідну</a:t>
            </a:r>
            <a:r>
              <a:rPr lang="ru-RU" b="1" dirty="0"/>
              <a:t> </a:t>
            </a:r>
            <a:r>
              <a:rPr lang="ru-RU" b="1" dirty="0" err="1"/>
              <a:t>інформацію</a:t>
            </a:r>
            <a:r>
              <a:rPr lang="ru-RU" b="1" dirty="0"/>
              <a:t> в </a:t>
            </a:r>
            <a:r>
              <a:rPr lang="ru-RU" b="1" dirty="0" err="1"/>
              <a:t>прочитаному</a:t>
            </a:r>
            <a:r>
              <a:rPr lang="ru-RU" b="1" dirty="0"/>
              <a:t> </a:t>
            </a:r>
            <a:r>
              <a:rPr lang="ru-RU" b="1" dirty="0" err="1"/>
              <a:t>тексті</a:t>
            </a:r>
            <a:r>
              <a:rPr lang="ru-RU" b="1" dirty="0"/>
              <a:t>, </a:t>
            </a:r>
            <a:r>
              <a:rPr lang="ru-RU" b="1" dirty="0" err="1"/>
              <a:t>формувати</a:t>
            </a:r>
            <a:r>
              <a:rPr lang="ru-RU" b="1" dirty="0"/>
              <a:t> </a:t>
            </a:r>
            <a:r>
              <a:rPr lang="ru-RU" b="1" dirty="0" err="1"/>
              <a:t>на­вички</a:t>
            </a:r>
            <a:r>
              <a:rPr lang="ru-RU" b="1" dirty="0"/>
              <a:t> </a:t>
            </a:r>
            <a:r>
              <a:rPr lang="ru-RU" b="1" dirty="0" err="1"/>
              <a:t>аудіювання</a:t>
            </a:r>
            <a:r>
              <a:rPr lang="ru-RU" b="1" dirty="0"/>
              <a:t>. </a:t>
            </a:r>
            <a:r>
              <a:rPr lang="ru-RU" b="1" dirty="0" err="1"/>
              <a:t>усного</a:t>
            </a:r>
            <a:r>
              <a:rPr lang="ru-RU" b="1" dirty="0"/>
              <a:t> та </a:t>
            </a:r>
            <a:r>
              <a:rPr lang="ru-RU" b="1" dirty="0" err="1"/>
              <a:t>писемного</a:t>
            </a:r>
            <a:r>
              <a:rPr lang="ru-RU" b="1" dirty="0"/>
              <a:t> </a:t>
            </a:r>
            <a:r>
              <a:rPr lang="ru-RU" b="1" dirty="0" err="1"/>
              <a:t>мовлення</a:t>
            </a:r>
            <a:r>
              <a:rPr lang="ru-RU" b="1" dirty="0"/>
              <a:t>, </a:t>
            </a:r>
            <a:r>
              <a:rPr lang="ru-RU" b="1" dirty="0" err="1"/>
              <a:t>удосконалювати</a:t>
            </a:r>
            <a:r>
              <a:rPr lang="ru-RU" b="1" dirty="0"/>
              <a:t> </a:t>
            </a:r>
            <a:r>
              <a:rPr lang="ru-RU" b="1" dirty="0" err="1"/>
              <a:t>навички</a:t>
            </a:r>
            <a:r>
              <a:rPr lang="ru-RU" b="1" dirty="0"/>
              <a:t> </a:t>
            </a:r>
            <a:r>
              <a:rPr lang="ru-RU" b="1" dirty="0" err="1"/>
              <a:t>діало­гічного</a:t>
            </a:r>
            <a:r>
              <a:rPr lang="ru-RU" b="1" dirty="0"/>
              <a:t> та </a:t>
            </a:r>
            <a:r>
              <a:rPr lang="ru-RU" b="1" dirty="0" err="1"/>
              <a:t>монологічного</a:t>
            </a:r>
            <a:r>
              <a:rPr lang="ru-RU" b="1" dirty="0"/>
              <a:t> </a:t>
            </a:r>
            <a:r>
              <a:rPr lang="ru-RU" b="1" dirty="0" err="1"/>
              <a:t>мовлення</a:t>
            </a:r>
            <a:r>
              <a:rPr lang="ru-RU" b="1" dirty="0"/>
              <a:t>, </a:t>
            </a:r>
            <a:r>
              <a:rPr lang="ru-RU" b="1" dirty="0" err="1"/>
              <a:t>розви­вати</a:t>
            </a:r>
            <a:r>
              <a:rPr lang="ru-RU" b="1" dirty="0"/>
              <a:t> </a:t>
            </a:r>
            <a:r>
              <a:rPr lang="ru-RU" b="1" dirty="0" err="1"/>
              <a:t>мовну</a:t>
            </a:r>
            <a:r>
              <a:rPr lang="ru-RU" b="1" dirty="0"/>
              <a:t> </a:t>
            </a:r>
            <a:r>
              <a:rPr lang="ru-RU" b="1" dirty="0" err="1"/>
              <a:t>здогадку</a:t>
            </a:r>
            <a:r>
              <a:rPr lang="ru-RU" b="1" dirty="0"/>
              <a:t>, </a:t>
            </a:r>
            <a:r>
              <a:rPr lang="ru-RU" b="1" dirty="0" err="1"/>
              <a:t>критичне</a:t>
            </a:r>
            <a:r>
              <a:rPr lang="ru-RU" b="1" dirty="0"/>
              <a:t> </a:t>
            </a:r>
            <a:r>
              <a:rPr lang="ru-RU" b="1" dirty="0" err="1"/>
              <a:t>мислення</a:t>
            </a:r>
            <a:r>
              <a:rPr lang="ru-RU" b="1" dirty="0"/>
              <a:t>, </a:t>
            </a:r>
            <a:r>
              <a:rPr lang="ru-RU" b="1" dirty="0" err="1"/>
              <a:t>вміння</a:t>
            </a:r>
            <a:r>
              <a:rPr lang="ru-RU" b="1" dirty="0"/>
              <a:t> </a:t>
            </a:r>
            <a:r>
              <a:rPr lang="ru-RU" b="1" dirty="0" err="1"/>
              <a:t>працювати</a:t>
            </a:r>
            <a:r>
              <a:rPr lang="ru-RU" b="1" dirty="0"/>
              <a:t> в парах та </a:t>
            </a:r>
            <a:r>
              <a:rPr lang="ru-RU" b="1" dirty="0" err="1"/>
              <a:t>групах</a:t>
            </a:r>
            <a:r>
              <a:rPr lang="ru-RU" b="1" dirty="0"/>
              <a:t>, </a:t>
            </a:r>
            <a:r>
              <a:rPr lang="ru-RU" b="1" dirty="0" err="1"/>
              <a:t>вихо­вувати</a:t>
            </a:r>
            <a:r>
              <a:rPr lang="ru-RU" b="1" dirty="0"/>
              <a:t> </a:t>
            </a:r>
            <a:r>
              <a:rPr lang="ru-RU" b="1" dirty="0" err="1"/>
              <a:t>усвідомлення</a:t>
            </a:r>
            <a:r>
              <a:rPr lang="ru-RU" b="1" dirty="0"/>
              <a:t> </a:t>
            </a:r>
            <a:r>
              <a:rPr lang="ru-RU" b="1" dirty="0" err="1"/>
              <a:t>важливості</a:t>
            </a:r>
            <a:r>
              <a:rPr lang="ru-RU" b="1" dirty="0"/>
              <a:t> </a:t>
            </a:r>
            <a:r>
              <a:rPr lang="ru-RU" b="1" dirty="0" err="1"/>
              <a:t>піклування</a:t>
            </a:r>
            <a:r>
              <a:rPr lang="ru-RU" b="1" dirty="0"/>
              <a:t> про </a:t>
            </a:r>
            <a:r>
              <a:rPr lang="ru-RU" b="1" dirty="0" err="1"/>
              <a:t>своє</a:t>
            </a:r>
            <a:r>
              <a:rPr lang="ru-RU" b="1" dirty="0"/>
              <a:t> </a:t>
            </a:r>
            <a:r>
              <a:rPr lang="ru-RU" b="1" dirty="0" err="1"/>
              <a:t>здоров’я</a:t>
            </a:r>
            <a:r>
              <a:rPr lang="ru-RU" b="1" dirty="0"/>
              <a:t> та </a:t>
            </a:r>
            <a:r>
              <a:rPr lang="ru-RU" b="1" dirty="0" err="1"/>
              <a:t>ведення</a:t>
            </a:r>
            <a:r>
              <a:rPr lang="ru-RU" b="1" dirty="0"/>
              <a:t> здорового спо­собу </a:t>
            </a:r>
            <a:r>
              <a:rPr lang="ru-RU" b="1" dirty="0" err="1"/>
              <a:t>життя</a:t>
            </a:r>
            <a:r>
              <a:rPr lang="ru-RU" b="1" dirty="0"/>
              <a:t>.</a:t>
            </a:r>
          </a:p>
          <a:p>
            <a:r>
              <a:rPr lang="uk-UA" b="1" dirty="0" smtClean="0"/>
              <a:t>	</a:t>
            </a:r>
            <a:r>
              <a:rPr lang="uk-UA" b="1" dirty="0" smtClean="0">
                <a:solidFill>
                  <a:srgbClr val="FF0000"/>
                </a:solidFill>
              </a:rPr>
              <a:t>Матеріально-технічне </a:t>
            </a:r>
            <a:r>
              <a:rPr lang="uk-UA" b="1" dirty="0">
                <a:solidFill>
                  <a:srgbClr val="FF0000"/>
                </a:solidFill>
              </a:rPr>
              <a:t>оснащення робочого місця</a:t>
            </a:r>
            <a:r>
              <a:rPr lang="uk-UA" dirty="0">
                <a:solidFill>
                  <a:srgbClr val="FF0000"/>
                </a:solidFill>
              </a:rPr>
              <a:t>: </a:t>
            </a:r>
            <a:r>
              <a:rPr lang="uk-UA" dirty="0"/>
              <a:t>підручник</a:t>
            </a:r>
            <a:r>
              <a:rPr lang="ru-RU" dirty="0"/>
              <a:t>,</a:t>
            </a:r>
            <a:r>
              <a:rPr lang="ru-RU" b="1" dirty="0"/>
              <a:t> </a:t>
            </a:r>
            <a:r>
              <a:rPr lang="ru-RU" dirty="0" err="1"/>
              <a:t>му</a:t>
            </a:r>
            <a:r>
              <a:rPr lang="uk-UA" dirty="0" err="1"/>
              <a:t>льтимедійна</a:t>
            </a:r>
            <a:r>
              <a:rPr lang="uk-UA" dirty="0"/>
              <a:t> дошка, проектор,  </a:t>
            </a:r>
            <a:r>
              <a:rPr lang="uk-UA" dirty="0" err="1"/>
              <a:t>аудіозапис</a:t>
            </a:r>
            <a:r>
              <a:rPr lang="uk-UA" dirty="0"/>
              <a:t> тексту</a:t>
            </a:r>
            <a:r>
              <a:rPr lang="ru-RU" dirty="0"/>
              <a:t>, </a:t>
            </a:r>
            <a:r>
              <a:rPr lang="uk-UA" dirty="0"/>
              <a:t>роздавальний матеріал,  інструкційна картка, </a:t>
            </a:r>
            <a:r>
              <a:rPr lang="uk-UA" dirty="0" err="1"/>
              <a:t>аркуши</a:t>
            </a:r>
            <a:r>
              <a:rPr lang="uk-UA" dirty="0"/>
              <a:t> та маркери.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3855"/>
            <a:ext cx="7175351" cy="1326913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FF0000"/>
                </a:solidFill>
                <a:effectLst/>
              </a:rPr>
              <a:t>«У л</a:t>
            </a:r>
            <a:r>
              <a:rPr lang="uk-UA" dirty="0" err="1" smtClean="0">
                <a:solidFill>
                  <a:srgbClr val="FF0000"/>
                </a:solidFill>
                <a:effectLst/>
              </a:rPr>
              <a:t>ікаря</a:t>
            </a:r>
            <a:r>
              <a:rPr lang="uk-UA" dirty="0" smtClean="0">
                <a:solidFill>
                  <a:srgbClr val="FF0000"/>
                </a:solidFill>
                <a:effectLst/>
              </a:rPr>
              <a:t>»</a:t>
            </a:r>
            <a:r>
              <a:rPr lang="ru-RU" dirty="0" smtClean="0">
                <a:solidFill>
                  <a:srgbClr val="FF0000"/>
                </a:solidFill>
                <a:effectLst/>
              </a:rPr>
              <a:t/>
            </a:r>
            <a:br>
              <a:rPr lang="ru-RU" dirty="0" smtClean="0">
                <a:solidFill>
                  <a:srgbClr val="FF0000"/>
                </a:solidFill>
                <a:effectLst/>
              </a:rPr>
            </a:br>
            <a:r>
              <a:rPr lang="en-US" dirty="0" smtClean="0">
                <a:solidFill>
                  <a:srgbClr val="FF0000"/>
                </a:solidFill>
                <a:effectLst/>
              </a:rPr>
              <a:t>At </a:t>
            </a:r>
            <a:r>
              <a:rPr lang="en-US" dirty="0">
                <a:solidFill>
                  <a:srgbClr val="FF0000"/>
                </a:solidFill>
                <a:effectLst/>
              </a:rPr>
              <a:t>the doctor</a:t>
            </a:r>
            <a:r>
              <a:rPr lang="uk-UA" dirty="0">
                <a:solidFill>
                  <a:srgbClr val="FF0000"/>
                </a:solidFill>
                <a:effectLst/>
              </a:rPr>
              <a:t>’</a:t>
            </a:r>
            <a:r>
              <a:rPr lang="en-US" dirty="0">
                <a:solidFill>
                  <a:srgbClr val="FF0000"/>
                </a:solidFill>
                <a:effectLst/>
              </a:rPr>
              <a:t>s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02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389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Pre-reading activity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17" y="0"/>
            <a:ext cx="533696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596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856984" cy="6552728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en-US" dirty="0"/>
              <a:t>Find Ukrainian equivalents to the following word combinations</a:t>
            </a:r>
            <a:r>
              <a:rPr lang="en-US" dirty="0" smtClean="0"/>
              <a:t>.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1.</a:t>
            </a:r>
            <a:r>
              <a:rPr lang="en-US" dirty="0" smtClean="0"/>
              <a:t>To </a:t>
            </a:r>
            <a:r>
              <a:rPr lang="en-US" dirty="0"/>
              <a:t>fall ill</a:t>
            </a:r>
            <a:r>
              <a:rPr lang="ru-RU" dirty="0"/>
              <a:t> 		</a:t>
            </a:r>
            <a:r>
              <a:rPr lang="uk-UA" dirty="0"/>
              <a:t>		</a:t>
            </a:r>
            <a:r>
              <a:rPr lang="uk-UA" dirty="0" smtClean="0"/>
              <a:t>1.збити </a:t>
            </a:r>
            <a:r>
              <a:rPr lang="uk-UA" dirty="0"/>
              <a:t>температуру 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2.</a:t>
            </a:r>
            <a:r>
              <a:rPr lang="en-US" dirty="0" smtClean="0"/>
              <a:t>A </a:t>
            </a:r>
            <a:r>
              <a:rPr lang="en-US" dirty="0"/>
              <a:t>sharp pain</a:t>
            </a:r>
            <a:r>
              <a:rPr lang="uk-UA" dirty="0"/>
              <a:t> 				2.закладений ніс 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3.</a:t>
            </a:r>
            <a:r>
              <a:rPr lang="en-US" dirty="0" smtClean="0"/>
              <a:t>To </a:t>
            </a:r>
            <a:r>
              <a:rPr lang="en-US" dirty="0"/>
              <a:t>gargle the throat </a:t>
            </a:r>
            <a:r>
              <a:rPr lang="uk-UA" dirty="0"/>
              <a:t>			3.захворіти 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4.</a:t>
            </a:r>
            <a:r>
              <a:rPr lang="en-US" dirty="0" smtClean="0"/>
              <a:t>To </a:t>
            </a:r>
            <a:r>
              <a:rPr lang="en-US" dirty="0"/>
              <a:t>have an earache </a:t>
            </a:r>
            <a:r>
              <a:rPr lang="uk-UA" dirty="0"/>
              <a:t>			4.полоскати горло 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5.</a:t>
            </a:r>
            <a:r>
              <a:rPr lang="en-US" dirty="0" smtClean="0"/>
              <a:t>To </a:t>
            </a:r>
            <a:r>
              <a:rPr lang="en-US" dirty="0"/>
              <a:t>examine a patient </a:t>
            </a:r>
            <a:r>
              <a:rPr lang="uk-UA" dirty="0"/>
              <a:t>		</a:t>
            </a:r>
            <a:r>
              <a:rPr lang="uk-UA" dirty="0" smtClean="0"/>
              <a:t>5.застудитися 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6.</a:t>
            </a:r>
            <a:r>
              <a:rPr lang="en-US" dirty="0" smtClean="0"/>
              <a:t>Cold </a:t>
            </a:r>
            <a:r>
              <a:rPr lang="en-US" dirty="0"/>
              <a:t>in the head </a:t>
            </a:r>
            <a:r>
              <a:rPr lang="uk-UA" dirty="0"/>
              <a:t>			</a:t>
            </a:r>
            <a:r>
              <a:rPr lang="uk-UA" dirty="0" smtClean="0"/>
              <a:t>6.гострий </a:t>
            </a:r>
            <a:r>
              <a:rPr lang="uk-UA" dirty="0"/>
              <a:t>біль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7.</a:t>
            </a:r>
            <a:r>
              <a:rPr lang="en-US" dirty="0" smtClean="0"/>
              <a:t>To </a:t>
            </a:r>
            <a:r>
              <a:rPr lang="en-US" dirty="0"/>
              <a:t>bring down the temperature </a:t>
            </a:r>
            <a:r>
              <a:rPr lang="uk-UA" dirty="0"/>
              <a:t>	7.вирвати зуб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8.</a:t>
            </a:r>
            <a:r>
              <a:rPr lang="en-US" dirty="0" smtClean="0"/>
              <a:t>To </a:t>
            </a:r>
            <a:r>
              <a:rPr lang="en-US" dirty="0"/>
              <a:t>get well </a:t>
            </a:r>
            <a:r>
              <a:rPr lang="uk-UA" dirty="0"/>
              <a:t>				</a:t>
            </a:r>
            <a:r>
              <a:rPr lang="uk-UA" dirty="0" smtClean="0"/>
              <a:t>8.Що </a:t>
            </a:r>
            <a:r>
              <a:rPr lang="uk-UA" dirty="0"/>
              <a:t>вас </a:t>
            </a:r>
            <a:r>
              <a:rPr lang="uk-UA" dirty="0" smtClean="0"/>
              <a:t>турбує?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9.</a:t>
            </a:r>
            <a:r>
              <a:rPr lang="en-US" dirty="0" smtClean="0"/>
              <a:t>The </a:t>
            </a:r>
            <a:r>
              <a:rPr lang="en-US" dirty="0"/>
              <a:t>nose </a:t>
            </a:r>
            <a:r>
              <a:rPr lang="en-US" dirty="0" smtClean="0"/>
              <a:t>is </a:t>
            </a:r>
            <a:r>
              <a:rPr lang="en-US" dirty="0"/>
              <a:t>closed up </a:t>
            </a:r>
            <a:r>
              <a:rPr lang="uk-UA" dirty="0"/>
              <a:t>		</a:t>
            </a:r>
            <a:r>
              <a:rPr lang="uk-UA" dirty="0" smtClean="0"/>
              <a:t>9.виміряти </a:t>
            </a:r>
            <a:r>
              <a:rPr lang="uk-UA" dirty="0"/>
              <a:t>тиск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10.</a:t>
            </a:r>
            <a:r>
              <a:rPr lang="en-US" dirty="0" smtClean="0"/>
              <a:t>To </a:t>
            </a:r>
            <a:r>
              <a:rPr lang="en-US" dirty="0"/>
              <a:t>pull out the tooth 		</a:t>
            </a:r>
            <a:r>
              <a:rPr lang="uk-UA" sz="1700" dirty="0" smtClean="0"/>
              <a:t>10.У </a:t>
            </a:r>
            <a:r>
              <a:rPr lang="uk-UA" sz="1700" dirty="0"/>
              <a:t>мене дуже </a:t>
            </a:r>
            <a:r>
              <a:rPr lang="uk-UA" sz="1700" dirty="0" smtClean="0"/>
              <a:t>страшенно болить </a:t>
            </a:r>
            <a:r>
              <a:rPr lang="uk-UA" sz="1700" dirty="0"/>
              <a:t>голова</a:t>
            </a:r>
            <a:endParaRPr lang="ru-RU" sz="1700" dirty="0"/>
          </a:p>
          <a:p>
            <a:pPr marL="45720" lvl="0" indent="0">
              <a:buNone/>
            </a:pPr>
            <a:r>
              <a:rPr lang="ru-RU" dirty="0" smtClean="0"/>
              <a:t>11.</a:t>
            </a:r>
            <a:r>
              <a:rPr lang="en-US" dirty="0" smtClean="0"/>
              <a:t>To </a:t>
            </a:r>
            <a:r>
              <a:rPr lang="en-US" dirty="0"/>
              <a:t>catch cold </a:t>
            </a:r>
            <a:r>
              <a:rPr lang="uk-UA" dirty="0"/>
              <a:t>			</a:t>
            </a:r>
            <a:r>
              <a:rPr lang="uk-UA" dirty="0" smtClean="0"/>
              <a:t>11.оглядати </a:t>
            </a:r>
            <a:r>
              <a:rPr lang="uk-UA" dirty="0"/>
              <a:t>пацієнта 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12.</a:t>
            </a:r>
            <a:r>
              <a:rPr lang="en-US" dirty="0" smtClean="0"/>
              <a:t>I </a:t>
            </a:r>
            <a:r>
              <a:rPr lang="en-US" dirty="0"/>
              <a:t>have a splitting headache </a:t>
            </a:r>
            <a:r>
              <a:rPr lang="uk-UA" dirty="0"/>
              <a:t>		</a:t>
            </a:r>
            <a:r>
              <a:rPr lang="uk-UA" sz="1700" dirty="0"/>
              <a:t>12.дотримуватися </a:t>
            </a:r>
            <a:r>
              <a:rPr lang="uk-UA" sz="1700" dirty="0" smtClean="0"/>
              <a:t>постільного режиму </a:t>
            </a:r>
            <a:endParaRPr lang="ru-RU" sz="1700" dirty="0"/>
          </a:p>
          <a:p>
            <a:pPr marL="45720" lvl="0" indent="0">
              <a:buNone/>
            </a:pPr>
            <a:r>
              <a:rPr lang="ru-RU" dirty="0" smtClean="0"/>
              <a:t>13.</a:t>
            </a:r>
            <a:r>
              <a:rPr lang="en-US" dirty="0" smtClean="0"/>
              <a:t>What </a:t>
            </a:r>
            <a:r>
              <a:rPr lang="en-US" dirty="0"/>
              <a:t>is troubling you? </a:t>
            </a:r>
            <a:r>
              <a:rPr lang="uk-UA" dirty="0"/>
              <a:t>		</a:t>
            </a:r>
            <a:r>
              <a:rPr lang="uk-UA" dirty="0" smtClean="0"/>
              <a:t>13</a:t>
            </a:r>
            <a:r>
              <a:rPr lang="uk-UA" dirty="0"/>
              <a:t>. Мати вушний біль</a:t>
            </a:r>
            <a:endParaRPr lang="ru-RU" dirty="0"/>
          </a:p>
          <a:p>
            <a:pPr marL="45720" lvl="0" indent="0">
              <a:buNone/>
            </a:pPr>
            <a:r>
              <a:rPr lang="ru-RU" dirty="0" smtClean="0"/>
              <a:t>14.</a:t>
            </a:r>
            <a:r>
              <a:rPr lang="en-US" dirty="0" smtClean="0"/>
              <a:t>To </a:t>
            </a:r>
            <a:r>
              <a:rPr lang="en-US" dirty="0"/>
              <a:t>measure one’s blood pressure </a:t>
            </a:r>
            <a:r>
              <a:rPr lang="uk-UA" dirty="0"/>
              <a:t>	14.видужувати 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32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253</TotalTime>
  <Words>729</Words>
  <Application>Microsoft Office PowerPoint</Application>
  <PresentationFormat>Экран (4:3)</PresentationFormat>
  <Paragraphs>354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«У лікаря» At the doctor’s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game Brainstorming</vt:lpstr>
      <vt:lpstr>Презентация PowerPoint</vt:lpstr>
      <vt:lpstr>Презентация PowerPoint</vt:lpstr>
      <vt:lpstr>A role play</vt:lpstr>
      <vt:lpstr>Презентация PowerPoint</vt:lpstr>
      <vt:lpstr>Презентация PowerPoint</vt:lpstr>
      <vt:lpstr>Презентация PowerPoint</vt:lpstr>
      <vt:lpstr>The longest cells in  the human body are the motor neurons. They can be up to 4.5 feet(1.37 meters) long</vt:lpstr>
      <vt:lpstr>Презентация PowerPoint</vt:lpstr>
      <vt:lpstr>The longest living cells in the body are brain cells which can live an lifetime.</vt:lpstr>
      <vt:lpstr>The heaviest human brain ever recorded weighed 2.3 kg</vt:lpstr>
      <vt:lpstr>There person falls asleep m seven minutes.</vt:lpstr>
      <vt:lpstr>Our eyes are always the same size from birth but our nose and ears never stop growing.</vt:lpstr>
      <vt:lpstr>It is impossible to sneeze with your eyes open.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 the doctor’s</dc:title>
  <dc:creator>krista</dc:creator>
  <cp:lastModifiedBy>krista</cp:lastModifiedBy>
  <cp:revision>26</cp:revision>
  <dcterms:created xsi:type="dcterms:W3CDTF">2014-02-17T16:17:48Z</dcterms:created>
  <dcterms:modified xsi:type="dcterms:W3CDTF">2014-02-21T07:19:28Z</dcterms:modified>
</cp:coreProperties>
</file>