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2" r:id="rId3"/>
    <p:sldId id="293" r:id="rId4"/>
    <p:sldId id="294" r:id="rId5"/>
    <p:sldId id="295" r:id="rId6"/>
    <p:sldId id="291" r:id="rId7"/>
    <p:sldId id="260" r:id="rId8"/>
    <p:sldId id="257" r:id="rId9"/>
    <p:sldId id="296" r:id="rId10"/>
    <p:sldId id="274" r:id="rId11"/>
    <p:sldId id="258" r:id="rId12"/>
    <p:sldId id="261" r:id="rId13"/>
    <p:sldId id="262" r:id="rId14"/>
    <p:sldId id="263" r:id="rId15"/>
    <p:sldId id="264" r:id="rId16"/>
    <p:sldId id="265" r:id="rId17"/>
    <p:sldId id="266" r:id="rId18"/>
    <p:sldId id="259" r:id="rId19"/>
    <p:sldId id="267" r:id="rId20"/>
    <p:sldId id="268" r:id="rId21"/>
    <p:sldId id="269" r:id="rId22"/>
    <p:sldId id="270" r:id="rId23"/>
    <p:sldId id="271" r:id="rId24"/>
    <p:sldId id="287" r:id="rId25"/>
    <p:sldId id="290" r:id="rId26"/>
    <p:sldId id="297" r:id="rId27"/>
    <p:sldId id="29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BA33-6654-4FAA-B013-B9B09BE25215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C5909-621C-4AAC-8556-A3D2B0E95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BA33-6654-4FAA-B013-B9B09BE25215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C5909-621C-4AAC-8556-A3D2B0E95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BA33-6654-4FAA-B013-B9B09BE25215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C5909-621C-4AAC-8556-A3D2B0E95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BA33-6654-4FAA-B013-B9B09BE25215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C5909-621C-4AAC-8556-A3D2B0E95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BA33-6654-4FAA-B013-B9B09BE25215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C5909-621C-4AAC-8556-A3D2B0E95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BA33-6654-4FAA-B013-B9B09BE25215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C5909-621C-4AAC-8556-A3D2B0E95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BA33-6654-4FAA-B013-B9B09BE25215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C5909-621C-4AAC-8556-A3D2B0E95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BA33-6654-4FAA-B013-B9B09BE25215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C5909-621C-4AAC-8556-A3D2B0E95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BA33-6654-4FAA-B013-B9B09BE25215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C5909-621C-4AAC-8556-A3D2B0E95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BA33-6654-4FAA-B013-B9B09BE25215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C5909-621C-4AAC-8556-A3D2B0E95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BA33-6654-4FAA-B013-B9B09BE25215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BC5909-621C-4AAC-8556-A3D2B0E95D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FFBA33-6654-4FAA-B013-B9B09BE25215}" type="datetimeFigureOut">
              <a:rPr lang="ru-RU" smtClean="0"/>
              <a:pPr/>
              <a:t>22.03.2019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BC5909-621C-4AAC-8556-A3D2B0E95DB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solidFill>
                  <a:schemeClr val="tx1">
                    <a:lumMod val="95000"/>
                  </a:schemeClr>
                </a:solidFill>
              </a:rPr>
              <a:t>Урок </a:t>
            </a:r>
            <a:r>
              <a:rPr lang="uk-UA" sz="9600" dirty="0" smtClean="0">
                <a:solidFill>
                  <a:schemeClr val="tx1">
                    <a:lumMod val="95000"/>
                  </a:schemeClr>
                </a:solidFill>
              </a:rPr>
              <a:t>біології</a:t>
            </a:r>
            <a:endParaRPr lang="ru-RU" sz="96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sz="6600" dirty="0" smtClean="0">
                <a:solidFill>
                  <a:srgbClr val="FFFF00"/>
                </a:solidFill>
                <a:latin typeface="Arial Black" pitchFamily="34" charset="0"/>
              </a:rPr>
              <a:t>6 клас</a:t>
            </a:r>
            <a:endParaRPr lang="ru-RU" sz="66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27650" name="AutoShape 2" descr="Ð ÐµÐ·ÑÐ»ÑÑÐ°Ñ Ð¿Ð¾ÑÑÐºÑ Ð·Ð¾Ð±ÑÐ°Ð¶ÐµÐ½Ñ Ð·Ð° Ð·Ð°Ð¿Ð¸ÑÐ¾Ð¼ &quot;ÑÑÐ¾Ðº Ð±ÑÐ¾Ð»Ð¾Ð³ÑÑ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Ð ÐµÐ·ÑÐ»ÑÑÐ°Ñ Ð¿Ð¾ÑÑÐºÑ Ð·Ð¾Ð±ÑÐ°Ð¶ÐµÐ½Ñ Ð·Ð° Ð·Ð°Ð¿Ð¸ÑÐ¾Ð¼ &quot;ÑÑÐ¾Ðº Ð±ÑÐ¾Ð»Ð¾Ð³ÑÑ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загруже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357562"/>
            <a:ext cx="2928958" cy="3075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4429132"/>
            <a:ext cx="3048003" cy="2028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Ð¾Ð»Ð¾Ð½Ð°ÑÑÐ½Ð½Ñ (Gymnospermae) Î³ÏÎ¼Î½ÏÏÏÎµÏÎ¼Î¿Ï â Â«Ð³Ð¾Ð»Ðµ Ð½Ð°ÑÑÐ½Ð½ÑÂ» â Ð³ÑÑÐ¿Ð° Ð½Ð°ÑÑÐ½Ð½Ð¸Ñ ÑÐ¾ÑÐ»Ð¸Ð½, ÑÐ¾ ÑÐ°ÑÐ°ÐºÑÐµÑÐ¸Ð·ÑÑÑÑÑÑ Ð½Ð°ÑÐ²Ð½ÑÑÑÑ Ð½Ð°ÑÑÐ½Ð½Ñ Ñ Ð½Ð°ÑÑÐ½Ð½Ð¾Ð³Ð¾ Ð·Ð°ÑÐ°ÑÐºÐ°, ÑÐºÑ Ð»Ðµ..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Ð°Ð³Ð°Ð»ÑÐ½Ð° ÑÐ°ÑÐ°ÐºÑÐµÑÐ¸ÑÑÐ¸ÐºÐ°&#10;ÐÐ¾Ð»Ð¾Ð½Ð°ÑÑÐ½Ð½Ð¸Ñ&#10;- Ð²ÑÐ´Ð¾Ð¼Ð¾ Ð±Ð»Ð¸Ð·ÑÐºÐ¾ 800 ÑÑÑÐ°ÑÐ½Ð¸Ñ Ð²Ð¸Ð´ÑÐ²;&#10;- Ð¿ÐµÑÐµÐ²Ð°Ð¶Ð½Ð¾ Ð´ÐµÑÐµÐ²Ð° Ñ ÐºÑÑÑ, ÑÐ¾ ÑÑÐ²Ð¾ÑÑÑÑÑ Ð»ÑÑÐ¸;&#10;- ..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Ð¾ÑÐ¸Ð½ÐµÐ²Ð° ÑÐ¸ÑÑÐµÐ¼Ð° â cÑÑÐ¸Ð¶Ð½ÐµÐ²Ð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¡ÑÐµÐ±Ð»Ð¾- Ð´ÐµÑÐµÐ²âÑÐ½Ð¸ÑÑÐ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¥Ð²Ð¾Ñ- ÑÐµ Ð»Ð¸ÑÑÐºÐ¾Ð¿Ð¾Ð´ÑÐ±Ð½Ð¸Ð¹ Ð¾ÑÐ³Ð°Ð½ ÑÐ²Ð¾Ð¹Ð½Ð¸Ñ ÑÐ¾ÑÐ»Ð¸Ð½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¨Ð¸ÑÐºÐ° (Ð»Ð°Ñ. strobilus) â Ð²Ð¸Ð´Ð¾Ð·Ð¼ÑÐ½ÐµÐ½Ð¸Ð¹ Ð¿Ð°Ð³ÑÐ½, ÑÐ¾ ÑÐ¾Ð·Ð²Ð¸Ð²Ð°ÑÑÑÑÑ Ð½Ð° ÐºÑÐ½ÑÑÑ Ð³ÑÐ»Ð¾Ðº ÑÐ²Ð¾Ð¹Ð½Ð¸Ñ ÑÐ¾ÑÐ»Ð¸Ð½ Ñ Ð²Ð¸Ð³Ð»ÑÐ´Ñ Ð¼Ð°Ð»ÐµÐ½ÑÐºÐ¸Ñ ÑÑÐ²Ð¾ÑÐµÐ½Ñ, Ð²ÐºÑÐ¸ÑÐ¸Ñ Ð»ÑÑÐ¾ÑÐºÐ°Ð¼Ð¸, ÑÐ¾ Ð¼ÑÑ..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ÑÐ´Ð¾Ð²Ð° ÑÐ¸ÑÐ¾Ðº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¡ÑÐµÐ¼Ð° ÑÐ¾Ð·Ð¼Ð½Ð¾Ð¶ÐµÐ½Ð½Ñ ÑÐ¾ÑÐ½Ð¸: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858280" cy="30718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uk-UA" dirty="0" smtClean="0"/>
              <a:t> </a:t>
            </a:r>
            <a:r>
              <a:rPr lang="ru-RU" sz="2200" dirty="0" smtClean="0">
                <a:latin typeface="Arial Black" pitchFamily="34" charset="0"/>
              </a:rPr>
              <a:t/>
            </a:r>
            <a:br>
              <a:rPr lang="ru-RU" sz="2200" dirty="0" smtClean="0">
                <a:latin typeface="Arial Black" pitchFamily="34" charset="0"/>
              </a:rPr>
            </a:br>
            <a:r>
              <a:rPr lang="uk-UA" sz="2200" i="1" dirty="0" smtClean="0">
                <a:solidFill>
                  <a:srgbClr val="FF0000"/>
                </a:solidFill>
                <a:latin typeface="Arial Black" pitchFamily="34" charset="0"/>
              </a:rPr>
              <a:t>З'явившись у кам'яновугільному періоді палеозойської ери, голонасінні досягли розквіту і широко розповсюдились у мезозойську еру.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Проте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вже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на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кінець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ери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багато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з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них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вимерло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, поступившись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місцем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покритонасінним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рослинам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.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Сучасні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голонасінні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поділяються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на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чотири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класи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: саговники,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гінкгові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,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гнетові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і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хвойні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.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Із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них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найбільше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значення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мають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  </a:t>
            </a:r>
            <a:r>
              <a:rPr lang="ru-RU" sz="2200" i="1" dirty="0" err="1" smtClean="0">
                <a:solidFill>
                  <a:srgbClr val="FF0000"/>
                </a:solidFill>
                <a:latin typeface="Arial Black" pitchFamily="34" charset="0"/>
              </a:rPr>
              <a:t>хвойні</a:t>
            </a:r>
            <a:r>
              <a:rPr lang="ru-RU" sz="2200" i="1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Снимок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780928"/>
            <a:ext cx="4104455" cy="3528392"/>
          </a:xfrm>
        </p:spPr>
      </p:pic>
      <p:pic>
        <p:nvPicPr>
          <p:cNvPr id="6" name="Рисунок 5" descr="Снимок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2782113"/>
            <a:ext cx="4016912" cy="3527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ÐÐÐ¡Ð ÐÐÐÐÐÐÐ£ ÐÐÐÐÐÐÐ¡ÐÐÐÐ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400" b="1" dirty="0" smtClean="0"/>
              <a:t>Правила роботи в групі 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32648"/>
          </a:xfrm>
        </p:spPr>
        <p:txBody>
          <a:bodyPr/>
          <a:lstStyle/>
          <a:p>
            <a:r>
              <a:rPr lang="uk-UA" dirty="0" smtClean="0"/>
              <a:t>- Мислимо – швидко! Відповідаємо – правильно!</a:t>
            </a:r>
          </a:p>
          <a:p>
            <a:pPr>
              <a:buNone/>
            </a:pPr>
            <a:r>
              <a:rPr lang="uk-UA" dirty="0" smtClean="0"/>
              <a:t>    </a:t>
            </a:r>
          </a:p>
          <a:p>
            <a:pPr>
              <a:buNone/>
            </a:pPr>
            <a:r>
              <a:rPr lang="uk-UA" dirty="0" smtClean="0"/>
              <a:t>    - Бути доброзичливим – ставитися доброзичливо до інших учасників, поважати їхні почуття.</a:t>
            </a:r>
          </a:p>
          <a:p>
            <a:endParaRPr lang="uk-UA" dirty="0" smtClean="0"/>
          </a:p>
          <a:p>
            <a:r>
              <a:rPr lang="uk-UA" dirty="0" smtClean="0"/>
              <a:t>- Говорити коротко – висловлюватись лаконічно.</a:t>
            </a:r>
          </a:p>
          <a:p>
            <a:endParaRPr lang="uk-UA" dirty="0" smtClean="0"/>
          </a:p>
          <a:p>
            <a:r>
              <a:rPr lang="uk-UA" dirty="0" smtClean="0"/>
              <a:t>- Говорити по черзі – не перебивати, уважно слухати інших.</a:t>
            </a:r>
          </a:p>
          <a:p>
            <a:endParaRPr lang="uk-UA" dirty="0" smtClean="0"/>
          </a:p>
          <a:p>
            <a:r>
              <a:rPr lang="uk-UA" dirty="0" smtClean="0"/>
              <a:t>- Бути толерантним – не критикувати, поважати право учасників, мати повагу до співрозмовника.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ÐµÑÐµÐ²Ð¾Ð²Ð¸Ð´Ð½Ñ ÑÐ¾ÑÐ»Ð¸Ð½Ð¸, ÑÑÐ¾Ð²Ð±ÑÑÐ¸ ÑÐºÐ¸Ñ â ÑÐ¸Ð»ÑÐ½Ð´ÑÐ¸ÑÐ½Ñ ÑÐ¸ Ð±ÑÐ»ÑÐ±Ð¾Ð²Ð¸Ð´Ð½Ñ. ÐÐ¸ÑÑÐºÐ¸ Ð²ÐµÐ»Ð¸ÐºÑ, Ð¿Ð°Ð¿Ð¾ÑÐ¾ÑÐµÐ¿Ð¾Ð´ÑÐ±Ð½Ñ, ÑÐ¾Ð·Ð¼ÑÑÐµÐ½Ñ Ð¿ÑÑÐºÐ¾Ð¼ Ð½Ð° Ð²ÐµÑÑÑÐ²ÑÑ ÑÑÐ¾Ð²Ð±ÑÑÐ°. ÐÑÐ´Ð¾Ð¼Ñ Ð¼ÑÐ»Ñ..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¦Ðµ â ÐºÑÑÑ, Ð»ÑÐ°Ð½Ð¸, ÑÑÐ´ÐºÐ¾ Ð´ÐµÑÐµÐ²Ð°. ÐÐ¸ÑÑÐºÐ¸ â ÑÑÐ¿ÑÐ¾ÑÐ¸Ð²Ð½Ñ, ÑÑÐ»ÑÐ½Ð¾ÐºÑÐ°Ñ . ÐÑÐ´ ÑÑÐ¾Ð²Ð±ÑÑÐ° Ð²ÐµÐ»ÑÐ²ÑÑÑÑ (1,5 Ð¼) Ð²ÑÐ´ÑÐ¾Ð´Ð¸ÑÑ 2 Ð»Ð¸ÑÑÐºÐ°. ÐÐ¸ÑÑÑ Ð²ÐµÐ»ÑÐ²ÑÑÑÑ ÑÐ¾ÑÑÐµ Ð²ÑÐµ Ð¶Ð¸ÑÑ..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ÑÐ½ÐºÐ³Ð¾ â ÑÐ´Ð¸Ð½Ð¸Ð¹ Ð¿ÑÐµÐ´ÑÑÐ°Ð²Ð½Ð¸Ðº ÐºÐ»Ð°ÑÑ, âÐ¶Ð¸Ð²Ð¸Ð¹ Ð¿Ð°Ð¼âÑÑÐ½Ð¸Ðºâ. Ð Ð¾ÑÑÐµ Ð² ÐÐ¸ÑÐ°Ñ, Ð¯Ð¿Ð¾Ð½ÑÑ. Ð Ð¿ÐµÑÐµÐºÐ»Ð°Ð´Ñ Ð· ÑÐ¿Ð¾Ð½ÑÑÐºÐ¾Ñ Ð³ÑÐ½ÐºÐ³Ð¾ â âÑÑÑÐ±Ð½Ð¸Ð¹ Ð°Ð±ÑÐ¸ÐºÐ¾Ñâ. ÐÐµÑÐµÐ²Ð¾ Ð·Ð°Ð²Ð²Ð¸ÑÐºÐ¸ 30..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Ð° Ð·Ð¾Ð²Ð½ÑÑÐ½ÑÐ¼ Ð²Ð¸Ð³Ð»ÑÐ´Ð¾Ð¼ â ÑÐµ Ð´ÐµÑÐµÐ²Ð° Ñ ÐºÑÑÑ ÑÑÐ·Ð½Ð¸Ñ ÑÐ¾Ð·Ð¼ÑÑÑÐ²: Ð²ÑÐ´&#10;ÐºÐ°ÑÐ»Ð¸ÐºÐ¾Ð²Ð¸Ñ ÑÐ¾ÑÐµÐ½ (1 Ð¼) Ð´Ð¾ Ð³ÑÐ³Ð°Ð½ÑÑÑÐºÐ¸Ñ Ð´ÐµÑÐµÐ² (ÑÐµÐºÐ²Ð¾Ñ â 100 Ð¼)..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/>
              <a:t>Значення голонасінних</a:t>
            </a:r>
            <a:endParaRPr lang="ru-RU" sz="32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r>
              <a:rPr lang="uk-UA" dirty="0" err="1" smtClean="0"/>
              <a:t>-Утворюють</a:t>
            </a:r>
            <a:r>
              <a:rPr lang="uk-UA" dirty="0" smtClean="0"/>
              <a:t> величезні площі хвойних і мішаних лісів.</a:t>
            </a:r>
          </a:p>
          <a:p>
            <a:r>
              <a:rPr lang="uk-UA" dirty="0" smtClean="0"/>
              <a:t>- Виділяють у повітря фітонциди – речовини, які пригнічують діяльність мікроорганізмів.</a:t>
            </a:r>
          </a:p>
          <a:p>
            <a:r>
              <a:rPr lang="uk-UA" dirty="0" smtClean="0"/>
              <a:t>- Збагачують повітря киснем.</a:t>
            </a:r>
          </a:p>
          <a:p>
            <a:r>
              <a:rPr lang="uk-UA" dirty="0" smtClean="0"/>
              <a:t>- Хвойні ліси регулюють танення снігу, рівень води в річках, послаблюють силу вітру, закріплюють береги річок.</a:t>
            </a:r>
          </a:p>
          <a:p>
            <a:r>
              <a:rPr lang="uk-UA" dirty="0" smtClean="0"/>
              <a:t>- Ліси – домівка багатьох звірів.</a:t>
            </a:r>
          </a:p>
          <a:p>
            <a:r>
              <a:rPr lang="uk-UA" dirty="0" smtClean="0"/>
              <a:t>- Різні види тварин живляться пагонами, насінням, шишками хвойних рослин.</a:t>
            </a:r>
          </a:p>
          <a:p>
            <a:r>
              <a:rPr lang="uk-UA" dirty="0" smtClean="0"/>
              <a:t>- Деревина є чудовим будівельним матеріалом.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/>
              <a:t>Вправа </a:t>
            </a:r>
            <a:r>
              <a:rPr lang="uk-UA" sz="2800" b="1" dirty="0" err="1" smtClean="0"/>
              <a:t>“Коло</a:t>
            </a:r>
            <a:r>
              <a:rPr lang="uk-UA" sz="2800" b="1" dirty="0" smtClean="0"/>
              <a:t> </a:t>
            </a:r>
            <a:r>
              <a:rPr lang="uk-UA" sz="2800" b="1" dirty="0" err="1" smtClean="0"/>
              <a:t>ідей”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/>
          <a:lstStyle/>
          <a:p>
            <a:pPr>
              <a:buFontTx/>
              <a:buChar char="-"/>
            </a:pPr>
            <a:r>
              <a:rPr lang="uk-UA" dirty="0" smtClean="0"/>
              <a:t>- Як визначити вік сосни та ялини, не </a:t>
            </a:r>
            <a:r>
              <a:rPr lang="uk-UA" dirty="0" err="1" smtClean="0"/>
              <a:t>пошкодживши</a:t>
            </a:r>
            <a:r>
              <a:rPr lang="uk-UA" dirty="0" smtClean="0"/>
              <a:t> її?</a:t>
            </a:r>
          </a:p>
          <a:p>
            <a:pPr>
              <a:buFontTx/>
              <a:buChar char="-"/>
            </a:pPr>
            <a:endParaRPr lang="uk-UA" dirty="0" smtClean="0"/>
          </a:p>
          <a:p>
            <a:pPr>
              <a:buFontTx/>
              <a:buChar char="-"/>
            </a:pPr>
            <a:r>
              <a:rPr lang="uk-UA" dirty="0" smtClean="0"/>
              <a:t>- Відомо, що єгипетських фараонів ховали в тисових </a:t>
            </a:r>
            <a:r>
              <a:rPr lang="uk-UA" dirty="0" err="1" smtClean="0"/>
              <a:t>саркофагаг</a:t>
            </a:r>
            <a:r>
              <a:rPr lang="uk-UA" dirty="0" smtClean="0"/>
              <a:t>. Як ви гадаєте чому?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/>
              <a:t>Закінчити речення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47500" lnSpcReduction="20000"/>
          </a:bodyPr>
          <a:lstStyle/>
          <a:p>
            <a:r>
              <a:rPr lang="uk-UA" sz="3300" dirty="0" smtClean="0"/>
              <a:t>1 </a:t>
            </a:r>
            <a:r>
              <a:rPr lang="uk-UA" sz="3300" dirty="0" err="1" smtClean="0"/>
              <a:t>.Коренева</a:t>
            </a:r>
            <a:r>
              <a:rPr lang="uk-UA" sz="3300" dirty="0" smtClean="0"/>
              <a:t> система сосни ____________ (стрижнева, мичкувата).</a:t>
            </a:r>
            <a:endParaRPr lang="ru-RU" sz="3300" dirty="0" smtClean="0"/>
          </a:p>
          <a:p>
            <a:r>
              <a:rPr lang="uk-UA" sz="3300" dirty="0" smtClean="0"/>
              <a:t>2.Листки у ________ (сосни, ялини) — сизо-зелена хвоя, розміщена попарно,</a:t>
            </a:r>
            <a:endParaRPr lang="ru-RU" sz="3300" dirty="0" smtClean="0"/>
          </a:p>
          <a:p>
            <a:r>
              <a:rPr lang="uk-UA" sz="3300" dirty="0" smtClean="0"/>
              <a:t>завтовшки 3–5 см.</a:t>
            </a:r>
            <a:endParaRPr lang="ru-RU" sz="3300" dirty="0" smtClean="0"/>
          </a:p>
          <a:p>
            <a:r>
              <a:rPr lang="uk-UA" sz="3300" dirty="0" smtClean="0"/>
              <a:t>3.Насіння ________ (сосни, ялини) дозріває восени того ж року, коли відбулося</a:t>
            </a:r>
            <a:endParaRPr lang="ru-RU" sz="3300" dirty="0" smtClean="0"/>
          </a:p>
          <a:p>
            <a:r>
              <a:rPr lang="uk-UA" sz="3300" dirty="0" smtClean="0"/>
              <a:t>запилення.</a:t>
            </a:r>
            <a:endParaRPr lang="ru-RU" sz="3300" dirty="0" smtClean="0"/>
          </a:p>
          <a:p>
            <a:r>
              <a:rPr lang="uk-UA" sz="3300" dirty="0" smtClean="0"/>
              <a:t>4.Насіння _________ (сосни, ялини) проростає в будь-якому ґрунті, але гине в тіні.</a:t>
            </a:r>
            <a:endParaRPr lang="ru-RU" sz="3300" dirty="0" smtClean="0"/>
          </a:p>
          <a:p>
            <a:r>
              <a:rPr lang="uk-UA" sz="3300" dirty="0" smtClean="0"/>
              <a:t>5.Чоловічі шишки сосни дрібні — до 2,5 см завдовжки, під час дозрівання пилку</a:t>
            </a:r>
            <a:endParaRPr lang="ru-RU" sz="3300" dirty="0" smtClean="0"/>
          </a:p>
          <a:p>
            <a:r>
              <a:rPr lang="uk-UA" sz="3300" dirty="0" smtClean="0"/>
              <a:t>стають _____ (жовтими, червоними).</a:t>
            </a:r>
            <a:endParaRPr lang="ru-RU" sz="3300" dirty="0" smtClean="0"/>
          </a:p>
          <a:p>
            <a:r>
              <a:rPr lang="uk-UA" sz="3300" dirty="0" smtClean="0"/>
              <a:t>6.________ (сосна, ялина) — світлолюбне дерево.</a:t>
            </a:r>
            <a:endParaRPr lang="ru-RU" sz="3300" dirty="0" smtClean="0"/>
          </a:p>
          <a:p>
            <a:r>
              <a:rPr lang="uk-UA" sz="3300" dirty="0" smtClean="0"/>
              <a:t>7.У _________(сосни, ялини) шишки великі, довгі, повислі; після дозрівання насіння</a:t>
            </a:r>
            <a:endParaRPr lang="ru-RU" sz="3300" dirty="0" smtClean="0"/>
          </a:p>
          <a:p>
            <a:r>
              <a:rPr lang="uk-UA" sz="3300" dirty="0" smtClean="0"/>
              <a:t>відпадають цілком.</a:t>
            </a:r>
            <a:endParaRPr lang="ru-RU" sz="3300" dirty="0" smtClean="0"/>
          </a:p>
          <a:p>
            <a:r>
              <a:rPr lang="uk-UA" sz="3300" dirty="0" smtClean="0"/>
              <a:t>8.Насіння ________ (сосни, ялини) проростає навесні наступного року на вологому</a:t>
            </a:r>
            <a:endParaRPr lang="ru-RU" sz="3300" dirty="0" smtClean="0"/>
          </a:p>
          <a:p>
            <a:r>
              <a:rPr lang="uk-UA" sz="3300" dirty="0" smtClean="0"/>
              <a:t>поживному ґрунті в тіні інших дерев.</a:t>
            </a:r>
            <a:endParaRPr lang="ru-RU" sz="3300" dirty="0" smtClean="0"/>
          </a:p>
          <a:p>
            <a:r>
              <a:rPr lang="uk-UA" sz="3300" dirty="0" smtClean="0"/>
              <a:t>9.Нижні гілки сосни __________ (відпадають, не відпадають).</a:t>
            </a:r>
            <a:endParaRPr lang="ru-RU" sz="3300" dirty="0" smtClean="0"/>
          </a:p>
          <a:p>
            <a:r>
              <a:rPr lang="uk-UA" sz="3300" dirty="0" smtClean="0"/>
              <a:t>10.Коренева система ялини розміщена в ґрунті (поверхнево, глибоко).</a:t>
            </a:r>
            <a:endParaRPr lang="ru-RU" sz="33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Домашнє завдання : </a:t>
            </a:r>
            <a:r>
              <a:rPr lang="uk-UA" smtClean="0"/>
              <a:t>підручник параграф :42.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404664"/>
            <a:ext cx="8229600" cy="2994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r>
              <a:rPr lang="uk-UA" dirty="0" smtClean="0"/>
              <a:t>“ Немає не талановитих людей, а є ті які займаються не своєю </a:t>
            </a:r>
            <a:r>
              <a:rPr lang="uk-UA" dirty="0" err="1" smtClean="0"/>
              <a:t>справою”</a:t>
            </a:r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Головна справа для школярів – це навчання, а на уроках біології – вивчення природи.</a:t>
            </a:r>
          </a:p>
          <a:p>
            <a:endParaRPr lang="uk-UA" dirty="0" smtClean="0"/>
          </a:p>
          <a:p>
            <a:r>
              <a:rPr lang="uk-UA" dirty="0" smtClean="0"/>
              <a:t>Тому епіграфом уроку будуть слова Й.  Гете:</a:t>
            </a:r>
          </a:p>
          <a:p>
            <a:r>
              <a:rPr lang="uk-UA" b="1" dirty="0" err="1" smtClean="0"/>
              <a:t>“Природа</a:t>
            </a:r>
            <a:r>
              <a:rPr lang="uk-UA" b="1" dirty="0" smtClean="0"/>
              <a:t> – єдина книга, читання якої однаково цікава на всіх її </a:t>
            </a:r>
            <a:r>
              <a:rPr lang="uk-UA" b="1" dirty="0" err="1" smtClean="0"/>
              <a:t>сторінках”</a:t>
            </a:r>
            <a:endParaRPr lang="uk-UA" b="1" dirty="0" smtClean="0"/>
          </a:p>
          <a:p>
            <a:r>
              <a:rPr lang="uk-UA" dirty="0" smtClean="0"/>
              <a:t>                                                       (Й. Гете)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3600" dirty="0" smtClean="0"/>
              <a:t>Тестова перевірка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1.На нижній частині поверхні листка папороті є:</a:t>
            </a:r>
          </a:p>
          <a:p>
            <a:r>
              <a:rPr lang="uk-UA" dirty="0" smtClean="0"/>
              <a:t>А спорофіти    Б </a:t>
            </a:r>
            <a:r>
              <a:rPr lang="uk-UA" dirty="0" err="1" smtClean="0"/>
              <a:t>стробіли</a:t>
            </a:r>
            <a:r>
              <a:rPr lang="uk-UA" dirty="0" smtClean="0"/>
              <a:t> В спороносні колоски </a:t>
            </a:r>
          </a:p>
          <a:p>
            <a:r>
              <a:rPr lang="uk-UA" dirty="0" smtClean="0"/>
              <a:t>                       Г спорангії.</a:t>
            </a:r>
          </a:p>
          <a:p>
            <a:r>
              <a:rPr lang="uk-UA" dirty="0" smtClean="0"/>
              <a:t>2. </a:t>
            </a:r>
            <a:r>
              <a:rPr lang="uk-UA" dirty="0" err="1" smtClean="0"/>
              <a:t>Гаметофіт</a:t>
            </a:r>
            <a:r>
              <a:rPr lang="uk-UA" dirty="0" smtClean="0"/>
              <a:t> папоротеподібних має:</a:t>
            </a:r>
          </a:p>
          <a:p>
            <a:r>
              <a:rPr lang="uk-UA" dirty="0" smtClean="0"/>
              <a:t>А кореневище Б корені  В ризоїди  Г присоски.</a:t>
            </a:r>
          </a:p>
          <a:p>
            <a:r>
              <a:rPr lang="uk-UA" dirty="0" smtClean="0"/>
              <a:t>3. Запліднення у папоротей неможливе без:</a:t>
            </a:r>
          </a:p>
          <a:p>
            <a:r>
              <a:rPr lang="uk-UA" dirty="0" smtClean="0"/>
              <a:t>А води  Б світла В повітря Г вітру.</a:t>
            </a:r>
          </a:p>
          <a:p>
            <a:r>
              <a:rPr lang="uk-UA" dirty="0" smtClean="0"/>
              <a:t>4. У папороті корені та пагони мають особини:</a:t>
            </a:r>
          </a:p>
          <a:p>
            <a:r>
              <a:rPr lang="uk-UA" dirty="0" smtClean="0"/>
              <a:t>А статеве покоління  Б нестатеве покоління</a:t>
            </a:r>
          </a:p>
          <a:p>
            <a:r>
              <a:rPr lang="uk-UA" dirty="0" smtClean="0"/>
              <a:t>5. Стебло у папоротей:</a:t>
            </a:r>
          </a:p>
          <a:p>
            <a:r>
              <a:rPr lang="uk-UA" dirty="0" smtClean="0"/>
              <a:t>А велике, довге  Б мале, вкорочене</a:t>
            </a:r>
          </a:p>
          <a:p>
            <a:r>
              <a:rPr lang="uk-UA" dirty="0" smtClean="0"/>
              <a:t>6.  Особину статевого  покоління папороті називають:</a:t>
            </a:r>
          </a:p>
          <a:p>
            <a:r>
              <a:rPr lang="uk-UA" dirty="0" smtClean="0"/>
              <a:t>А паростком Б заростком  В проростком Г листком.</a:t>
            </a:r>
          </a:p>
          <a:p>
            <a:r>
              <a:rPr lang="uk-UA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      </a:t>
            </a:r>
            <a:br>
              <a:rPr lang="uk-UA" dirty="0" smtClean="0"/>
            </a:br>
            <a:r>
              <a:rPr lang="uk-UA" sz="3600" b="1" dirty="0" err="1" smtClean="0"/>
              <a:t>“Коло</a:t>
            </a:r>
            <a:r>
              <a:rPr lang="uk-UA" sz="3600" b="1" dirty="0" smtClean="0"/>
              <a:t> </a:t>
            </a:r>
            <a:r>
              <a:rPr lang="uk-UA" sz="3600" b="1" dirty="0" err="1" smtClean="0"/>
              <a:t>ідей”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- Листки більшості папоротей у молодому віці </a:t>
            </a:r>
            <a:r>
              <a:rPr lang="uk-UA" dirty="0" err="1" smtClean="0"/>
              <a:t>равликоподібно</a:t>
            </a:r>
            <a:r>
              <a:rPr lang="uk-UA" dirty="0" smtClean="0"/>
              <a:t> закручені. Поясніть чому.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 algn="ctr">
              <a:buNone/>
            </a:pPr>
            <a:r>
              <a:rPr lang="uk-UA" b="1" dirty="0" smtClean="0"/>
              <a:t>“ Німий </a:t>
            </a:r>
            <a:r>
              <a:rPr lang="uk-UA" b="1" dirty="0" err="1" smtClean="0"/>
              <a:t>диктант”</a:t>
            </a:r>
            <a:endParaRPr lang="uk-UA" b="1" dirty="0" smtClean="0"/>
          </a:p>
          <a:p>
            <a:r>
              <a:rPr lang="uk-UA" dirty="0" smtClean="0"/>
              <a:t>- Учитель показує частини рослини на таблиці, а учні записують у зошит.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ecor-garden.com.ua/images/ovr0/1807-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fc.vseosvita.ua/000ptq-a14f/00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18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Ð¾Ð»Ð¾Ð½Ð°ÑÑÐ½Ð½Ñ.&#10;ÐÐ°Ð³Ð°Ð»ÑÐ½Ð° ÑÐ°ÑÐ°ÐºÑÐµÑÐ¸ÑÑÐ¸ÐºÐ°.&#10; 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/>
              <a:t>Мета уроку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- ознайомитись із загальною характеристикою класу Голонасінні,</a:t>
            </a:r>
          </a:p>
          <a:p>
            <a:r>
              <a:rPr lang="uk-UA" dirty="0" smtClean="0"/>
              <a:t> - сформулювати знання про основні ознаки будови та розмноження, їх </a:t>
            </a:r>
            <a:r>
              <a:rPr lang="uk-UA" dirty="0" err="1" smtClean="0"/>
              <a:t>ріноманітністю</a:t>
            </a:r>
            <a:r>
              <a:rPr lang="uk-UA" dirty="0" smtClean="0"/>
              <a:t>,</a:t>
            </a:r>
          </a:p>
          <a:p>
            <a:r>
              <a:rPr lang="uk-UA" dirty="0" smtClean="0"/>
              <a:t>  - розвивати вміння користуватися додатковою літературою,</a:t>
            </a:r>
          </a:p>
          <a:p>
            <a:r>
              <a:rPr lang="uk-UA" dirty="0" smtClean="0"/>
              <a:t> - удосконалювати індивідуальну роботу та роботу в групі,</a:t>
            </a:r>
          </a:p>
          <a:p>
            <a:r>
              <a:rPr lang="uk-UA" dirty="0" smtClean="0"/>
              <a:t> - навчимося бережливо ставитися до рідної природи.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645</TotalTime>
  <Words>587</Words>
  <Application>Microsoft Office PowerPoint</Application>
  <PresentationFormat>Экран (4:3)</PresentationFormat>
  <Paragraphs>82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Урок біології</vt:lpstr>
      <vt:lpstr>Правила роботи в групі </vt:lpstr>
      <vt:lpstr>Слайд 3</vt:lpstr>
      <vt:lpstr>       Тестова перевірка</vt:lpstr>
      <vt:lpstr>       “Коло ідей”</vt:lpstr>
      <vt:lpstr>Слайд 6</vt:lpstr>
      <vt:lpstr>Слайд 7</vt:lpstr>
      <vt:lpstr>Слайд 8</vt:lpstr>
      <vt:lpstr>Мета уроку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   З'явившись у кам'яновугільному періоді палеозойської ери, голонасінні досягли розквіту і широко розповсюдились у мезозойську еру. Проте вже на кінець ери багато з них вимерло, поступившись місцем покритонасінним рослинам. Сучасні голонасінні поділяються на чотири класи: саговники, гінкгові, гнетові і хвойні. Із них найбільше значення мають  хвойні. </vt:lpstr>
      <vt:lpstr>Слайд 19</vt:lpstr>
      <vt:lpstr>Слайд 20</vt:lpstr>
      <vt:lpstr>Слайд 21</vt:lpstr>
      <vt:lpstr>Слайд 22</vt:lpstr>
      <vt:lpstr>Слайд 23</vt:lpstr>
      <vt:lpstr>Значення голонасінних</vt:lpstr>
      <vt:lpstr>Вправа “Коло ідей”</vt:lpstr>
      <vt:lpstr>Закінчити речення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Packard</cp:lastModifiedBy>
  <cp:revision>69</cp:revision>
  <dcterms:created xsi:type="dcterms:W3CDTF">2019-03-17T16:49:53Z</dcterms:created>
  <dcterms:modified xsi:type="dcterms:W3CDTF">2019-03-22T11:46:13Z</dcterms:modified>
</cp:coreProperties>
</file>