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8"/>
  </p:handoutMasterIdLst>
  <p:sldIdLst>
    <p:sldId id="256" r:id="rId2"/>
    <p:sldId id="262" r:id="rId3"/>
    <p:sldId id="282" r:id="rId4"/>
    <p:sldId id="291" r:id="rId5"/>
    <p:sldId id="284" r:id="rId6"/>
    <p:sldId id="283" r:id="rId7"/>
    <p:sldId id="264" r:id="rId8"/>
    <p:sldId id="265" r:id="rId9"/>
    <p:sldId id="266" r:id="rId10"/>
    <p:sldId id="257" r:id="rId11"/>
    <p:sldId id="267" r:id="rId12"/>
    <p:sldId id="279" r:id="rId13"/>
    <p:sldId id="278" r:id="rId14"/>
    <p:sldId id="287" r:id="rId15"/>
    <p:sldId id="273" r:id="rId16"/>
    <p:sldId id="28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5592"/>
    <a:srgbClr val="FFFFFF"/>
    <a:srgbClr val="3A5896"/>
    <a:srgbClr val="003374"/>
    <a:srgbClr val="9F9289"/>
    <a:srgbClr val="173A8D"/>
    <a:srgbClr val="D6DEEA"/>
    <a:srgbClr val="E2DEDB"/>
    <a:srgbClr val="F1F1F1"/>
    <a:srgbClr val="1D3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7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15" b="1"/>
          <a:stretch/>
        </p:blipFill>
        <p:spPr>
          <a:xfrm>
            <a:off x="0" y="1900989"/>
            <a:ext cx="9144000" cy="49570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9" b="47237"/>
          <a:stretch/>
        </p:blipFill>
        <p:spPr>
          <a:xfrm>
            <a:off x="0" y="0"/>
            <a:ext cx="9144000" cy="1900989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0000"/>
            <a:ext cx="7886699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33084"/>
            <a:ext cx="7886699" cy="1047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048991" y="4218803"/>
            <a:ext cx="7326508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Cuisines of the different countries</a:t>
            </a: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9E68F6-B7D7-452D-A069-D8BC55513E16}"/>
              </a:ext>
            </a:extLst>
          </p:cNvPr>
          <p:cNvSpPr txBox="1"/>
          <p:nvPr/>
        </p:nvSpPr>
        <p:spPr>
          <a:xfrm>
            <a:off x="2600568" y="210341"/>
            <a:ext cx="5498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385592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Answer the questions</a:t>
            </a:r>
            <a:endParaRPr lang="x-none" sz="3600" dirty="0">
              <a:solidFill>
                <a:srgbClr val="385592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F55165-CF5F-4DE8-A988-B86A388BC408}"/>
              </a:ext>
            </a:extLst>
          </p:cNvPr>
          <p:cNvSpPr txBox="1"/>
          <p:nvPr/>
        </p:nvSpPr>
        <p:spPr>
          <a:xfrm>
            <a:off x="-301657" y="856672"/>
            <a:ext cx="9354518" cy="5908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1)  Does the climate of the country influence on the specialty of its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cuisine?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What is the specialty of the Italian cuisine?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Why do the Japanese cat much fish?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Why do the Japanese live long lives?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Why is it difficult to have a good harvest in Japan?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 What specific features has the Mexican cuisine got?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 What helped to create the Mexican cuisine?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8) Why is it difficult to find English restaurants in different      </a:t>
            </a:r>
          </a:p>
          <a:p>
            <a:pPr marL="385763" indent="88106">
              <a:lnSpc>
                <a:spcPct val="150000"/>
              </a:lnSpc>
            </a:pPr>
            <a:r>
              <a:rPr lang="en-US" sz="255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countries? </a:t>
            </a:r>
          </a:p>
        </p:txBody>
      </p:sp>
    </p:spTree>
    <p:extLst>
      <p:ext uri="{BB962C8B-B14F-4D97-AF65-F5344CB8AC3E}">
        <p14:creationId xmlns:p14="http://schemas.microsoft.com/office/powerpoint/2010/main" val="290032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424" t="2244" r="18127" b="2685"/>
          <a:stretch/>
        </p:blipFill>
        <p:spPr>
          <a:xfrm>
            <a:off x="1236371" y="956250"/>
            <a:ext cx="6722773" cy="566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9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461724C-451E-4920-911F-F0449BDF3692}"/>
              </a:ext>
            </a:extLst>
          </p:cNvPr>
          <p:cNvSpPr/>
          <p:nvPr/>
        </p:nvSpPr>
        <p:spPr>
          <a:xfrm>
            <a:off x="4552610" y="1503193"/>
            <a:ext cx="4572000" cy="5305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телефонне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замовлення</a:t>
            </a:r>
            <a:endParaRPr lang="x-none" sz="20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F0B370-08E2-4ED7-9E4A-12C93EC68118}"/>
              </a:ext>
            </a:extLst>
          </p:cNvPr>
          <p:cNvSpPr/>
          <p:nvPr/>
        </p:nvSpPr>
        <p:spPr>
          <a:xfrm>
            <a:off x="128193" y="2165152"/>
            <a:ext cx="6093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2.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pick up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FB307B1-FCF8-4848-A569-2FCA3F9B3860}"/>
              </a:ext>
            </a:extLst>
          </p:cNvPr>
          <p:cNvSpPr/>
          <p:nvPr/>
        </p:nvSpPr>
        <p:spPr>
          <a:xfrm>
            <a:off x="4633297" y="2177291"/>
            <a:ext cx="2355645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доставляти</a:t>
            </a:r>
            <a:endParaRPr lang="x-none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C56F4DE-FE67-4A28-99FF-CDFB8A84E2A2}"/>
              </a:ext>
            </a:extLst>
          </p:cNvPr>
          <p:cNvSpPr/>
          <p:nvPr/>
        </p:nvSpPr>
        <p:spPr>
          <a:xfrm>
            <a:off x="137769" y="2849821"/>
            <a:ext cx="2137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3.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deliver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59EE787-1112-4DA8-AA38-8B233FB41C03}"/>
              </a:ext>
            </a:extLst>
          </p:cNvPr>
          <p:cNvSpPr/>
          <p:nvPr/>
        </p:nvSpPr>
        <p:spPr>
          <a:xfrm>
            <a:off x="4633297" y="2918817"/>
            <a:ext cx="2935484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обслуговувати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x-none" sz="20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B6969AD-8695-4B68-A1BC-88C9C5D447AD}"/>
              </a:ext>
            </a:extLst>
          </p:cNvPr>
          <p:cNvSpPr/>
          <p:nvPr/>
        </p:nvSpPr>
        <p:spPr>
          <a:xfrm>
            <a:off x="137769" y="3505974"/>
            <a:ext cx="18988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4.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serve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75A45FE-D903-4A47-8F99-0472CFD5C0B8}"/>
              </a:ext>
            </a:extLst>
          </p:cNvPr>
          <p:cNvSpPr/>
          <p:nvPr/>
        </p:nvSpPr>
        <p:spPr>
          <a:xfrm>
            <a:off x="5092318" y="3531821"/>
            <a:ext cx="22595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замовляти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2800" dirty="0">
              <a:solidFill>
                <a:srgbClr val="FFFF00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D16A1B5-DB6A-4704-A550-6AA6C841C21D}"/>
              </a:ext>
            </a:extLst>
          </p:cNvPr>
          <p:cNvSpPr/>
          <p:nvPr/>
        </p:nvSpPr>
        <p:spPr>
          <a:xfrm>
            <a:off x="140352" y="4171172"/>
            <a:ext cx="27236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5.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Free delivery</a:t>
            </a:r>
            <a:r>
              <a:rPr lang="ru-RU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82D4822-E854-4C68-BF3A-DD7E9C1C4373}"/>
              </a:ext>
            </a:extLst>
          </p:cNvPr>
          <p:cNvSpPr/>
          <p:nvPr/>
        </p:nvSpPr>
        <p:spPr>
          <a:xfrm>
            <a:off x="4702942" y="5950742"/>
            <a:ext cx="4572000" cy="761106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x-none" sz="14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забирати</a:t>
            </a:r>
            <a:endParaRPr lang="x-none" sz="20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2FA9281-2BFC-4E45-ADF2-459026C827B3}"/>
              </a:ext>
            </a:extLst>
          </p:cNvPr>
          <p:cNvSpPr/>
          <p:nvPr/>
        </p:nvSpPr>
        <p:spPr>
          <a:xfrm>
            <a:off x="104085" y="1595298"/>
            <a:ext cx="1900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1.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order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D2729D8-FD1E-4352-ADA0-C77F405424E0}"/>
              </a:ext>
            </a:extLst>
          </p:cNvPr>
          <p:cNvSpPr/>
          <p:nvPr/>
        </p:nvSpPr>
        <p:spPr>
          <a:xfrm>
            <a:off x="4633297" y="4059911"/>
            <a:ext cx="3190745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години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доставки</a:t>
            </a:r>
            <a:endParaRPr lang="x-none" sz="20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54364AB-8C4D-4290-AAF3-F65D37088BEF}"/>
              </a:ext>
            </a:extLst>
          </p:cNvPr>
          <p:cNvSpPr/>
          <p:nvPr/>
        </p:nvSpPr>
        <p:spPr>
          <a:xfrm>
            <a:off x="106571" y="4815285"/>
            <a:ext cx="33580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6.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Delivery hours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60E63B2-D30E-4C9F-AE8B-57F2EB01984C}"/>
              </a:ext>
            </a:extLst>
          </p:cNvPr>
          <p:cNvSpPr/>
          <p:nvPr/>
        </p:nvSpPr>
        <p:spPr>
          <a:xfrm>
            <a:off x="4639984" y="5456868"/>
            <a:ext cx="4903883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безкоштовна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доставк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endParaRPr lang="x-none" sz="20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365C4BFC-0564-4838-B4C5-926DA8FE6D82}"/>
              </a:ext>
            </a:extLst>
          </p:cNvPr>
          <p:cNvSpPr/>
          <p:nvPr/>
        </p:nvSpPr>
        <p:spPr>
          <a:xfrm>
            <a:off x="104085" y="5524715"/>
            <a:ext cx="3123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7.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Telephone order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E273B57-B9AF-4D7F-B830-2A492415E4BC}"/>
              </a:ext>
            </a:extLst>
          </p:cNvPr>
          <p:cNvSpPr/>
          <p:nvPr/>
        </p:nvSpPr>
        <p:spPr>
          <a:xfrm>
            <a:off x="4606629" y="4768058"/>
            <a:ext cx="47274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spcAft>
                <a:spcPts val="0"/>
              </a:spcAft>
            </a:pPr>
            <a:r>
              <a:rPr lang="uk-UA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</a:t>
            </a:r>
            <a:r>
              <a:rPr lang="ru-RU" sz="28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замовлення</a:t>
            </a:r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spcAft>
                <a:spcPts val="0"/>
              </a:spcAft>
            </a:pP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x-none" sz="20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5DE036E7-298A-4357-A03F-566CB9210592}"/>
              </a:ext>
            </a:extLst>
          </p:cNvPr>
          <p:cNvSpPr/>
          <p:nvPr/>
        </p:nvSpPr>
        <p:spPr>
          <a:xfrm>
            <a:off x="137769" y="6171698"/>
            <a:ext cx="27280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8. </a:t>
            </a:r>
            <a:r>
              <a:rPr lang="en-US" sz="2800" dirty="0">
                <a:solidFill>
                  <a:srgbClr val="FFFF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special treat </a:t>
            </a:r>
            <a:endParaRPr lang="x-none" sz="2800" dirty="0">
              <a:solidFill>
                <a:srgbClr val="FFFFFF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B7877E6-295C-41C3-B4C8-074B585BE8FF}"/>
              </a:ext>
            </a:extLst>
          </p:cNvPr>
          <p:cNvSpPr/>
          <p:nvPr/>
        </p:nvSpPr>
        <p:spPr>
          <a:xfrm>
            <a:off x="1659726" y="275882"/>
            <a:ext cx="59471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u="sng" dirty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MATCH WORDS </a:t>
            </a:r>
          </a:p>
          <a:p>
            <a:pPr algn="ctr"/>
            <a:r>
              <a:rPr lang="en-US" sz="3600" b="1" u="sng" dirty="0">
                <a:ln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AND THEIR DEFINITIONS</a:t>
            </a:r>
            <a:endParaRPr lang="x-none" sz="3600" b="1" u="sng" cap="none" spc="0" dirty="0">
              <a:ln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E730BFF3-2310-4DE0-BF16-71B63B5D4A3E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1882522" y="1920899"/>
            <a:ext cx="3209796" cy="1872532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id="{0C3071D2-C906-4B2B-90D8-EC05F421C397}"/>
              </a:ext>
            </a:extLst>
          </p:cNvPr>
          <p:cNvCxnSpPr>
            <a:cxnSpLocks/>
          </p:cNvCxnSpPr>
          <p:nvPr/>
        </p:nvCxnSpPr>
        <p:spPr>
          <a:xfrm>
            <a:off x="2234896" y="2456846"/>
            <a:ext cx="3008949" cy="38526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AFFAD90-0D8E-416E-A187-33B56ADDE89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2275470" y="2502291"/>
            <a:ext cx="2850203" cy="609140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A0132098-6B45-4887-B0F5-C84A9D82461B}"/>
              </a:ext>
            </a:extLst>
          </p:cNvPr>
          <p:cNvCxnSpPr>
            <a:cxnSpLocks/>
            <a:stCxn id="8" idx="3"/>
          </p:cNvCxnSpPr>
          <p:nvPr/>
        </p:nvCxnSpPr>
        <p:spPr>
          <a:xfrm flipV="1">
            <a:off x="2036622" y="3254578"/>
            <a:ext cx="3055696" cy="51300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C6FCD52A-4A92-40E4-B3A2-5DB1F0B717D1}"/>
              </a:ext>
            </a:extLst>
          </p:cNvPr>
          <p:cNvCxnSpPr>
            <a:cxnSpLocks/>
          </p:cNvCxnSpPr>
          <p:nvPr/>
        </p:nvCxnSpPr>
        <p:spPr>
          <a:xfrm>
            <a:off x="2663456" y="4477334"/>
            <a:ext cx="2462217" cy="129156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AB1C4C70-5409-4125-A68F-5220D1801002}"/>
              </a:ext>
            </a:extLst>
          </p:cNvPr>
          <p:cNvCxnSpPr>
            <a:cxnSpLocks/>
          </p:cNvCxnSpPr>
          <p:nvPr/>
        </p:nvCxnSpPr>
        <p:spPr>
          <a:xfrm flipV="1">
            <a:off x="2797547" y="4363743"/>
            <a:ext cx="2360742" cy="786337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id="{96422746-34CB-4F04-B288-8A31E11E566A}"/>
              </a:ext>
            </a:extLst>
          </p:cNvPr>
          <p:cNvCxnSpPr>
            <a:cxnSpLocks/>
          </p:cNvCxnSpPr>
          <p:nvPr/>
        </p:nvCxnSpPr>
        <p:spPr>
          <a:xfrm flipV="1">
            <a:off x="3023003" y="1924082"/>
            <a:ext cx="2143244" cy="390791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DDC3A7B4-C423-4A5C-A985-854A2CF60BEB}"/>
              </a:ext>
            </a:extLst>
          </p:cNvPr>
          <p:cNvCxnSpPr>
            <a:cxnSpLocks/>
          </p:cNvCxnSpPr>
          <p:nvPr/>
        </p:nvCxnSpPr>
        <p:spPr>
          <a:xfrm flipV="1">
            <a:off x="2797547" y="5047646"/>
            <a:ext cx="2328126" cy="146689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4528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44FADB3-5CAF-40D7-BA66-A4F1B02607EE}"/>
              </a:ext>
            </a:extLst>
          </p:cNvPr>
          <p:cNvSpPr/>
          <p:nvPr/>
        </p:nvSpPr>
        <p:spPr>
          <a:xfrm>
            <a:off x="0" y="1507789"/>
            <a:ext cx="516761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1.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am hungry.</a:t>
            </a:r>
            <a:endParaRPr lang="x-none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2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Can you pass some ketchup?</a:t>
            </a:r>
            <a:endParaRPr lang="x-none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3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Are the chips good?</a:t>
            </a:r>
            <a:endParaRPr lang="x-none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800"/>
              </a:spcAft>
            </a:pP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4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 is time to choose your takeaway.</a:t>
            </a:r>
            <a:endParaRPr lang="x-none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5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What is your favorite dish?</a:t>
            </a:r>
            <a:endParaRPr lang="x-none" sz="24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23520EA-15B1-4104-91D8-BDCE633EB762}"/>
              </a:ext>
            </a:extLst>
          </p:cNvPr>
          <p:cNvSpPr/>
          <p:nvPr/>
        </p:nvSpPr>
        <p:spPr>
          <a:xfrm>
            <a:off x="4832059" y="1651417"/>
            <a:ext cx="5275159" cy="46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ru-RU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Here you are</a:t>
            </a:r>
          </a:p>
          <a:p>
            <a:pPr>
              <a:spcAft>
                <a:spcPts val="800"/>
              </a:spcAft>
            </a:pP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Ok. I want curry </a:t>
            </a:r>
            <a:endParaRPr lang="ru-RU" sz="24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endParaRPr lang="en-US" sz="24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 prefer vegetable curry and rice</a:t>
            </a:r>
          </a:p>
          <a:p>
            <a:pPr>
              <a:spcAft>
                <a:spcPts val="800"/>
              </a:spcAft>
            </a:pPr>
            <a:endParaRPr lang="en-US" sz="24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They are delicious</a:t>
            </a:r>
          </a:p>
          <a:p>
            <a:pPr>
              <a:spcAft>
                <a:spcPts val="800"/>
              </a:spcAft>
            </a:pPr>
            <a:endParaRPr lang="x-none" sz="24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 am going to get food </a:t>
            </a:r>
            <a:endParaRPr lang="x-none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ACBFDAE-F1CF-4A43-AC3F-E830DFB5389D}"/>
              </a:ext>
            </a:extLst>
          </p:cNvPr>
          <p:cNvSpPr/>
          <p:nvPr/>
        </p:nvSpPr>
        <p:spPr>
          <a:xfrm>
            <a:off x="1889161" y="518119"/>
            <a:ext cx="50801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u="sng" cap="none" spc="0" dirty="0">
                <a:ln/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MATCH   TWO  PARTS</a:t>
            </a:r>
            <a:endParaRPr lang="x-none" sz="3600" b="1" u="sng" cap="none" spc="0" dirty="0">
              <a:ln/>
              <a:solidFill>
                <a:srgbClr val="0070C0"/>
              </a:solidFill>
              <a:effectLst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9753AC-BC48-4FB3-B079-1B6B01A2C870}"/>
              </a:ext>
            </a:extLst>
          </p:cNvPr>
          <p:cNvSpPr/>
          <p:nvPr/>
        </p:nvSpPr>
        <p:spPr>
          <a:xfrm>
            <a:off x="4573815" y="5780754"/>
            <a:ext cx="5164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1.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endParaRPr lang="x-none" sz="24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E596F83-72F7-483C-8C8C-3B1662A2C5A5}"/>
              </a:ext>
            </a:extLst>
          </p:cNvPr>
          <p:cNvSpPr/>
          <p:nvPr/>
        </p:nvSpPr>
        <p:spPr>
          <a:xfrm>
            <a:off x="4536281" y="1651417"/>
            <a:ext cx="551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2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endParaRPr lang="x-none" sz="24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9C39374-9E7F-4919-90CA-3318F2FED00B}"/>
              </a:ext>
            </a:extLst>
          </p:cNvPr>
          <p:cNvSpPr/>
          <p:nvPr/>
        </p:nvSpPr>
        <p:spPr>
          <a:xfrm>
            <a:off x="4529869" y="3506572"/>
            <a:ext cx="529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5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endParaRPr lang="x-none" sz="2400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E693A5B-7725-4630-94A3-9AAC7F800C4E}"/>
              </a:ext>
            </a:extLst>
          </p:cNvPr>
          <p:cNvSpPr/>
          <p:nvPr/>
        </p:nvSpPr>
        <p:spPr>
          <a:xfrm>
            <a:off x="4572000" y="4489892"/>
            <a:ext cx="551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3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endParaRPr lang="x-none" sz="24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F35A3C4-F929-45D4-931A-C64DCDF82AD7}"/>
              </a:ext>
            </a:extLst>
          </p:cNvPr>
          <p:cNvSpPr/>
          <p:nvPr/>
        </p:nvSpPr>
        <p:spPr>
          <a:xfrm>
            <a:off x="4572000" y="2570591"/>
            <a:ext cx="5293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4</a:t>
            </a:r>
            <a:r>
              <a:rPr lang="uk-UA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.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5937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40DE8-4C6C-40FE-89F5-04F2F46ED6D6}"/>
              </a:ext>
            </a:extLst>
          </p:cNvPr>
          <p:cNvSpPr txBox="1">
            <a:spLocks/>
          </p:cNvSpPr>
          <p:nvPr/>
        </p:nvSpPr>
        <p:spPr>
          <a:xfrm>
            <a:off x="823020" y="125277"/>
            <a:ext cx="7711379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Fill in the missing phrases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532869-C0C6-498B-A3C7-AE76103A2C11}"/>
              </a:ext>
            </a:extLst>
          </p:cNvPr>
          <p:cNvSpPr/>
          <p:nvPr/>
        </p:nvSpPr>
        <p:spPr>
          <a:xfrm>
            <a:off x="609601" y="913609"/>
            <a:ext cx="8394699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Friday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1)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______.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sometimes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 2)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special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3) </a:t>
            </a:r>
            <a:r>
              <a:rPr lang="uk-UA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uk-UA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b="1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Nick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Molly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4)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your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takeaways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Yeah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Here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5)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pizza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Chinese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Indian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chips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I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want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6)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Indian’s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food’s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my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7)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_______!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Could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chips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Ok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going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food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It’s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nearly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o’clock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8)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_____.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Molly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I’ve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9)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_______ </a:t>
            </a:r>
            <a:r>
              <a:rPr lang="en-US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curry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rice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Mum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can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10)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_______,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please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There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you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Are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chips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11)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____?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–       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They’re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12) </a:t>
            </a:r>
            <a:r>
              <a:rPr lang="uk-UA" b="1" dirty="0">
                <a:solidFill>
                  <a:schemeClr val="bg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_______. I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love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dirty="0" err="1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chips</a:t>
            </a:r>
            <a:r>
              <a:rPr lang="uk-UA" b="1" dirty="0">
                <a:solidFill>
                  <a:srgbClr val="FFFF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b="1" dirty="0">
              <a:solidFill>
                <a:srgbClr val="FFFF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CB9C839-0439-4BCA-A80D-0FC6CCDFFBE8}"/>
              </a:ext>
            </a:extLst>
          </p:cNvPr>
          <p:cNvSpPr/>
          <p:nvPr/>
        </p:nvSpPr>
        <p:spPr>
          <a:xfrm>
            <a:off x="1940441" y="913609"/>
            <a:ext cx="860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>
                <a:solidFill>
                  <a:srgbClr val="FFFF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vening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6E9F860-3DDA-4D8E-89DC-AF46C3D463EA}"/>
              </a:ext>
            </a:extLst>
          </p:cNvPr>
          <p:cNvSpPr/>
          <p:nvPr/>
        </p:nvSpPr>
        <p:spPr>
          <a:xfrm>
            <a:off x="5357945" y="913609"/>
            <a:ext cx="1017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akeaway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A4828C7-40D7-46D3-A445-6699188B43E6}"/>
              </a:ext>
            </a:extLst>
          </p:cNvPr>
          <p:cNvSpPr/>
          <p:nvPr/>
        </p:nvSpPr>
        <p:spPr>
          <a:xfrm>
            <a:off x="690622" y="1180954"/>
            <a:ext cx="8604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reat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18CE225-D77F-4BEB-8382-C6AA84B93350}"/>
              </a:ext>
            </a:extLst>
          </p:cNvPr>
          <p:cNvSpPr/>
          <p:nvPr/>
        </p:nvSpPr>
        <p:spPr>
          <a:xfrm>
            <a:off x="3552061" y="1621724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hoose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E702B2F-1B17-4245-AB3B-51C25544C38D}"/>
              </a:ext>
            </a:extLst>
          </p:cNvPr>
          <p:cNvSpPr/>
          <p:nvPr/>
        </p:nvSpPr>
        <p:spPr>
          <a:xfrm>
            <a:off x="2758071" y="2470151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enus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5CDBB3C-0877-4197-9EFD-E0DF022ED155}"/>
              </a:ext>
            </a:extLst>
          </p:cNvPr>
          <p:cNvSpPr/>
          <p:nvPr/>
        </p:nvSpPr>
        <p:spPr>
          <a:xfrm>
            <a:off x="2075999" y="3169328"/>
            <a:ext cx="572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urry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52BA4E2-DCD2-4FD8-8E23-B5AD033B3265}"/>
              </a:ext>
            </a:extLst>
          </p:cNvPr>
          <p:cNvSpPr/>
          <p:nvPr/>
        </p:nvSpPr>
        <p:spPr>
          <a:xfrm>
            <a:off x="5265114" y="3169328"/>
            <a:ext cx="96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avourite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A18F846-324E-4C46-982B-59AAE2627636}"/>
              </a:ext>
            </a:extLst>
          </p:cNvPr>
          <p:cNvSpPr/>
          <p:nvPr/>
        </p:nvSpPr>
        <p:spPr>
          <a:xfrm>
            <a:off x="6275615" y="4019948"/>
            <a:ext cx="722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ungry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661994A-32AD-4FDA-8F8A-E502DAB98799}"/>
              </a:ext>
            </a:extLst>
          </p:cNvPr>
          <p:cNvSpPr/>
          <p:nvPr/>
        </p:nvSpPr>
        <p:spPr>
          <a:xfrm>
            <a:off x="2182763" y="4869226"/>
            <a:ext cx="996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egetable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A34C5163-69B0-4D84-BC38-627FA346036E}"/>
              </a:ext>
            </a:extLst>
          </p:cNvPr>
          <p:cNvSpPr/>
          <p:nvPr/>
        </p:nvSpPr>
        <p:spPr>
          <a:xfrm>
            <a:off x="3929728" y="5297793"/>
            <a:ext cx="8362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etchup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03D344C-EA65-44AF-99B6-36F01D0ADBF9}"/>
              </a:ext>
            </a:extLst>
          </p:cNvPr>
          <p:cNvSpPr/>
          <p:nvPr/>
        </p:nvSpPr>
        <p:spPr>
          <a:xfrm>
            <a:off x="4164276" y="5752579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ood</a:t>
            </a: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2D28F8B-4622-4CA0-A7E2-6C7BC54A6EF9}"/>
              </a:ext>
            </a:extLst>
          </p:cNvPr>
          <p:cNvSpPr/>
          <p:nvPr/>
        </p:nvSpPr>
        <p:spPr>
          <a:xfrm>
            <a:off x="2332127" y="6149786"/>
            <a:ext cx="8899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cs typeface="Times New Roman" panose="02020603050405020304" pitchFamily="18" charset="0"/>
              </a:rPr>
              <a:t>elicious</a:t>
            </a:r>
            <a:endParaRPr lang="x-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23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5CE308FA-56DB-475A-A693-55715B69954E}"/>
              </a:ext>
            </a:extLst>
          </p:cNvPr>
          <p:cNvCxnSpPr>
            <a:cxnSpLocks/>
          </p:cNvCxnSpPr>
          <p:nvPr/>
        </p:nvCxnSpPr>
        <p:spPr>
          <a:xfrm>
            <a:off x="4513277" y="1224793"/>
            <a:ext cx="84348" cy="5633207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3CE6B63F-BF66-4E7A-9ECD-A7F2DFFAC684}"/>
              </a:ext>
            </a:extLst>
          </p:cNvPr>
          <p:cNvCxnSpPr>
            <a:cxnSpLocks/>
          </p:cNvCxnSpPr>
          <p:nvPr/>
        </p:nvCxnSpPr>
        <p:spPr>
          <a:xfrm flipH="1">
            <a:off x="0" y="4095923"/>
            <a:ext cx="9144000" cy="4608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9B24AD9-A928-4F6D-8B1F-4CD198273A7E}"/>
              </a:ext>
            </a:extLst>
          </p:cNvPr>
          <p:cNvSpPr txBox="1">
            <a:spLocks/>
          </p:cNvSpPr>
          <p:nvPr/>
        </p:nvSpPr>
        <p:spPr>
          <a:xfrm>
            <a:off x="480498" y="-10873"/>
            <a:ext cx="8065557" cy="120589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Making up dialogues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1A39924-6E37-4227-852B-6E0D2EF23D9E}"/>
              </a:ext>
            </a:extLst>
          </p:cNvPr>
          <p:cNvSpPr txBox="1">
            <a:spLocks/>
          </p:cNvSpPr>
          <p:nvPr/>
        </p:nvSpPr>
        <p:spPr>
          <a:xfrm>
            <a:off x="-230247" y="1057129"/>
            <a:ext cx="2133630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Group 1.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9AFACCA-47BB-4375-9AD8-CC834922ABC6}"/>
              </a:ext>
            </a:extLst>
          </p:cNvPr>
          <p:cNvSpPr txBox="1">
            <a:spLocks/>
          </p:cNvSpPr>
          <p:nvPr/>
        </p:nvSpPr>
        <p:spPr>
          <a:xfrm>
            <a:off x="-230247" y="3968576"/>
            <a:ext cx="2133630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Group 2.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7EB59DD-807F-4E3A-B908-76C4EC1D0318}"/>
              </a:ext>
            </a:extLst>
          </p:cNvPr>
          <p:cNvSpPr txBox="1">
            <a:spLocks/>
          </p:cNvSpPr>
          <p:nvPr/>
        </p:nvSpPr>
        <p:spPr>
          <a:xfrm>
            <a:off x="4572000" y="1165255"/>
            <a:ext cx="2133630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Group 3.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87FBEB7-B831-4AA5-ABBF-5CB8712D8C74}"/>
              </a:ext>
            </a:extLst>
          </p:cNvPr>
          <p:cNvSpPr txBox="1">
            <a:spLocks/>
          </p:cNvSpPr>
          <p:nvPr/>
        </p:nvSpPr>
        <p:spPr>
          <a:xfrm>
            <a:off x="4376707" y="3860918"/>
            <a:ext cx="2133630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Group 4.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7F106FC-24E4-4FBB-9559-38BA6CC8DBCA}"/>
              </a:ext>
            </a:extLst>
          </p:cNvPr>
          <p:cNvSpPr txBox="1">
            <a:spLocks/>
          </p:cNvSpPr>
          <p:nvPr/>
        </p:nvSpPr>
        <p:spPr>
          <a:xfrm>
            <a:off x="-540640" y="2080934"/>
            <a:ext cx="5603615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Try to order a takeaway in </a:t>
            </a:r>
          </a:p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</a:t>
            </a:r>
            <a:r>
              <a:rPr lang="en-US" sz="32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Italian</a:t>
            </a:r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restaurant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D7466A-F488-4F66-8816-DC3F63FEAB76}"/>
              </a:ext>
            </a:extLst>
          </p:cNvPr>
          <p:cNvSpPr txBox="1">
            <a:spLocks/>
          </p:cNvSpPr>
          <p:nvPr/>
        </p:nvSpPr>
        <p:spPr>
          <a:xfrm>
            <a:off x="-540640" y="5377145"/>
            <a:ext cx="5603615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Try to order a takeaway in </a:t>
            </a:r>
          </a:p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</a:t>
            </a:r>
            <a:r>
              <a:rPr lang="en-US" sz="32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Japanese</a:t>
            </a:r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restaurant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5426BEE-03A5-4032-87E5-F3652AEC9269}"/>
              </a:ext>
            </a:extLst>
          </p:cNvPr>
          <p:cNvSpPr txBox="1">
            <a:spLocks/>
          </p:cNvSpPr>
          <p:nvPr/>
        </p:nvSpPr>
        <p:spPr>
          <a:xfrm>
            <a:off x="3863747" y="2762468"/>
            <a:ext cx="5989173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Try to order a takeaway in </a:t>
            </a:r>
          </a:p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</a:t>
            </a:r>
            <a:r>
              <a:rPr lang="en-US" sz="3200" b="1" dirty="0">
                <a:ln w="0"/>
                <a:solidFill>
                  <a:srgbClr val="3A58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American</a:t>
            </a:r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fast food </a:t>
            </a:r>
          </a:p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restaurant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3F7962D-35EE-44CA-8CF8-D1F13ACC8D0F}"/>
              </a:ext>
            </a:extLst>
          </p:cNvPr>
          <p:cNvSpPr txBox="1">
            <a:spLocks/>
          </p:cNvSpPr>
          <p:nvPr/>
        </p:nvSpPr>
        <p:spPr>
          <a:xfrm>
            <a:off x="4056527" y="4904413"/>
            <a:ext cx="5603615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Try to order a takeaway in </a:t>
            </a:r>
          </a:p>
          <a:p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the </a:t>
            </a:r>
            <a:r>
              <a:rPr lang="en-US" sz="32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Mexican</a:t>
            </a:r>
            <a:r>
              <a:rPr lang="en-US" sz="3200" b="1" dirty="0">
                <a:ln w="0"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restaurant</a:t>
            </a:r>
          </a:p>
        </p:txBody>
      </p:sp>
    </p:spTree>
    <p:extLst>
      <p:ext uri="{BB962C8B-B14F-4D97-AF65-F5344CB8AC3E}">
        <p14:creationId xmlns:p14="http://schemas.microsoft.com/office/powerpoint/2010/main" val="36478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4BFF5D46-C649-4F91-99E5-00503E69E733}"/>
              </a:ext>
            </a:extLst>
          </p:cNvPr>
          <p:cNvSpPr txBox="1">
            <a:spLocks/>
          </p:cNvSpPr>
          <p:nvPr/>
        </p:nvSpPr>
        <p:spPr>
          <a:xfrm>
            <a:off x="0" y="3152280"/>
            <a:ext cx="9144000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i="1" u="sng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 A T   </a:t>
            </a:r>
            <a:r>
              <a:rPr lang="en-US" sz="5400" b="1" i="1" u="sng" dirty="0" err="1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</a:t>
            </a:r>
            <a:r>
              <a:rPr lang="en-US" sz="5400" b="1" i="1" u="sng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O   L I V E   B U T   </a:t>
            </a:r>
          </a:p>
          <a:p>
            <a:r>
              <a:rPr lang="en-US" sz="5400" b="1" i="1" u="sng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</a:p>
          <a:p>
            <a:r>
              <a:rPr lang="en-US" sz="5400" b="1" i="1" u="sng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DO   N O T    L I V E    T O    E A T</a:t>
            </a:r>
          </a:p>
        </p:txBody>
      </p:sp>
    </p:spTree>
    <p:extLst>
      <p:ext uri="{BB962C8B-B14F-4D97-AF65-F5344CB8AC3E}">
        <p14:creationId xmlns:p14="http://schemas.microsoft.com/office/powerpoint/2010/main" val="36584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07FC811-0451-45E3-B83E-411A6FDA870C}"/>
              </a:ext>
            </a:extLst>
          </p:cNvPr>
          <p:cNvSpPr txBox="1">
            <a:spLocks/>
          </p:cNvSpPr>
          <p:nvPr/>
        </p:nvSpPr>
        <p:spPr>
          <a:xfrm>
            <a:off x="807251" y="465313"/>
            <a:ext cx="7326508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</a:t>
            </a:r>
            <a:r>
              <a:rPr lang="ru-RU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 O V E R B S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64986" y="1669567"/>
            <a:ext cx="7811037" cy="4210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543175" algn="l"/>
              </a:tabLst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way to a man’s heart is through his stomach.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543175" algn="l"/>
              </a:tabLst>
            </a:pP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543175" algn="l"/>
              </a:tabLst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Appetite comes with eating.</a:t>
            </a:r>
          </a:p>
          <a:p>
            <a:pPr lvl="0">
              <a:lnSpc>
                <a:spcPct val="107000"/>
              </a:lnSpc>
              <a:spcAft>
                <a:spcPts val="0"/>
              </a:spcAft>
              <a:tabLst>
                <a:tab pos="2543175" algn="l"/>
              </a:tabLst>
            </a:pP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Tastes differ.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543175" algn="l"/>
              </a:tabLst>
            </a:pP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  <a:tabLst>
                <a:tab pos="2543175" algn="l"/>
              </a:tabLst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Eat with pleasure drink at measure.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543175" algn="l"/>
              </a:tabLst>
            </a:pPr>
            <a:endParaRPr lang="uk-UA" sz="2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2543175" algn="l"/>
              </a:tabLst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After dinner sit a while, after supper walk a mile.</a:t>
            </a:r>
            <a:endParaRPr lang="uk-UA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96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35A07A-1946-436D-945A-6F27F43F074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76035" y="798017"/>
            <a:ext cx="6448425" cy="364807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E2E106E-FD55-499F-93FB-3BDDDDAC021F}"/>
              </a:ext>
            </a:extLst>
          </p:cNvPr>
          <p:cNvSpPr txBox="1">
            <a:spLocks/>
          </p:cNvSpPr>
          <p:nvPr/>
        </p:nvSpPr>
        <p:spPr>
          <a:xfrm>
            <a:off x="908745" y="0"/>
            <a:ext cx="7326508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  R  O  S  </a:t>
            </a:r>
            <a:r>
              <a:rPr lang="en-US" sz="4800" b="1" dirty="0" err="1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</a:t>
            </a:r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W  O  R  D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7E4CC3-8FEC-468E-ABA7-E659A6E76E34}"/>
              </a:ext>
            </a:extLst>
          </p:cNvPr>
          <p:cNvSpPr/>
          <p:nvPr/>
        </p:nvSpPr>
        <p:spPr>
          <a:xfrm>
            <a:off x="4755938" y="1007628"/>
            <a:ext cx="812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uk-UA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B0A599-43FE-4461-A87B-7AB67B776529}"/>
              </a:ext>
            </a:extLst>
          </p:cNvPr>
          <p:cNvSpPr txBox="1"/>
          <p:nvPr/>
        </p:nvSpPr>
        <p:spPr>
          <a:xfrm>
            <a:off x="6322579" y="994201"/>
            <a:ext cx="320376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  S   E</a:t>
            </a:r>
            <a:endParaRPr lang="x-non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152534-FA5A-449C-86C8-D4697A258ABF}"/>
              </a:ext>
            </a:extLst>
          </p:cNvPr>
          <p:cNvSpPr txBox="1"/>
          <p:nvPr/>
        </p:nvSpPr>
        <p:spPr>
          <a:xfrm>
            <a:off x="3828993" y="1459829"/>
            <a:ext cx="3091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N  U</a:t>
            </a:r>
            <a:endParaRPr lang="x-non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B2D4C01-4196-4C53-A17B-4B18BB66D17B}"/>
              </a:ext>
            </a:extLst>
          </p:cNvPr>
          <p:cNvSpPr/>
          <p:nvPr/>
        </p:nvSpPr>
        <p:spPr>
          <a:xfrm>
            <a:off x="3183623" y="1441290"/>
            <a:ext cx="6575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24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D96F4B1-39B1-4570-B728-EB41B41B9AD3}"/>
              </a:ext>
            </a:extLst>
          </p:cNvPr>
          <p:cNvSpPr/>
          <p:nvPr/>
        </p:nvSpPr>
        <p:spPr>
          <a:xfrm>
            <a:off x="2786468" y="188713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7A935A-79ED-42D4-8521-B1E248A5BDE6}"/>
              </a:ext>
            </a:extLst>
          </p:cNvPr>
          <p:cNvSpPr txBox="1"/>
          <p:nvPr/>
        </p:nvSpPr>
        <p:spPr>
          <a:xfrm>
            <a:off x="4293394" y="1922411"/>
            <a:ext cx="487711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  I    A    L   T   Y</a:t>
            </a:r>
            <a:endParaRPr lang="x-non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19FC881-CE5C-418D-A375-5500B7499F10}"/>
              </a:ext>
            </a:extLst>
          </p:cNvPr>
          <p:cNvSpPr/>
          <p:nvPr/>
        </p:nvSpPr>
        <p:spPr>
          <a:xfrm>
            <a:off x="3313821" y="188713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64471EF-2628-4146-8702-F4351003113D}"/>
              </a:ext>
            </a:extLst>
          </p:cNvPr>
          <p:cNvSpPr/>
          <p:nvPr/>
        </p:nvSpPr>
        <p:spPr>
          <a:xfrm>
            <a:off x="3765296" y="1922411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x-none" sz="28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83C37AA-77CB-4AF5-A0F4-EDA5EA31AC85}"/>
              </a:ext>
            </a:extLst>
          </p:cNvPr>
          <p:cNvSpPr/>
          <p:nvPr/>
        </p:nvSpPr>
        <p:spPr>
          <a:xfrm>
            <a:off x="4261327" y="2343835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27FB37-6717-4058-96C6-4B8C2659CBBF}"/>
              </a:ext>
            </a:extLst>
          </p:cNvPr>
          <p:cNvSpPr/>
          <p:nvPr/>
        </p:nvSpPr>
        <p:spPr>
          <a:xfrm>
            <a:off x="3303254" y="236044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x-none" sz="28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44FDBC7-59BF-475F-AA49-C306CAECB1B6}"/>
              </a:ext>
            </a:extLst>
          </p:cNvPr>
          <p:cNvSpPr/>
          <p:nvPr/>
        </p:nvSpPr>
        <p:spPr>
          <a:xfrm>
            <a:off x="3771858" y="236254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x-none" sz="2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83A2579-F1F6-43C9-8138-6837BE2D2E6B}"/>
              </a:ext>
            </a:extLst>
          </p:cNvPr>
          <p:cNvSpPr txBox="1"/>
          <p:nvPr/>
        </p:nvSpPr>
        <p:spPr>
          <a:xfrm>
            <a:off x="4767836" y="2360445"/>
            <a:ext cx="353841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   E   R   T   </a:t>
            </a:r>
            <a:endParaRPr lang="x-non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5BB7292-3328-4341-B7D5-DBD0B172E534}"/>
              </a:ext>
            </a:extLst>
          </p:cNvPr>
          <p:cNvSpPr/>
          <p:nvPr/>
        </p:nvSpPr>
        <p:spPr>
          <a:xfrm>
            <a:off x="2216818" y="278198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x-none" sz="28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5C49142-C195-4EEF-9EA9-26155FF3FF64}"/>
              </a:ext>
            </a:extLst>
          </p:cNvPr>
          <p:cNvSpPr/>
          <p:nvPr/>
        </p:nvSpPr>
        <p:spPr>
          <a:xfrm>
            <a:off x="2742932" y="278198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x-none" sz="2800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DD2D3A23-B8D7-413E-ACAE-006105414053}"/>
              </a:ext>
            </a:extLst>
          </p:cNvPr>
          <p:cNvSpPr/>
          <p:nvPr/>
        </p:nvSpPr>
        <p:spPr>
          <a:xfrm>
            <a:off x="3284098" y="2781985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x-none" sz="2800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4E9BFF3-6CE6-44E7-8326-F08237BFFF9A}"/>
              </a:ext>
            </a:extLst>
          </p:cNvPr>
          <p:cNvSpPr/>
          <p:nvPr/>
        </p:nvSpPr>
        <p:spPr>
          <a:xfrm>
            <a:off x="3770184" y="2761491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x-none" sz="2800" dirty="0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2E03D81-903B-4195-AF5E-B9507F25631A}"/>
              </a:ext>
            </a:extLst>
          </p:cNvPr>
          <p:cNvSpPr/>
          <p:nvPr/>
        </p:nvSpPr>
        <p:spPr>
          <a:xfrm>
            <a:off x="4265546" y="2797871"/>
            <a:ext cx="20120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   I    O   N</a:t>
            </a:r>
            <a:endParaRPr lang="x-none" sz="2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14219A-1F69-40F7-B9B0-68A5DBB3E8C0}"/>
              </a:ext>
            </a:extLst>
          </p:cNvPr>
          <p:cNvSpPr txBox="1"/>
          <p:nvPr/>
        </p:nvSpPr>
        <p:spPr>
          <a:xfrm>
            <a:off x="5861141" y="3237062"/>
            <a:ext cx="309113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R</a:t>
            </a:r>
            <a:endParaRPr lang="x-non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518EA3C7-C131-4D2F-B778-EF1AE819CED2}"/>
              </a:ext>
            </a:extLst>
          </p:cNvPr>
          <p:cNvSpPr/>
          <p:nvPr/>
        </p:nvSpPr>
        <p:spPr>
          <a:xfrm>
            <a:off x="3771858" y="322222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x-none" sz="2800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045ABA4-228E-4CFD-AE2D-19AA580047E0}"/>
              </a:ext>
            </a:extLst>
          </p:cNvPr>
          <p:cNvSpPr/>
          <p:nvPr/>
        </p:nvSpPr>
        <p:spPr>
          <a:xfrm>
            <a:off x="4313337" y="3244639"/>
            <a:ext cx="3626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C6FD7383-B6FE-4210-A790-B1F28571311B}"/>
              </a:ext>
            </a:extLst>
          </p:cNvPr>
          <p:cNvSpPr/>
          <p:nvPr/>
        </p:nvSpPr>
        <p:spPr>
          <a:xfrm>
            <a:off x="4757515" y="3231980"/>
            <a:ext cx="502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59E72BF-F1C3-47A1-B88B-29C7A9BFB428}"/>
              </a:ext>
            </a:extLst>
          </p:cNvPr>
          <p:cNvSpPr/>
          <p:nvPr/>
        </p:nvSpPr>
        <p:spPr>
          <a:xfrm>
            <a:off x="5172014" y="3259302"/>
            <a:ext cx="623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 </a:t>
            </a:r>
            <a:endParaRPr lang="x-none" sz="2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B1A0AC-CEEC-432D-B0DE-6AF64CEB298A}"/>
              </a:ext>
            </a:extLst>
          </p:cNvPr>
          <p:cNvSpPr txBox="1"/>
          <p:nvPr/>
        </p:nvSpPr>
        <p:spPr>
          <a:xfrm>
            <a:off x="4784444" y="3671846"/>
            <a:ext cx="309113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  W</a:t>
            </a:r>
            <a:endParaRPr lang="x-none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x-none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6479B5E1-4434-43FE-B738-E00DB71EECF5}"/>
              </a:ext>
            </a:extLst>
          </p:cNvPr>
          <p:cNvSpPr/>
          <p:nvPr/>
        </p:nvSpPr>
        <p:spPr>
          <a:xfrm>
            <a:off x="3806013" y="369406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x-none" sz="2800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2C7584A-330A-4831-92EE-A81ABF1C9B77}"/>
              </a:ext>
            </a:extLst>
          </p:cNvPr>
          <p:cNvSpPr/>
          <p:nvPr/>
        </p:nvSpPr>
        <p:spPr>
          <a:xfrm>
            <a:off x="4278746" y="366814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x-none" sz="2800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7BD93C9C-26A9-4D3D-9ED2-A47FA5A92CDA}"/>
              </a:ext>
            </a:extLst>
          </p:cNvPr>
          <p:cNvSpPr/>
          <p:nvPr/>
        </p:nvSpPr>
        <p:spPr>
          <a:xfrm>
            <a:off x="5278452" y="101216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x-none" sz="2800" dirty="0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B8D545A4-79A1-42FA-B405-A94C406DC455}"/>
              </a:ext>
            </a:extLst>
          </p:cNvPr>
          <p:cNvSpPr/>
          <p:nvPr/>
        </p:nvSpPr>
        <p:spPr>
          <a:xfrm>
            <a:off x="5792865" y="1008545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x-none" sz="2800"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55C3412-38D6-4E23-BD17-19DAFCC6C36B}"/>
              </a:ext>
            </a:extLst>
          </p:cNvPr>
          <p:cNvSpPr/>
          <p:nvPr/>
        </p:nvSpPr>
        <p:spPr>
          <a:xfrm>
            <a:off x="61536" y="4414453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one</a:t>
            </a:r>
            <a:r>
              <a:rPr lang="ru-RU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the separate parts of a meal.</a:t>
            </a:r>
          </a:p>
          <a:p>
            <a:pPr lvl="0"/>
            <a:r>
              <a:rPr lang="en-US" sz="2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a list of dishes and drinks at the restaurant.</a:t>
            </a:r>
            <a:endParaRPr lang="x-none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means a particular style of cooking.</a:t>
            </a:r>
            <a:endParaRPr lang="x-none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8FF1F3E4-8931-4AB4-840D-2C1808ABCAEF}"/>
              </a:ext>
            </a:extLst>
          </p:cNvPr>
          <p:cNvSpPr/>
          <p:nvPr/>
        </p:nvSpPr>
        <p:spPr>
          <a:xfrm>
            <a:off x="4510196" y="4563184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a sweet dish. Usually we have it as the third course.</a:t>
            </a:r>
          </a:p>
          <a:p>
            <a:pPr lvl="0"/>
            <a:r>
              <a:rPr lang="en-US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an important social event or ceremony.</a:t>
            </a:r>
            <a:endParaRPr lang="x-none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the main meal of the day.</a:t>
            </a:r>
            <a:endParaRPr lang="x-none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353726BF-BA48-4BBA-834E-CA5F227843FE}"/>
              </a:ext>
            </a:extLst>
          </p:cNvPr>
          <p:cNvSpPr/>
          <p:nvPr/>
        </p:nvSpPr>
        <p:spPr>
          <a:xfrm>
            <a:off x="1495162" y="6322667"/>
            <a:ext cx="667521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2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2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means to cook something slowly in liquid.</a:t>
            </a:r>
            <a:endParaRPr lang="x-none" sz="2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87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8D7570-A2AA-4AE6-9CAE-E00CC16AB3DB}"/>
              </a:ext>
            </a:extLst>
          </p:cNvPr>
          <p:cNvSpPr txBox="1"/>
          <p:nvPr/>
        </p:nvSpPr>
        <p:spPr>
          <a:xfrm>
            <a:off x="2027208" y="175320"/>
            <a:ext cx="5627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C000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 o m p l e t e    t h e    s e n t e n c e s</a:t>
            </a:r>
            <a:endParaRPr lang="x-none" sz="2800" dirty="0">
              <a:solidFill>
                <a:srgbClr val="FFC000"/>
              </a:solidFill>
              <a:highlight>
                <a:srgbClr val="FFFFFF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FB9CC3-D499-40F0-82DE-D408719ECAF9}"/>
              </a:ext>
            </a:extLst>
          </p:cNvPr>
          <p:cNvSpPr txBox="1"/>
          <p:nvPr/>
        </p:nvSpPr>
        <p:spPr>
          <a:xfrm>
            <a:off x="368877" y="1708291"/>
            <a:ext cx="8406245" cy="427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Food which is kept very cold is … 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These eggs are … I bought them today.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I like my mum’s cooking … food is always the best.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This tea’s very … . You’ve put too much sugar in it!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Indian food like curry is very … 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… food is food you buy at a restaurant and take home to eat.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Sushi is made with … fish.</a:t>
            </a:r>
          </a:p>
          <a:p>
            <a:pPr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People on a diet often try to eat … food.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98A7DB-82CE-438E-9D9A-59C03FE7C6FB}"/>
              </a:ext>
            </a:extLst>
          </p:cNvPr>
          <p:cNvSpPr txBox="1"/>
          <p:nvPr/>
        </p:nvSpPr>
        <p:spPr>
          <a:xfrm>
            <a:off x="496260" y="972583"/>
            <a:ext cx="8151477" cy="461665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38559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fresh, frozen, home-made, low-fat, raw, spicy, sweet, takeaway</a:t>
            </a:r>
            <a:endParaRPr lang="x-none" sz="2400" dirty="0">
              <a:solidFill>
                <a:srgbClr val="38559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21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61" y="1061649"/>
            <a:ext cx="5370106" cy="27726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114" y="3924408"/>
            <a:ext cx="5370106" cy="277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9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goh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245567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8638" y="0"/>
            <a:ext cx="9284805" cy="27553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751" y="6205067"/>
            <a:ext cx="790575" cy="5524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28789" y="2310123"/>
            <a:ext cx="9374356" cy="30771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152" y="228715"/>
            <a:ext cx="370799" cy="3637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9073" y="228715"/>
            <a:ext cx="340768" cy="3342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0213" y="199258"/>
            <a:ext cx="370799" cy="3637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4859" y="199258"/>
            <a:ext cx="370799" cy="36371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0152" y="211177"/>
            <a:ext cx="3707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  <a:endParaRPr lang="uk-UA" dirty="0"/>
          </a:p>
        </p:txBody>
      </p:sp>
      <p:sp>
        <p:nvSpPr>
          <p:cNvPr id="15" name="TextBox 14"/>
          <p:cNvSpPr txBox="1"/>
          <p:nvPr/>
        </p:nvSpPr>
        <p:spPr>
          <a:xfrm>
            <a:off x="4089073" y="199258"/>
            <a:ext cx="3707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4674097" y="199258"/>
            <a:ext cx="37079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3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6971928" y="228715"/>
            <a:ext cx="36275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7748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783F5A-9A1B-48AE-886F-2035E2624182}"/>
              </a:ext>
            </a:extLst>
          </p:cNvPr>
          <p:cNvSpPr txBox="1"/>
          <p:nvPr/>
        </p:nvSpPr>
        <p:spPr>
          <a:xfrm>
            <a:off x="2133600" y="1066009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Choose the right variant: </a:t>
            </a:r>
            <a:endParaRPr lang="x-none" sz="3600" b="1" i="1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6D10ACB-3CD8-499E-B531-0BA342B7AB60}"/>
              </a:ext>
            </a:extLst>
          </p:cNvPr>
          <p:cNvSpPr txBox="1">
            <a:spLocks/>
          </p:cNvSpPr>
          <p:nvPr/>
        </p:nvSpPr>
        <p:spPr>
          <a:xfrm>
            <a:off x="908746" y="277677"/>
            <a:ext cx="7326508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    t  e  s  t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6CC592B-C2EE-43C1-AC4A-78DAD07FACA0}"/>
              </a:ext>
            </a:extLst>
          </p:cNvPr>
          <p:cNvSpPr/>
          <p:nvPr/>
        </p:nvSpPr>
        <p:spPr>
          <a:xfrm>
            <a:off x="390086" y="1854341"/>
            <a:ext cx="3817327" cy="62454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Mariam likes ___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vegetables and meat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only vegetables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pasta </a:t>
            </a:r>
          </a:p>
          <a:p>
            <a:pPr>
              <a:lnSpc>
                <a:spcPct val="107000"/>
              </a:lnSpc>
            </a:pP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____ 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Mariam’s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favourite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food.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Italian</a:t>
            </a:r>
            <a:endParaRPr lang="en-US" sz="2000" b="1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Chinese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English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Craham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____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stays at home</a:t>
            </a:r>
          </a:p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travels a lot</a:t>
            </a:r>
            <a:endParaRPr lang="x-none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visits friends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x-none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US" sz="1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US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US" sz="14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US" sz="14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x-none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x-none" sz="14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4B7292C-7766-43FE-8F84-FC8277B08E18}"/>
              </a:ext>
            </a:extLst>
          </p:cNvPr>
          <p:cNvSpPr/>
          <p:nvPr/>
        </p:nvSpPr>
        <p:spPr>
          <a:xfrm>
            <a:off x="4824659" y="1854341"/>
            <a:ext cx="4572000" cy="47028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0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Craham</a:t>
            </a: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prefers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____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Italian cuisine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Indian cuisine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English cuisine</a:t>
            </a: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US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Lucy ____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cooks herself</a:t>
            </a:r>
          </a:p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has her </a:t>
            </a:r>
            <a:r>
              <a:rPr lang="en-US" sz="2000" dirty="0" err="1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favourite</a:t>
            </a: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food 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</a:t>
            </a: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holidays</a:t>
            </a:r>
            <a:endParaRPr lang="x-none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orders a takeaway </a:t>
            </a:r>
            <a:endParaRPr lang="ru-RU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endParaRPr lang="en-US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Gavin prefers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_____</a:t>
            </a:r>
            <a:endParaRPr lang="en-US" sz="20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French cuisine</a:t>
            </a:r>
          </a:p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Indian cuisine</a:t>
            </a:r>
            <a:endParaRPr lang="x-none" sz="2000" dirty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Japanese cuisine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390086" y="2159725"/>
            <a:ext cx="262334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vegetables and meat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9C1CDDD-D54C-4BD2-9162-8D344A95300A}"/>
              </a:ext>
            </a:extLst>
          </p:cNvPr>
          <p:cNvSpPr/>
          <p:nvPr/>
        </p:nvSpPr>
        <p:spPr>
          <a:xfrm>
            <a:off x="390086" y="4117837"/>
            <a:ext cx="1374094" cy="39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Chinese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9F2AA55-6904-42E6-A2C2-84C1EDA60B34}"/>
              </a:ext>
            </a:extLst>
          </p:cNvPr>
          <p:cNvSpPr/>
          <p:nvPr/>
        </p:nvSpPr>
        <p:spPr>
          <a:xfrm>
            <a:off x="390086" y="5747317"/>
            <a:ext cx="1677062" cy="39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travels a lot</a:t>
            </a:r>
            <a:endParaRPr lang="x-none" sz="20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B6561E7-27A8-4205-8E88-5FBD70F8A182}"/>
              </a:ext>
            </a:extLst>
          </p:cNvPr>
          <p:cNvSpPr/>
          <p:nvPr/>
        </p:nvSpPr>
        <p:spPr>
          <a:xfrm>
            <a:off x="4824659" y="2832667"/>
            <a:ext cx="2055371" cy="39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English cuisine</a:t>
            </a:r>
            <a:endParaRPr lang="ru-RU" sz="20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0487A5-CC40-4581-B659-0B0F43D55C08}"/>
              </a:ext>
            </a:extLst>
          </p:cNvPr>
          <p:cNvSpPr/>
          <p:nvPr/>
        </p:nvSpPr>
        <p:spPr>
          <a:xfrm>
            <a:off x="4824659" y="4143861"/>
            <a:ext cx="3990195" cy="4216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ru-RU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has her </a:t>
            </a:r>
            <a:r>
              <a:rPr lang="en-US" sz="2000" dirty="0" err="1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favourite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food </a:t>
            </a:r>
            <a:r>
              <a:rPr lang="ru-RU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en-US" sz="2000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 </a:t>
            </a: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holidays</a:t>
            </a:r>
            <a:endParaRPr lang="x-none" sz="20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5AD0623-D507-4A88-9263-AADBD0970484}"/>
              </a:ext>
            </a:extLst>
          </p:cNvPr>
          <p:cNvSpPr/>
          <p:nvPr/>
        </p:nvSpPr>
        <p:spPr>
          <a:xfrm>
            <a:off x="4824659" y="5767838"/>
            <a:ext cx="1927131" cy="39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0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Indian cuisine</a:t>
            </a:r>
            <a:endParaRPr lang="x-none" sz="2000" dirty="0"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475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3E4BC-E057-4CB2-B531-E2D96288F13C}"/>
              </a:ext>
            </a:extLst>
          </p:cNvPr>
          <p:cNvSpPr txBox="1">
            <a:spLocks/>
          </p:cNvSpPr>
          <p:nvPr/>
        </p:nvSpPr>
        <p:spPr>
          <a:xfrm>
            <a:off x="908746" y="353877"/>
            <a:ext cx="7326508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 R O J E C T    W O R K</a:t>
            </a:r>
          </a:p>
        </p:txBody>
      </p:sp>
      <p:pic>
        <p:nvPicPr>
          <p:cNvPr id="2050" name="Picture 2" descr="ÐÐ°ÑÑÐ¸Ð½ÐºÐ¸ Ð¿Ð¾ Ð·Ð°Ð¿ÑÐ¾ÑÑ project work">
            <a:extLst>
              <a:ext uri="{FF2B5EF4-FFF2-40B4-BE49-F238E27FC236}">
                <a16:creationId xmlns:a16="http://schemas.microsoft.com/office/drawing/2014/main" id="{DEDC866A-23D9-4B0E-B226-F1E873629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378" y="1567190"/>
            <a:ext cx="5741244" cy="397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4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42F1140-D94D-4726-824E-84C426CF5FB6}"/>
              </a:ext>
            </a:extLst>
          </p:cNvPr>
          <p:cNvSpPr txBox="1">
            <a:spLocks/>
          </p:cNvSpPr>
          <p:nvPr/>
        </p:nvSpPr>
        <p:spPr>
          <a:xfrm>
            <a:off x="537559" y="170226"/>
            <a:ext cx="8068882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>
                <a:ln w="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 O M P L E T E   THE   T A B L E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E54BF7-6F9B-442B-8C8B-37D44E6F2D2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5586" y="1356300"/>
            <a:ext cx="8472827" cy="467844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2193487" y="1856036"/>
            <a:ext cx="17435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(wet,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rainy)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-an island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2193487" y="2718525"/>
            <a:ext cx="1629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-Simple recipes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-legacy of World War II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2193487" y="3852980"/>
            <a:ext cx="1629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-Dislike soup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-much meat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2193487" y="4930397"/>
            <a:ext cx="1629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Sandwiches,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snacks,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pudding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3757434" y="1920716"/>
            <a:ext cx="1629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Warm</a:t>
            </a:r>
          </a:p>
          <a:p>
            <a:r>
              <a:rPr lang="uk-UA" sz="1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island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3741076" y="2618305"/>
            <a:ext cx="17925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-Lots of vegetables fruit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cheese (sheep breeding)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3757392" y="3864436"/>
            <a:ext cx="1792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Fish and seafood Friday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3822701" y="4846953"/>
            <a:ext cx="1792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Gelato,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spaghetti,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Pasta.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5386648" y="1729070"/>
            <a:ext cx="179250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-Good </a:t>
            </a:r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chain of islands.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-natural disasters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5415704" y="2645766"/>
            <a:ext cx="17925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-Buddhism banned eating meat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-special cooking 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5415704" y="3742935"/>
            <a:ext cx="17925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Fresh food, low tables and cushions.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5451915" y="4846953"/>
            <a:ext cx="185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Sushi, sashimi, 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rice, noodles, fish.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7064855" y="1732924"/>
            <a:ext cx="18578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Hot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washed by </a:t>
            </a: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ocean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7044960" y="2641768"/>
            <a:ext cx="185785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-the influence of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cultures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spices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7079383" y="3852979"/>
            <a:ext cx="185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Tortilla instead of bread.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EAC5DF3-D310-4C47-A749-D6F06E194661}"/>
              </a:ext>
            </a:extLst>
          </p:cNvPr>
          <p:cNvSpPr/>
          <p:nvPr/>
        </p:nvSpPr>
        <p:spPr>
          <a:xfrm>
            <a:off x="7079382" y="4849750"/>
            <a:ext cx="18578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Chili pepper,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Taco.</a:t>
            </a:r>
            <a:endParaRPr lang="uk-U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16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1067</TotalTime>
  <Words>981</Words>
  <Application>Microsoft Office PowerPoint</Application>
  <PresentationFormat>Экран (4:3)</PresentationFormat>
  <Paragraphs>237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Segoe UI Black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Maxym</cp:lastModifiedBy>
  <cp:revision>144</cp:revision>
  <dcterms:created xsi:type="dcterms:W3CDTF">2016-11-18T14:12:19Z</dcterms:created>
  <dcterms:modified xsi:type="dcterms:W3CDTF">2019-03-04T09:17:21Z</dcterms:modified>
</cp:coreProperties>
</file>