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0" r:id="rId5"/>
    <p:sldId id="273" r:id="rId6"/>
    <p:sldId id="279" r:id="rId7"/>
    <p:sldId id="274" r:id="rId8"/>
    <p:sldId id="281" r:id="rId9"/>
    <p:sldId id="271" r:id="rId10"/>
    <p:sldId id="261" r:id="rId11"/>
    <p:sldId id="277" r:id="rId12"/>
    <p:sldId id="263" r:id="rId13"/>
    <p:sldId id="260" r:id="rId14"/>
    <p:sldId id="264" r:id="rId15"/>
    <p:sldId id="262" r:id="rId16"/>
    <p:sldId id="265" r:id="rId17"/>
    <p:sldId id="269" r:id="rId18"/>
    <p:sldId id="268" r:id="rId19"/>
    <p:sldId id="266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1" d="100"/>
          <a:sy n="61" d="100"/>
        </p:scale>
        <p:origin x="-32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36EC13-8B06-4963-9A7A-6D12F9E42097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BE4BBF-8BD4-450D-8194-52F9B85F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79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1B01D3-C90E-4B74-9867-0C624D4584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CFEA-1FAC-4B2F-B5F2-50E09A5BEEFD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D93B-CB7F-40B0-B470-D8ABE5A2D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DCD5-4DCF-4C27-9F16-DB2073D371A9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46A3-4E10-43AC-86DA-FB20F89BD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FDC46-C580-4A1D-A63A-BF6FB438E6E7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411A-E100-403C-BCE6-2D363C5D7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A295-7834-4C28-BE95-223E513A2BF1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83C9-B099-4F18-A44D-685203B15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E727-D94C-4F0B-8D91-E976FFE8FB83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E0E2-5A91-4DEC-B197-C1180F72D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76D8-2EF9-422E-8CF1-28A7EA680137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563B-3259-43F6-A4C9-F9F76D03D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EF78-011C-47D7-BFE5-1207B6349961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761B-3192-4A93-9E2E-B2966E7FC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DAB0-46E1-4D4D-94C8-DC51CC4ADF4B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EFC1-27DC-4624-ACCC-94590F134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FD315-1F49-473B-BD4A-7DFE5630F4AD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7B5C1-8BC4-4057-861B-3389378FB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4F39-3CFD-4662-8CD7-86D12F8A4CD3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D97A-393F-4ADA-ABF6-57A11DFA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CDB8-5187-4501-9383-07B6AD37EBD3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97EE-9E20-4CEC-9188-3AABDA98D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DBFC36-A5CF-4794-9098-9B85D2961050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E59641-0989-41DF-B0A7-536BCB39C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1"/>
          <p:cNvSpPr>
            <a:spLocks noGrp="1" noChangeArrowheads="1"/>
          </p:cNvSpPr>
          <p:nvPr>
            <p:ph type="ctrTitle"/>
          </p:nvPr>
        </p:nvSpPr>
        <p:spPr>
          <a:xfrm>
            <a:off x="2446338" y="908050"/>
            <a:ext cx="6357937" cy="3048000"/>
          </a:xfrm>
        </p:spPr>
        <p:txBody>
          <a:bodyPr>
            <a:spAutoFit/>
          </a:bodyPr>
          <a:lstStyle/>
          <a:p>
            <a:r>
              <a:rPr lang="uk-UA" sz="4800" b="1" smtClean="0">
                <a:latin typeface="Evangelie" pitchFamily="2" charset="0"/>
              </a:rPr>
              <a:t>Тема. Особливості розвитку культури та історичне значення Галицько</a:t>
            </a:r>
            <a:r>
              <a:rPr lang="en-US" sz="4800" smtClean="0">
                <a:latin typeface="Arial" charset="0"/>
                <a:cs typeface="Arial" charset="0"/>
              </a:rPr>
              <a:t> -</a:t>
            </a:r>
            <a:r>
              <a:rPr lang="en-US" sz="4800" b="1" smtClean="0">
                <a:latin typeface="Evangelie" pitchFamily="2" charset="0"/>
              </a:rPr>
              <a:t> </a:t>
            </a:r>
            <a:r>
              <a:rPr lang="uk-UA" sz="4800" b="1" smtClean="0">
                <a:latin typeface="Evangelie" pitchFamily="2" charset="0"/>
              </a:rPr>
              <a:t>Волинської   держави.</a:t>
            </a:r>
            <a:endParaRPr lang="ru-RU" sz="4800" b="1" smtClean="0">
              <a:latin typeface="Evangelie" pitchFamily="2" charset="0"/>
            </a:endParaRPr>
          </a:p>
        </p:txBody>
      </p:sp>
      <p:pic>
        <p:nvPicPr>
          <p:cNvPr id="14338" name="Рисунок 5" descr="герб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57188"/>
            <a:ext cx="2314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Evangelie" pitchFamily="2" charset="0"/>
              </a:rPr>
              <a:t>Літописання</a:t>
            </a:r>
            <a:endParaRPr lang="ru-RU" dirty="0" smtClean="0">
              <a:latin typeface="Evangelie" pitchFamily="2" charset="0"/>
            </a:endParaRP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557338"/>
            <a:ext cx="3259137" cy="4525962"/>
          </a:xfrm>
        </p:spPr>
      </p:pic>
      <p:sp>
        <p:nvSpPr>
          <p:cNvPr id="2" name="Прямоугольник 1"/>
          <p:cNvSpPr/>
          <p:nvPr/>
        </p:nvSpPr>
        <p:spPr>
          <a:xfrm>
            <a:off x="3894942" y="980728"/>
            <a:ext cx="4572000" cy="54114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ньому описані </a:t>
            </a:r>
            <a:r>
              <a:rPr lang="uk-U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події,які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охоплюють період 1201-1292-го </a:t>
            </a:r>
            <a:r>
              <a:rPr lang="uk-UA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рр.Над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цим історичним зведенням працювало 5 авторів-укладачів.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Складається </a:t>
            </a:r>
            <a:r>
              <a:rPr lang="uk-U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двох </a:t>
            </a:r>
            <a:r>
              <a:rPr lang="uk-UA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першій 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частині, яку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писали в </a:t>
            </a:r>
            <a:r>
              <a:rPr lang="uk-UA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Холмі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йдеться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події на Галицькій землі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Центральною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фігурою є постать короля Данила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якого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літописець описує як «доброго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хороброго, мудрого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-друга частина бере початок від 1261 року</a:t>
            </a:r>
            <a:r>
              <a:rPr lang="uk-UA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Написана 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вона за часів Володимира </a:t>
            </a:r>
            <a:r>
              <a:rPr lang="uk-UA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Васильковича</a:t>
            </a:r>
            <a:r>
              <a:rPr lang="uk-U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присвячена волинській землі.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8287" y="2077244"/>
            <a:ext cx="60674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5986" y="1508066"/>
            <a:ext cx="3663166" cy="332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868363"/>
            <a:ext cx="4572000" cy="46086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Особливістю літопису є тема першості галицько-волинських князів у справі об’єднання всіх україно-руських земель.</a:t>
            </a:r>
            <a:endParaRPr lang="ru-RU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Автори обґрунтовують успадкування Галицько-Волинським князівством політичних традицій Київської Русі</a:t>
            </a:r>
            <a:endParaRPr lang="ru-RU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Червоною ниткою проходить у творі патріотичний заклик: «Краще на своїй землі кістками </a:t>
            </a:r>
            <a:r>
              <a:rPr lang="uk-UA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лягти,ніж</a:t>
            </a:r>
            <a:r>
              <a:rPr lang="uk-UA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чужій славними бути»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Evangelie" pitchFamily="2" charset="0"/>
                <a:cs typeface="Arial" charset="0"/>
              </a:rPr>
              <a:t> Успенський собор</a:t>
            </a:r>
            <a:endParaRPr lang="ru-RU" dirty="0" smtClean="0">
              <a:latin typeface="Evangelie" pitchFamily="2" charset="0"/>
              <a:cs typeface="Arial" charset="0"/>
            </a:endParaRPr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8838" y="1417638"/>
            <a:ext cx="7426325" cy="466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Evangelie" pitchFamily="2" charset="0"/>
              </a:rPr>
              <a:t>Васильківська церква</a:t>
            </a:r>
            <a:endParaRPr lang="ru-RU" smtClean="0">
              <a:latin typeface="Evangelie" pitchFamily="2" charset="0"/>
            </a:endParaRPr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411413" y="1557338"/>
            <a:ext cx="436086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5616" y="980728"/>
            <a:ext cx="3888680" cy="4417699"/>
          </a:xfrm>
        </p:spPr>
      </p:pic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5086350" y="1772816"/>
            <a:ext cx="39501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-</a:t>
            </a:r>
            <a:r>
              <a:rPr lang="ru-RU" sz="2800" dirty="0" err="1">
                <a:latin typeface="Evangelie" pitchFamily="2" charset="0"/>
              </a:rPr>
              <a:t>Церква</a:t>
            </a:r>
            <a:r>
              <a:rPr lang="ru-RU" sz="2800" dirty="0">
                <a:latin typeface="Evangelie" pitchFamily="2" charset="0"/>
              </a:rPr>
              <a:t> Святого Пантелеймона</a:t>
            </a:r>
            <a:br>
              <a:rPr lang="ru-RU" sz="2800" dirty="0">
                <a:latin typeface="Evangelie" pitchFamily="2" charset="0"/>
              </a:rPr>
            </a:br>
            <a:r>
              <a:rPr lang="en-US" sz="2800" dirty="0"/>
              <a:t>- </a:t>
            </a:r>
            <a:r>
              <a:rPr lang="ru-RU" sz="2800" dirty="0" err="1">
                <a:latin typeface="Evangelie" pitchFamily="2" charset="0"/>
              </a:rPr>
              <a:t>Спаська</a:t>
            </a:r>
            <a:r>
              <a:rPr lang="ru-RU" sz="2800" dirty="0">
                <a:latin typeface="Evangelie" pitchFamily="2" charset="0"/>
              </a:rPr>
              <a:t> </a:t>
            </a:r>
            <a:r>
              <a:rPr lang="ru-RU" sz="2800" dirty="0" err="1">
                <a:latin typeface="Evangelie" pitchFamily="2" charset="0"/>
              </a:rPr>
              <a:t>церква</a:t>
            </a:r>
            <a:r>
              <a:rPr lang="ru-RU" sz="2800" dirty="0">
                <a:latin typeface="Evangelie" pitchFamily="2" charset="0"/>
              </a:rPr>
              <a:t/>
            </a:r>
            <a:br>
              <a:rPr lang="ru-RU" sz="2800" dirty="0">
                <a:latin typeface="Evangelie" pitchFamily="2" charset="0"/>
              </a:rPr>
            </a:br>
            <a:r>
              <a:rPr lang="en-US" sz="2800" dirty="0"/>
              <a:t>- </a:t>
            </a:r>
            <a:r>
              <a:rPr lang="ru-RU" sz="2800" dirty="0" err="1">
                <a:latin typeface="Evangelie" pitchFamily="2" charset="0"/>
              </a:rPr>
              <a:t>Церква</a:t>
            </a:r>
            <a:r>
              <a:rPr lang="ru-RU" sz="2800" dirty="0">
                <a:latin typeface="Evangelie" pitchFamily="2" charset="0"/>
              </a:rPr>
              <a:t> Святого </a:t>
            </a:r>
            <a:r>
              <a:rPr lang="ru-RU" sz="2800" dirty="0" err="1">
                <a:latin typeface="Evangelie" pitchFamily="2" charset="0"/>
              </a:rPr>
              <a:t>Іллі</a:t>
            </a:r>
            <a:r>
              <a:rPr lang="ru-RU" sz="2800" dirty="0">
                <a:latin typeface="Evangelie" pitchFamily="2" charset="0"/>
              </a:rPr>
              <a:t/>
            </a:r>
            <a:br>
              <a:rPr lang="ru-RU" sz="2800" dirty="0">
                <a:latin typeface="Evangelie" pitchFamily="2" charset="0"/>
              </a:rPr>
            </a:br>
            <a:r>
              <a:rPr lang="en-US" sz="2800" dirty="0"/>
              <a:t>- </a:t>
            </a:r>
            <a:r>
              <a:rPr lang="ru-RU" sz="2800" dirty="0" err="1">
                <a:latin typeface="Evangelie" pitchFamily="2" charset="0"/>
              </a:rPr>
              <a:t>Благовіщенська</a:t>
            </a:r>
            <a:r>
              <a:rPr lang="ru-RU" sz="2800" dirty="0">
                <a:latin typeface="Evangelie" pitchFamily="2" charset="0"/>
              </a:rPr>
              <a:t> </a:t>
            </a:r>
            <a:r>
              <a:rPr lang="ru-RU" sz="2800" dirty="0" err="1">
                <a:latin typeface="Evangelie" pitchFamily="2" charset="0"/>
              </a:rPr>
              <a:t>церква</a:t>
            </a:r>
            <a:endParaRPr lang="ru-RU" sz="2800" dirty="0">
              <a:latin typeface="Evangeli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36563" y="74613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73100" y="0"/>
            <a:ext cx="9817100" cy="6858000"/>
          </a:xfrm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3635375" y="5300663"/>
            <a:ext cx="446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Evangelie" pitchFamily="2" charset="0"/>
              </a:rPr>
              <a:t>Фортеця Тустань </a:t>
            </a:r>
            <a:r>
              <a:rPr lang="ru-RU" sz="4000">
                <a:latin typeface="Evangelie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Evangelie" pitchFamily="2" charset="0"/>
              </a:rPr>
              <a:t>Ікони</a:t>
            </a:r>
            <a:endParaRPr lang="ru-RU" smtClean="0">
              <a:latin typeface="Evangelie" pitchFamily="2" charset="0"/>
            </a:endParaRP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381375" y="1089025"/>
            <a:ext cx="2381250" cy="3638550"/>
          </a:xfrm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3527425" y="4687888"/>
            <a:ext cx="208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>
                <a:latin typeface="Evangelie" pitchFamily="2" charset="0"/>
              </a:rPr>
              <a:t>Ченстоховська</a:t>
            </a:r>
            <a:r>
              <a:rPr lang="en-US" sz="2000">
                <a:latin typeface="Evangelie" pitchFamily="2" charset="0"/>
              </a:rPr>
              <a:t> </a:t>
            </a:r>
            <a:r>
              <a:rPr lang="uk-UA" sz="2000">
                <a:latin typeface="Evangelie" pitchFamily="2" charset="0"/>
              </a:rPr>
              <a:t>Божої матері  з Белза</a:t>
            </a:r>
            <a:endParaRPr lang="ru-RU" sz="2000">
              <a:latin typeface="Evangelie" pitchFamily="2" charset="0"/>
            </a:endParaRPr>
          </a:p>
        </p:txBody>
      </p:sp>
      <p:pic>
        <p:nvPicPr>
          <p:cNvPr id="26629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9363" y="1052513"/>
            <a:ext cx="2379662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6207125" y="4741863"/>
            <a:ext cx="223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Evangelie" pitchFamily="2" charset="0"/>
              </a:rPr>
              <a:t>Святого Юрія-Змаєборця</a:t>
            </a:r>
            <a:endParaRPr lang="ru-RU">
              <a:latin typeface="Evangelie" pitchFamily="2" charset="0"/>
            </a:endParaRPr>
          </a:p>
        </p:txBody>
      </p:sp>
      <p:pic>
        <p:nvPicPr>
          <p:cNvPr id="26631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041400"/>
            <a:ext cx="2274888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306388" y="4749800"/>
            <a:ext cx="3074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Evangelie" pitchFamily="2" charset="0"/>
              </a:rPr>
              <a:t>Богоматері Одигітрії з Покровської церкви Луцька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dirty="0" smtClean="0"/>
              <a:t>Закріплення</a:t>
            </a:r>
            <a:endParaRPr lang="ru-RU" dirty="0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 smtClean="0"/>
              <a:t>Події якого періоду охоплює «Галицько-Волинський літопис» ?</a:t>
            </a:r>
          </a:p>
          <a:p>
            <a:pPr marL="514350" indent="-514350">
              <a:buAutoNum type="arabicPeriod"/>
            </a:pPr>
            <a:r>
              <a:rPr lang="uk-UA" dirty="0" smtClean="0"/>
              <a:t>Назвати найвідоміші архітектурні     пам’ятки Галицько-Волинської держави </a:t>
            </a:r>
          </a:p>
          <a:p>
            <a:pPr marL="514350" indent="-514350">
              <a:buAutoNum type="arabicPeriod"/>
            </a:pPr>
            <a:r>
              <a:rPr lang="uk-UA" dirty="0" smtClean="0"/>
              <a:t>Назвати найвідоміші зразки пам’яток образотворчого мистецтва.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</a:t>
            </a:r>
            <a:r>
              <a:rPr lang="uk-UA" sz="3600" b="1" dirty="0" smtClean="0"/>
              <a:t>Вирішення проблемного завдання.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 flipV="1">
            <a:off x="8667836" y="1763687"/>
            <a:ext cx="45719" cy="106387"/>
          </a:xfrm>
        </p:spPr>
        <p:txBody>
          <a:bodyPr>
            <a:noAutofit/>
          </a:bodyPr>
          <a:lstStyle/>
          <a:p>
            <a:endParaRPr lang="ru-RU" sz="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5094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b="1" dirty="0"/>
              <a:t>Історичний центр Львова занесено до списку Світової спадщини ЮНЕСКО. У місті знаходиться найбільша кількість </a:t>
            </a:r>
            <a:r>
              <a:rPr lang="uk-UA" sz="2800" b="1" dirty="0" err="1"/>
              <a:t>пам</a:t>
            </a:r>
            <a:r>
              <a:rPr lang="en-US" sz="2800" b="1" dirty="0"/>
              <a:t>’</a:t>
            </a:r>
            <a:r>
              <a:rPr lang="uk-UA" sz="2800" b="1" dirty="0"/>
              <a:t>яток архітектури в Україні.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/>
              <a:t/>
            </a:r>
            <a:br>
              <a:rPr lang="uk-UA" b="1" dirty="0"/>
            </a:br>
            <a:endParaRPr lang="ru-RU" dirty="0"/>
          </a:p>
        </p:txBody>
      </p:sp>
      <p:pic>
        <p:nvPicPr>
          <p:cNvPr id="4" name="Рисунок 5" descr="lvi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024637"/>
            <a:ext cx="2241182" cy="238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л.....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77" y="2024638"/>
            <a:ext cx="2051979" cy="275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л.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024637"/>
            <a:ext cx="3186969" cy="226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л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8" y="4496939"/>
            <a:ext cx="2893525" cy="192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л..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30" y="4443625"/>
            <a:ext cx="3040506" cy="226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Майже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. тому римський імператор Траян слушно зауважив: для того, щоб знищити </a:t>
            </a: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 не </a:t>
            </a: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треба вбивати старих і малих, полонити жінок, знищувати військо. Достатньо відібрати в народу історію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і народ згине. Не буде народу. Сьогоднішній урок підтвердив: наш український народ житиме. Ви порадували мене тим, що ви любите історію і цікавитися нею, бо, як сказав Рильський</a:t>
            </a: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u="sng" dirty="0"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uk-UA" b="1" i="1" u="sng" dirty="0">
                <a:latin typeface="Arial" panose="020B0604020202020204" pitchFamily="34" charset="0"/>
                <a:cs typeface="Arial" panose="020B0604020202020204" pitchFamily="34" charset="0"/>
              </a:rPr>
              <a:t>Хто не знає минулого, той не вартий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u="sng" dirty="0">
                <a:latin typeface="Arial" panose="020B0604020202020204" pitchFamily="34" charset="0"/>
                <a:cs typeface="Arial" panose="020B0604020202020204" pitchFamily="34" charset="0"/>
              </a:rPr>
              <a:t>майбутнього.»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7744" y="908720"/>
            <a:ext cx="62642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Мета: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на основі фактичного матеріалу, додаткових джерел розглянути культуру Галицько-Волинської держави ; розкрити особливості розвитку освіти, літератури , архітектури , мистецтва  в період Галицько – Волинської держави; розвивати соціальну і громадянську компетентності, обізнаність і самовираження у сфері культури; розвивати вміння давати стислу характеристику пам'яткам культури; виховувати в учнів любов та повагу до історичного минулого.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Педагогіка партнерства</a:t>
            </a:r>
            <a:endParaRPr lang="ru-RU" dirty="0" smtClean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2555776" y="1772816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sz="3600" dirty="0" smtClean="0"/>
              <a:t>Що на сьогоднішньому </a:t>
            </a:r>
            <a:r>
              <a:rPr lang="uk-UA" sz="3600" dirty="0" err="1" smtClean="0"/>
              <a:t>уроці</a:t>
            </a:r>
            <a:r>
              <a:rPr lang="uk-UA" sz="3600" dirty="0" smtClean="0"/>
              <a:t>         мене найдужче вразило ?</a:t>
            </a:r>
          </a:p>
          <a:p>
            <a:pPr marL="514350" indent="-514350">
              <a:buAutoNum type="arabicPeriod"/>
            </a:pPr>
            <a:r>
              <a:rPr lang="uk-UA" sz="3600" dirty="0" smtClean="0"/>
              <a:t>Що не сподобалось ?</a:t>
            </a:r>
          </a:p>
          <a:p>
            <a:pPr marL="514350" indent="-514350">
              <a:buAutoNum type="arabicPeriod"/>
            </a:pPr>
            <a:r>
              <a:rPr lang="uk-UA" sz="3600" dirty="0" smtClean="0"/>
              <a:t>Що би ви хотіли нового                    </a:t>
            </a:r>
            <a:r>
              <a:rPr lang="uk-UA" sz="3600" dirty="0"/>
              <a:t> </a:t>
            </a:r>
            <a:r>
              <a:rPr lang="uk-UA" sz="3600" dirty="0" smtClean="0"/>
              <a:t>побачити на </a:t>
            </a:r>
            <a:r>
              <a:rPr lang="uk-UA" sz="3600" dirty="0" err="1" smtClean="0"/>
              <a:t>уроці</a:t>
            </a:r>
            <a:r>
              <a:rPr lang="uk-UA" sz="3600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967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>
            <a:spLocks noGrp="1" noChangeArrowheads="1"/>
          </p:cNvSpPr>
          <p:nvPr>
            <p:ph type="title"/>
          </p:nvPr>
        </p:nvSpPr>
        <p:spPr>
          <a:xfrm>
            <a:off x="857250" y="428625"/>
            <a:ext cx="7872413" cy="830263"/>
          </a:xfrm>
        </p:spPr>
        <p:txBody>
          <a:bodyPr>
            <a:spAutoFit/>
          </a:bodyPr>
          <a:lstStyle/>
          <a:p>
            <a:r>
              <a:rPr lang="en-US" sz="4800" smtClean="0">
                <a:latin typeface="Arial" charset="0"/>
                <a:cs typeface="Arial" charset="0"/>
              </a:rPr>
              <a:t>     </a:t>
            </a:r>
            <a:r>
              <a:rPr lang="uk-UA" sz="4800" smtClean="0">
                <a:latin typeface="Arial" charset="0"/>
                <a:cs typeface="Arial" charset="0"/>
              </a:rPr>
              <a:t>Очікувані результати:</a:t>
            </a:r>
          </a:p>
        </p:txBody>
      </p:sp>
      <p:sp>
        <p:nvSpPr>
          <p:cNvPr id="16387" name="Text Box 16"/>
          <p:cNvSpPr>
            <a:spLocks noGrp="1" noChangeArrowheads="1"/>
          </p:cNvSpPr>
          <p:nvPr>
            <p:ph idx="1"/>
          </p:nvPr>
        </p:nvSpPr>
        <p:spPr>
          <a:xfrm>
            <a:off x="428625" y="1928813"/>
            <a:ext cx="8229600" cy="4154487"/>
          </a:xfr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smtClean="0">
                <a:latin typeface="Arial" charset="0"/>
                <a:cs typeface="Arial" charset="0"/>
              </a:rPr>
              <a:t>Після цього уроку ми зможемо:</a:t>
            </a:r>
          </a:p>
          <a:p>
            <a:pPr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uk-UA" sz="2400" smtClean="0">
                <a:latin typeface="Arial" charset="0"/>
                <a:cs typeface="Arial" charset="0"/>
              </a:rPr>
              <a:t>Характеризувати культурні досягнення Галицько – Волинської держави ;</a:t>
            </a:r>
          </a:p>
          <a:p>
            <a:pPr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uk-UA" sz="2400" smtClean="0">
                <a:latin typeface="Arial" charset="0"/>
                <a:cs typeface="Arial" charset="0"/>
              </a:rPr>
              <a:t>Розпізнавати найвідоміші пам'ятки архітектури та образотворчого  мистецтва; стисло описувати їх;</a:t>
            </a:r>
          </a:p>
          <a:p>
            <a:pPr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uk-UA" sz="2400" smtClean="0">
                <a:latin typeface="Arial" charset="0"/>
                <a:cs typeface="Arial" charset="0"/>
              </a:rPr>
              <a:t>Ділитися враженнями щодо історичних подій, постатей, споруд, пам 'яток;</a:t>
            </a:r>
            <a:endParaRPr lang="ru-RU" sz="240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uk-UA" sz="2400" smtClean="0">
                <a:latin typeface="Arial" charset="0"/>
                <a:cs typeface="Arial" charset="0"/>
              </a:rPr>
              <a:t>Визначати самобутність та оригінальність культури Галицько-Волинської держави. </a:t>
            </a:r>
            <a:endParaRPr lang="ru-RU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379923" y="908720"/>
            <a:ext cx="6552728" cy="9807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Князь, який об</a:t>
            </a:r>
            <a:r>
              <a:rPr lang="en-US" sz="2800" b="1" dirty="0" smtClean="0">
                <a:solidFill>
                  <a:schemeClr val="tx1"/>
                </a:solidFill>
              </a:rPr>
              <a:t>’</a:t>
            </a:r>
            <a:r>
              <a:rPr lang="uk-UA" sz="2800" b="1" dirty="0" smtClean="0">
                <a:solidFill>
                  <a:schemeClr val="tx1"/>
                </a:solidFill>
              </a:rPr>
              <a:t>єднав землі Галичини під єдиною владою: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199284"/>
            <a:ext cx="2016224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А)Василько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9686" y="3199284"/>
            <a:ext cx="1944216" cy="50212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Б) Володар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3197349"/>
            <a:ext cx="2376264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В) </a:t>
            </a:r>
            <a:r>
              <a:rPr lang="uk-UA" sz="2400" b="1" dirty="0" err="1" smtClean="0">
                <a:solidFill>
                  <a:schemeClr val="tx1"/>
                </a:solidFill>
              </a:rPr>
              <a:t>Володимирко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4437112"/>
            <a:ext cx="1979712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Г) Ярослав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339751" y="616284"/>
            <a:ext cx="6552729" cy="967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Установіть відповідність між датами і подіями: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013176"/>
            <a:ext cx="2016224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4)1240 р.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298" y="4293096"/>
            <a:ext cx="2016224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3)1238 р.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46749"/>
            <a:ext cx="2016224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2)1223 р.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619163"/>
            <a:ext cx="2016224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1)1245 р.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2276872"/>
            <a:ext cx="475252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А) битва під </a:t>
            </a:r>
            <a:r>
              <a:rPr lang="uk-UA" sz="2400" b="1" dirty="0" err="1" smtClean="0">
                <a:solidFill>
                  <a:schemeClr val="tx1"/>
                </a:solidFill>
              </a:rPr>
              <a:t>Дорогичином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76860" y="5013176"/>
            <a:ext cx="475252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Д) битва під Ярославом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3674" y="2882517"/>
            <a:ext cx="475252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Б) битва під </a:t>
            </a:r>
            <a:r>
              <a:rPr lang="uk-UA" sz="2400" b="1" dirty="0" err="1" smtClean="0">
                <a:solidFill>
                  <a:schemeClr val="tx1"/>
                </a:solidFill>
              </a:rPr>
              <a:t>Завихвостом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73674" y="3537012"/>
            <a:ext cx="475252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В) битва на р. Калці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78982" y="4257092"/>
            <a:ext cx="4752528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Г) взяття монголами Київ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>
            <a:stCxn id="10" idx="3"/>
            <a:endCxn id="15" idx="1"/>
          </p:cNvCxnSpPr>
          <p:nvPr/>
        </p:nvCxnSpPr>
        <p:spPr>
          <a:xfrm>
            <a:off x="2483768" y="3698777"/>
            <a:ext cx="1389906" cy="90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9" idx="3"/>
            <a:endCxn id="12" idx="1"/>
          </p:cNvCxnSpPr>
          <p:nvPr/>
        </p:nvCxnSpPr>
        <p:spPr>
          <a:xfrm flipV="1">
            <a:off x="2505522" y="2528900"/>
            <a:ext cx="1346398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3" idx="1"/>
          </p:cNvCxnSpPr>
          <p:nvPr/>
        </p:nvCxnSpPr>
        <p:spPr>
          <a:xfrm>
            <a:off x="2494409" y="2829778"/>
            <a:ext cx="1382451" cy="24354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" idx="3"/>
            <a:endCxn id="16" idx="1"/>
          </p:cNvCxnSpPr>
          <p:nvPr/>
        </p:nvCxnSpPr>
        <p:spPr>
          <a:xfrm flipV="1">
            <a:off x="2483768" y="4509120"/>
            <a:ext cx="1395214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9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55776" y="908720"/>
            <a:ext cx="6336704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Установіть послідовність правління галицько-волинських князів: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8519" y="4155392"/>
            <a:ext cx="3384376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В) Юрій ІІ Болеслав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3351628"/>
            <a:ext cx="3384376" cy="4607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Б) Роман Мстиславович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2648588"/>
            <a:ext cx="3384376" cy="36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А) Юрій І Львович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8519" y="5013176"/>
            <a:ext cx="3384376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Г) Данило Романович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20605" y="4221088"/>
            <a:ext cx="3384376" cy="4228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А) Юрій І Львович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41590" y="5121188"/>
            <a:ext cx="3384376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В) Юрій ІІ Болеслав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41590" y="2619751"/>
            <a:ext cx="3384376" cy="4607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Б) Роман Мстиславович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55332" y="3329982"/>
            <a:ext cx="3384376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Г) Данило Романович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55776" y="476672"/>
            <a:ext cx="6569546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Князь який став засновником Галицько-Волинської держави: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276872"/>
            <a:ext cx="2411760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А) Данило Галицький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2276872"/>
            <a:ext cx="2088232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Б) Мстислав Удатний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3789040"/>
            <a:ext cx="2411760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В) Роман Мстислав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3753036"/>
            <a:ext cx="2016224" cy="7200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Г) Ярослав Осмомисл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199684"/>
            <a:ext cx="8172400" cy="620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Укажіть 3 події, </a:t>
            </a:r>
            <a:r>
              <a:rPr lang="uk-UA" sz="2400" b="1" dirty="0" err="1" smtClean="0">
                <a:solidFill>
                  <a:schemeClr val="tx1"/>
                </a:solidFill>
              </a:rPr>
              <a:t>пов</a:t>
            </a:r>
            <a:r>
              <a:rPr lang="en-US" sz="2400" b="1" dirty="0" smtClean="0">
                <a:solidFill>
                  <a:schemeClr val="tx1"/>
                </a:solidFill>
              </a:rPr>
              <a:t>’</a:t>
            </a:r>
            <a:r>
              <a:rPr lang="ru-RU" sz="2400" b="1" dirty="0" err="1" smtClean="0">
                <a:solidFill>
                  <a:schemeClr val="tx1"/>
                </a:solidFill>
              </a:rPr>
              <a:t>язані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діяльністю</a:t>
            </a:r>
            <a:r>
              <a:rPr lang="ru-RU" sz="2400" b="1" dirty="0" smtClean="0">
                <a:solidFill>
                  <a:schemeClr val="tx1"/>
                </a:solidFill>
              </a:rPr>
              <a:t> Данила </a:t>
            </a:r>
            <a:r>
              <a:rPr lang="ru-RU" sz="2400" b="1" dirty="0" err="1" smtClean="0">
                <a:solidFill>
                  <a:schemeClr val="tx1"/>
                </a:solidFill>
              </a:rPr>
              <a:t>Галицького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969888"/>
            <a:ext cx="6482444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1) Династичними шлюбами добивався дипломатичних успіхів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1" y="3399035"/>
            <a:ext cx="6502967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4) Здійснив похід в Австрію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49" y="5623549"/>
            <a:ext cx="6509507" cy="6570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7) Здійснював успішні походи проти литовців і ятвягів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1" y="1749151"/>
            <a:ext cx="6482444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2) Здобував перемоги над військом монгольського хана </a:t>
            </a:r>
            <a:r>
              <a:rPr lang="uk-UA" sz="2400" b="1" dirty="0" err="1" smtClean="0">
                <a:solidFill>
                  <a:schemeClr val="tx1"/>
                </a:solidFill>
              </a:rPr>
              <a:t>Куремси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49" y="4066430"/>
            <a:ext cx="6525095" cy="6442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5) Зруйнував </a:t>
            </a:r>
            <a:r>
              <a:rPr lang="uk-UA" sz="2400" b="1" dirty="0" err="1" smtClean="0">
                <a:solidFill>
                  <a:schemeClr val="tx1"/>
                </a:solidFill>
              </a:rPr>
              <a:t>Холм</a:t>
            </a:r>
            <a:r>
              <a:rPr lang="uk-UA" sz="2400" b="1" dirty="0" smtClean="0">
                <a:solidFill>
                  <a:schemeClr val="tx1"/>
                </a:solidFill>
              </a:rPr>
              <a:t> на вимогу воєводи </a:t>
            </a:r>
            <a:r>
              <a:rPr lang="uk-UA" sz="2400" b="1" dirty="0" err="1" smtClean="0">
                <a:solidFill>
                  <a:schemeClr val="tx1"/>
                </a:solidFill>
              </a:rPr>
              <a:t>Бурундая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49" y="4845693"/>
            <a:ext cx="6523607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6) Коронація Папою Римським у </a:t>
            </a:r>
            <a:r>
              <a:rPr lang="uk-UA" sz="2400" b="1" dirty="0" err="1" smtClean="0">
                <a:solidFill>
                  <a:schemeClr val="tx1"/>
                </a:solidFill>
              </a:rPr>
              <a:t>Холмі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1" y="2591408"/>
            <a:ext cx="6502968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3) Особисто обороняв </a:t>
            </a:r>
            <a:r>
              <a:rPr lang="uk-UA" sz="2400" b="1" dirty="0" err="1" smtClean="0">
                <a:solidFill>
                  <a:schemeClr val="tx1"/>
                </a:solidFill>
              </a:rPr>
              <a:t>КиЇв</a:t>
            </a:r>
            <a:r>
              <a:rPr lang="uk-UA" sz="2400" b="1" dirty="0" smtClean="0">
                <a:solidFill>
                  <a:schemeClr val="tx1"/>
                </a:solidFill>
              </a:rPr>
              <a:t> від військ Батия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 вивчення нового матеріалу</a:t>
            </a:r>
            <a:endParaRPr lang="ru-RU" dirty="0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uk-UA" dirty="0" smtClean="0"/>
              <a:t>1.Розвиток освіти та літописання.</a:t>
            </a:r>
          </a:p>
          <a:p>
            <a:r>
              <a:rPr lang="uk-UA" dirty="0" smtClean="0"/>
              <a:t>2.Архітектура</a:t>
            </a:r>
          </a:p>
          <a:p>
            <a:r>
              <a:rPr lang="uk-UA" dirty="0" smtClean="0"/>
              <a:t>3. Образотворче мистецтво.                  </a:t>
            </a:r>
            <a:r>
              <a:rPr lang="uk-UA" sz="4800" dirty="0" smtClean="0"/>
              <a:t>Проблемне питання</a:t>
            </a:r>
          </a:p>
          <a:p>
            <a:r>
              <a:rPr lang="uk-UA" dirty="0" smtClean="0"/>
              <a:t>Чи можна стверджувати ,що культура Галицько-Волинської держави є складовою частиною культури </a:t>
            </a:r>
            <a:r>
              <a:rPr lang="uk-UA" smtClean="0"/>
              <a:t>Київської держави</a:t>
            </a:r>
            <a:r>
              <a:rPr lang="en-US" smtClean="0"/>
              <a:t>?</a:t>
            </a:r>
            <a:endParaRPr lang="uk-UA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588</Words>
  <Application>Microsoft Office PowerPoint</Application>
  <PresentationFormat>Экран (4:3)</PresentationFormat>
  <Paragraphs>81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Тема. Особливості розвитку культури та історичне значення Галицько - Волинської   держави.</vt:lpstr>
      <vt:lpstr>Презентация PowerPoint</vt:lpstr>
      <vt:lpstr>     Очікувані результати: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 вивчення нового матеріалу</vt:lpstr>
      <vt:lpstr>Літописання</vt:lpstr>
      <vt:lpstr>Презентация PowerPoint</vt:lpstr>
      <vt:lpstr> Успенський собор</vt:lpstr>
      <vt:lpstr>Васильківська церква</vt:lpstr>
      <vt:lpstr>Презентация PowerPoint</vt:lpstr>
      <vt:lpstr>Презентация PowerPoint</vt:lpstr>
      <vt:lpstr>Ікони</vt:lpstr>
      <vt:lpstr>Закріплення</vt:lpstr>
      <vt:lpstr>Презентация PowerPoint</vt:lpstr>
      <vt:lpstr>Презентация PowerPoint</vt:lpstr>
      <vt:lpstr>         Педагогіка партнерства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Особливості розвитку культури та історичне значення Галицько-Волинської   держави.</dc:title>
  <dc:creator>User</dc:creator>
  <cp:lastModifiedBy>test</cp:lastModifiedBy>
  <cp:revision>50</cp:revision>
  <dcterms:created xsi:type="dcterms:W3CDTF">2019-02-19T07:58:32Z</dcterms:created>
  <dcterms:modified xsi:type="dcterms:W3CDTF">2019-02-28T09:56:59Z</dcterms:modified>
</cp:coreProperties>
</file>