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60613" y="-382588"/>
            <a:ext cx="4422775" cy="8540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839494" y="2096294"/>
            <a:ext cx="5870575" cy="21351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492919" y="37306"/>
            <a:ext cx="5870575" cy="625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685800" y="1981200"/>
            <a:ext cx="77724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ctr"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01625" y="1676400"/>
            <a:ext cx="4194175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76400"/>
            <a:ext cx="4194175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SzPts val="3200"/>
              <a:buChar char="▪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8.jpg"/><Relationship Id="rId5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title"/>
          </p:nvPr>
        </p:nvSpPr>
        <p:spPr>
          <a:xfrm>
            <a:off x="301625" y="1066800"/>
            <a:ext cx="854075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Презентація до уроку </a:t>
            </a:r>
            <a:r>
              <a:rPr lang="uk-UA"/>
              <a:t>з позакласного читання для учнів 4 класу з теми «Філософська глибина, життєві цінності, краса слова в поезії Ліни Костенко»</a:t>
            </a:r>
            <a:endParaRPr/>
          </a:p>
        </p:txBody>
      </p:sp>
      <p:sp>
        <p:nvSpPr>
          <p:cNvPr id="85" name="Google Shape;85;p13"/>
          <p:cNvSpPr txBox="1"/>
          <p:nvPr/>
        </p:nvSpPr>
        <p:spPr>
          <a:xfrm>
            <a:off x="454025" y="5791200"/>
            <a:ext cx="854075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2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Підготувала: Міхіль Г.Ф.</a:t>
            </a:r>
            <a:endParaRPr b="0" i="0" sz="20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301625" y="1981200"/>
            <a:ext cx="854075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SzPts val="3200"/>
              <a:buChar char="▪"/>
            </a:pPr>
            <a:r>
              <a:rPr lang="uk-UA"/>
              <a:t>Щоб успіхи чудові мати</a:t>
            </a:r>
            <a:endParaRPr/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SzPts val="3200"/>
              <a:buChar char="▪"/>
            </a:pPr>
            <a:r>
              <a:rPr lang="uk-UA"/>
              <a:t>Треба гарно всім працювати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457200" y="11430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3200"/>
              <a:buChar char="▪"/>
            </a:pPr>
            <a:r>
              <a:rPr lang="uk-UA"/>
              <a:t>Я – школяр(ка)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3200"/>
              <a:buChar char="▪"/>
            </a:pPr>
            <a:r>
              <a:rPr lang="uk-UA"/>
              <a:t>Я – особистість творча.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3200"/>
              <a:buChar char="▪"/>
            </a:pPr>
            <a:r>
              <a:rPr lang="uk-UA"/>
              <a:t>Я думаю, замислююся.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3200"/>
              <a:buChar char="▪"/>
            </a:pPr>
            <a:r>
              <a:rPr lang="uk-UA"/>
              <a:t>Я аналізую, висловлюю свої судження.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SzPts val="3200"/>
              <a:buChar char="▪"/>
            </a:pPr>
            <a:r>
              <a:rPr lang="uk-UA"/>
              <a:t>Я хочу знати.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5943600" y="1752600"/>
            <a:ext cx="30480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SzPts val="3200"/>
              <a:buFont typeface="Noto Sans Symbols"/>
              <a:buNone/>
            </a:pPr>
            <a:r>
              <a:rPr lang="uk-UA"/>
              <a:t>19 березня 1930 рік </a:t>
            </a:r>
            <a:endParaRPr/>
          </a:p>
        </p:txBody>
      </p:sp>
      <p:pic>
        <p:nvPicPr>
          <p:cNvPr descr="kostenko" id="101" name="Google Shape;10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457200"/>
            <a:ext cx="3687763" cy="563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/>
          <p:nvPr>
            <p:ph type="title"/>
          </p:nvPr>
        </p:nvSpPr>
        <p:spPr>
          <a:xfrm>
            <a:off x="381000" y="762000"/>
            <a:ext cx="851058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Василь Костенко</a:t>
            </a:r>
            <a:endParaRPr/>
          </a:p>
        </p:txBody>
      </p:sp>
      <p:pic>
        <p:nvPicPr>
          <p:cNvPr descr="410720_w_300" id="107" name="Google Shape;10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2209800"/>
            <a:ext cx="4667250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 dir="r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Ð ÐµÐ·ÑÐ»ÑÑÐ°Ñ Ð¿Ð¾ÑÑÐºÑ Ð·Ð¾Ð±ÑÐ°Ð¶ÐµÐ½Ñ Ð·Ð° Ð·Ð°Ð¿Ð¸ÑÐ¾Ð¼ &quot;ÐÐ¾Ð±ÑÐ°Ð¶ÐµÐ½Ð½Ñ Ð»ÑÑÐµÑÐ°ÑÑÑÐ½Ð¾Ñ  ÑÑÑÐ´ÑÑ Ð¿ÑÐ¸ Ð¶ÑÑÐ½Ð°Ð»Ñ Â«ÐÐ½ÑÐ¿ÑÐ¾Â».&quot;" id="112" name="Google Shape;11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24600" y="2725420"/>
            <a:ext cx="2781300" cy="39865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let2066" id="113" name="Google Shape;113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2400" y="3657600"/>
            <a:ext cx="4276725" cy="305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 txBox="1"/>
          <p:nvPr/>
        </p:nvSpPr>
        <p:spPr>
          <a:xfrm>
            <a:off x="-311150" y="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Noto Sans Symbols"/>
              <a:buNone/>
            </a:pPr>
            <a:r>
              <a:rPr b="0" i="0" lang="uk-UA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У 1946 році були опубліковані її перші вірші. </a:t>
            </a:r>
            <a:br>
              <a:rPr b="0" i="0" lang="uk-UA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uk-UA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Згодом авторка у своїх віршах розповість про біженські дороги воєнних років і про «балетну школу» замінованого поля, по якому доводилося ходити, і про      перший, написаний в окопі, вірш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idx="1" type="body"/>
          </p:nvPr>
        </p:nvSpPr>
        <p:spPr>
          <a:xfrm>
            <a:off x="457200" y="685800"/>
            <a:ext cx="854075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r">
              <a:spcBef>
                <a:spcPts val="0"/>
              </a:spcBef>
              <a:spcAft>
                <a:spcPts val="0"/>
              </a:spcAft>
              <a:buSzPts val="3200"/>
              <a:buChar char="▪"/>
            </a:pPr>
            <a:r>
              <a:rPr lang="uk-UA"/>
              <a:t>Творчий розвиток Ліни Костенко - поетеси гострої думки і палкого темпераменту - не був позбавлений складних моментів </a:t>
            </a:r>
            <a:endParaRPr/>
          </a:p>
        </p:txBody>
      </p:sp>
      <p:pic>
        <p:nvPicPr>
          <p:cNvPr descr="kostenko1" id="120" name="Google Shape;12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2819400"/>
            <a:ext cx="5380038" cy="33861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ranko" id="125" name="Google Shape;12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387850"/>
            <a:ext cx="4200525" cy="2470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" id="126" name="Google Shape;126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43393" y="0"/>
            <a:ext cx="3400607" cy="45391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esia Ukrainka" id="127" name="Google Shape;127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929" y="0"/>
            <a:ext cx="4129088" cy="274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0"/>
          <p:cNvSpPr txBox="1"/>
          <p:nvPr/>
        </p:nvSpPr>
        <p:spPr>
          <a:xfrm>
            <a:off x="0" y="2749550"/>
            <a:ext cx="9144000" cy="16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Noto Sans Symbols"/>
              <a:buNone/>
            </a:pPr>
            <a:r>
              <a:rPr b="1" i="0" lang="uk-UA" sz="32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Ліна Костенко</a:t>
            </a:r>
            <a:r>
              <a:rPr b="0" i="0" lang="uk-UA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– прямий            		    духовний нащадок Тараса</a:t>
            </a:r>
            <a:endParaRPr/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Noto Sans Symbols"/>
              <a:buNone/>
            </a:pPr>
            <a:r>
              <a:rPr b="0" i="0" lang="uk-UA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Шевченка, Лесі Українки,</a:t>
            </a:r>
            <a:endParaRPr/>
          </a:p>
        </p:txBody>
      </p:sp>
      <p:sp>
        <p:nvSpPr>
          <p:cNvPr id="129" name="Google Shape;129;p20"/>
          <p:cNvSpPr txBox="1"/>
          <p:nvPr/>
        </p:nvSpPr>
        <p:spPr>
          <a:xfrm>
            <a:off x="4200525" y="4259050"/>
            <a:ext cx="4943400" cy="25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Noto Sans Symbols"/>
              <a:buNone/>
            </a:pPr>
            <a:r>
              <a:rPr lang="uk-UA" sz="3200">
                <a:solidFill>
                  <a:schemeClr val="lt1"/>
                </a:solidFill>
              </a:rPr>
              <a:t>І</a:t>
            </a:r>
            <a:r>
              <a:rPr lang="uk-UA" sz="3200">
                <a:solidFill>
                  <a:schemeClr val="lt1"/>
                </a:solidFill>
              </a:rPr>
              <a:t>вана Франка – поетів такого масштабу, такого дарування народжується мало – один-два на століття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idx="1" type="body"/>
          </p:nvPr>
        </p:nvSpPr>
        <p:spPr>
          <a:xfrm>
            <a:off x="457200" y="228600"/>
            <a:ext cx="854075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uk-UA" sz="2800"/>
              <a:t>Вона стала почесним професором Національного університету «Києво-Могилянської академії», її обожнюють студенти і з трепетом ходять на її лекції, пишаючись тим, що можуть слухати «тирана» українського слова </a:t>
            </a:r>
            <a:endParaRPr/>
          </a:p>
        </p:txBody>
      </p:sp>
      <p:pic>
        <p:nvPicPr>
          <p:cNvPr descr="kostenko_2-696x425" id="135" name="Google Shape;13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9200" y="2514600"/>
            <a:ext cx="6629400" cy="40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