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embeddedFontLst>
    <p:embeddedFont>
      <p:font typeface="Constantia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onstantia-bold.fntdata"/><Relationship Id="rId12" Type="http://schemas.openxmlformats.org/officeDocument/2006/relationships/font" Target="fonts/Constanti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onstantia-boldItalic.fntdata"/><Relationship Id="rId14" Type="http://schemas.openxmlformats.org/officeDocument/2006/relationships/font" Target="fonts/Constanti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●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●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 rot="5400000">
            <a:off x="2377440" y="15240"/>
            <a:ext cx="438912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●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●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●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●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8275" wrap="square" tIns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4CE0EA"/>
              </a:buClr>
              <a:buSzPts val="5600"/>
              <a:buFont typeface="Calibri"/>
              <a:buNone/>
              <a:defRPr b="1" sz="5600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18275" wrap="square" tIns="45700"/>
          <a:lstStyle>
            <a:lvl1pPr lvl="0" marR="45720" algn="r">
              <a:spcBef>
                <a:spcPts val="520"/>
              </a:spcBef>
              <a:spcAft>
                <a:spcPts val="0"/>
              </a:spcAft>
              <a:buSzPts val="247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53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AE3AC"/>
              </a:buClr>
              <a:buSzPts val="5600"/>
              <a:buFont typeface="Calibri"/>
              <a:buNone/>
              <a:defRPr b="1" sz="5600" cap="none">
                <a:solidFill>
                  <a:srgbClr val="4AE3A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228600" lvl="0" marL="457200" algn="l">
              <a:spcBef>
                <a:spcPts val="440"/>
              </a:spcBef>
              <a:spcAft>
                <a:spcPts val="0"/>
              </a:spcAft>
              <a:buSzPts val="2090"/>
              <a:buNone/>
              <a:defRPr sz="22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●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●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●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●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●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●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3" type="body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●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●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●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●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4" type="body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●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●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●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●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b="0" sz="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b="0" sz="2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275" spcFirstLastPara="1" rIns="1827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2" type="body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397510" lvl="0" marL="457200" algn="l">
              <a:spcBef>
                <a:spcPts val="560"/>
              </a:spcBef>
              <a:spcAft>
                <a:spcPts val="0"/>
              </a:spcAft>
              <a:buSzPts val="2660"/>
              <a:buChar char="●"/>
              <a:defRPr sz="2800"/>
            </a:lvl1pPr>
            <a:lvl2pPr indent="-368935" lvl="1" marL="914400" algn="l">
              <a:spcBef>
                <a:spcPts val="520"/>
              </a:spcBef>
              <a:spcAft>
                <a:spcPts val="0"/>
              </a:spcAft>
              <a:buSzPts val="2210"/>
              <a:buChar char="●"/>
              <a:defRPr sz="2600"/>
            </a:lvl2pPr>
            <a:lvl3pPr indent="-335280" lvl="2" marL="1371600" algn="l">
              <a:spcBef>
                <a:spcPts val="480"/>
              </a:spcBef>
              <a:spcAft>
                <a:spcPts val="0"/>
              </a:spcAft>
              <a:buSzPts val="1680"/>
              <a:buChar char="●"/>
              <a:defRPr sz="2400"/>
            </a:lvl3pPr>
            <a:lvl4pPr indent="-311150" lvl="3" marL="1828800" algn="l">
              <a:spcBef>
                <a:spcPts val="400"/>
              </a:spcBef>
              <a:spcAft>
                <a:spcPts val="0"/>
              </a:spcAft>
              <a:buSzPts val="1300"/>
              <a:buChar char="●"/>
              <a:defRPr sz="20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showMasterSp="0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/>
        </p:nvSpPr>
        <p:spPr>
          <a:xfrm flipH="1" rot="-10380000">
            <a:off x="3165753" y="1108077"/>
            <a:ext cx="5257800" cy="4114800"/>
          </a:xfrm>
          <a:prstGeom prst="snipRoundRect">
            <a:avLst>
              <a:gd fmla="val 0" name="adj1"/>
              <a:gd fmla="val 3646" name="adj2"/>
            </a:avLst>
          </a:prstGeom>
          <a:solidFill>
            <a:srgbClr val="FFFFFF"/>
          </a:solidFill>
          <a:ln cap="rnd" cmpd="sng" w="9525">
            <a:solidFill>
              <a:srgbClr val="C0C0C0"/>
            </a:solidFill>
            <a:prstDash val="solid"/>
            <a:round/>
            <a:headEnd len="sm" w="sm" type="none"/>
            <a:tailEnd len="sm" w="sm" type="none"/>
          </a:ln>
          <a:effectLst>
            <a:outerShdw blurRad="63500" sx="98500" kx="100000" rotWithShape="0" algn="tl" dir="7500000" dist="38500" sy="100080">
              <a:srgbClr val="000000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68" name="Google Shape;68;p10"/>
          <p:cNvSpPr/>
          <p:nvPr/>
        </p:nvSpPr>
        <p:spPr>
          <a:xfrm flipH="1" rot="-10380000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cap="flat" cmpd="sng" w="12700">
            <a:solidFill>
              <a:srgbClr val="FFFFFF"/>
            </a:solidFill>
            <a:prstDash val="solid"/>
            <a:bevel/>
            <a:headEnd len="sm" w="sm" type="none"/>
            <a:tailEnd len="sm" w="sm" type="none"/>
          </a:ln>
          <a:effectLst>
            <a:outerShdw blurRad="19685" rotWithShape="0" algn="tl" dir="12900000" dist="6350">
              <a:srgbClr val="000000">
                <a:alpha val="4666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69" name="Google Shape;69;p10"/>
          <p:cNvSpPr txBox="1"/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64000" spcFirstLastPara="1" rIns="45700" wrap="square" tIns="45700"/>
          <a:lstStyle>
            <a:lvl1pPr indent="-228600" lvl="0" marL="457200" algn="l">
              <a:spcBef>
                <a:spcPts val="250"/>
              </a:spcBef>
              <a:spcAft>
                <a:spcPts val="0"/>
              </a:spcAft>
              <a:buSzPts val="1235"/>
              <a:buFont typeface="Constantia"/>
              <a:buNone/>
              <a:defRPr sz="1300"/>
            </a:lvl1pPr>
            <a:lvl2pPr indent="-293369" lvl="1" marL="914400" algn="l">
              <a:spcBef>
                <a:spcPts val="240"/>
              </a:spcBef>
              <a:spcAft>
                <a:spcPts val="0"/>
              </a:spcAft>
              <a:buSzPts val="1020"/>
              <a:buChar char="●"/>
              <a:defRPr sz="1200"/>
            </a:lvl2pPr>
            <a:lvl3pPr indent="-273050" lvl="2" marL="1371600" algn="l">
              <a:spcBef>
                <a:spcPts val="200"/>
              </a:spcBef>
              <a:spcAft>
                <a:spcPts val="0"/>
              </a:spcAft>
              <a:buSzPts val="700"/>
              <a:buChar char="●"/>
              <a:defRPr sz="1000"/>
            </a:lvl3pPr>
            <a:lvl4pPr indent="-265747" lvl="3" marL="1828800" algn="l">
              <a:spcBef>
                <a:spcPts val="180"/>
              </a:spcBef>
              <a:spcAft>
                <a:spcPts val="0"/>
              </a:spcAft>
              <a:buSzPts val="585"/>
              <a:buChar char="●"/>
              <a:defRPr sz="900"/>
            </a:lvl4pPr>
            <a:lvl5pPr indent="-265747" lvl="4" marL="2286000" algn="l">
              <a:spcBef>
                <a:spcPts val="180"/>
              </a:spcBef>
              <a:spcAft>
                <a:spcPts val="0"/>
              </a:spcAft>
              <a:buSzPts val="585"/>
              <a:buChar char="●"/>
              <a:defRPr sz="9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4" name="Google Shape;74;p10"/>
          <p:cNvSpPr/>
          <p:nvPr>
            <p:ph idx="2" type="pic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rgbClr val="C0C0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3"/>
              </a:buClr>
              <a:buSzPts val="304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b="0" i="0" sz="1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75" name="Google Shape;75;p10"/>
          <p:cNvSpPr/>
          <p:nvPr/>
        </p:nvSpPr>
        <p:spPr>
          <a:xfrm flipH="1" rot="10800000">
            <a:off x="-9525" y="5816600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6" name="Google Shape;76;p10"/>
          <p:cNvSpPr/>
          <p:nvPr/>
        </p:nvSpPr>
        <p:spPr>
          <a:xfrm flipH="1" rot="10800000">
            <a:off x="4381500" y="6219825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tile algn="tl" flip="none" tx="0" sx="65000" ty="0" sy="65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9525" y="-7144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4381500" y="-7144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5445" lvl="0" marL="457200" marR="0" rtl="0" algn="l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b="0" i="0" sz="2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-35814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-321944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-3111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-320039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-309879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b="0" i="0" sz="1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3" name="Google Shape;13;p1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14" name="Google Shape;14;p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rect b="b" l="l" r="r" t="t"/>
              <a:pathLst>
                <a:path extrusionOk="0" h="1055" w="5772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cap="flat" cmpd="sng" w="10775">
              <a:solidFill>
                <a:srgbClr val="09B6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5" name="Google Shape;15;p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rect b="b" l="l" r="r" t="t"/>
              <a:pathLst>
                <a:path extrusionOk="0" h="854" w="5766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>
            <p:ph type="title"/>
          </p:nvPr>
        </p:nvSpPr>
        <p:spPr>
          <a:xfrm>
            <a:off x="457200" y="1484784"/>
            <a:ext cx="8229600" cy="3024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lang="ru-RU" sz="4400"/>
              <a:t>Презентація до виховного заходу для учнів початкових класів </a:t>
            </a:r>
            <a:r>
              <a:rPr lang="ru-RU" sz="4400"/>
              <a:t>на тему </a:t>
            </a:r>
            <a:r>
              <a:rPr lang="ru-RU" sz="4400"/>
              <a:t>«Шлях до триєдиної гармонії душі, тіла і розуму»</a:t>
            </a:r>
            <a:endParaRPr sz="4400"/>
          </a:p>
        </p:txBody>
      </p:sp>
      <p:sp>
        <p:nvSpPr>
          <p:cNvPr id="94" name="Google Shape;94;p13"/>
          <p:cNvSpPr txBox="1"/>
          <p:nvPr/>
        </p:nvSpPr>
        <p:spPr>
          <a:xfrm>
            <a:off x="609600" y="5661248"/>
            <a:ext cx="8229600" cy="108012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50"/>
              <a:buFont typeface="Calibri"/>
              <a:buNone/>
            </a:pPr>
            <a:r>
              <a:rPr b="0" lang="ru-RU" sz="19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Підготувала: Міхіль Г.Ф.</a:t>
            </a:r>
            <a:endParaRPr b="0" sz="195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idx="1" type="body"/>
          </p:nvPr>
        </p:nvSpPr>
        <p:spPr>
          <a:xfrm>
            <a:off x="179512" y="692696"/>
            <a:ext cx="8568952" cy="2160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17475" lvl="0" marL="274320" rtl="0" algn="l">
              <a:spcBef>
                <a:spcPts val="0"/>
              </a:spcBef>
              <a:spcAft>
                <a:spcPts val="0"/>
              </a:spcAft>
              <a:buSzPts val="2470"/>
              <a:buNone/>
            </a:pPr>
            <a:r>
              <a:t/>
            </a:r>
            <a:endParaRPr/>
          </a:p>
          <a:p>
            <a:pPr indent="-274320" lvl="0" marL="274320" rtl="0" algn="just">
              <a:spcBef>
                <a:spcPts val="52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Серебря́нська Катери́на Оле́гівна (нар. 25 жовтня 1977, Сімферополь) — заслужений майстер спорту України з художньої гімнастики, олімпійська чемпіонка. Дочка Любові Серебрянської.</a:t>
            </a:r>
            <a:endParaRPr/>
          </a:p>
        </p:txBody>
      </p:sp>
      <p:pic>
        <p:nvPicPr>
          <p:cNvPr id="100" name="Google Shape;1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1640" y="2852936"/>
            <a:ext cx="3263371" cy="3763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104" y="2560522"/>
            <a:ext cx="2729111" cy="4089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idx="1" type="body"/>
          </p:nvPr>
        </p:nvSpPr>
        <p:spPr>
          <a:xfrm>
            <a:off x="467544" y="908720"/>
            <a:ext cx="82296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Разом з матір'ю Любов'ю Серебрянською заснувала «Студію Серебрянських» — центр фізичного та естетичного розвитку дітей.</a:t>
            </a:r>
            <a:endParaRPr/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1680" y="2558437"/>
            <a:ext cx="5679926" cy="3698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673224" y="836712"/>
            <a:ext cx="8229600" cy="33843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«Студія Серебрянських» — це гармонійний, різнобічний розвиток дітей шляхом об'єднання фізичного і естетичного виховання, популяризації культури здорового способу життя.</a:t>
            </a:r>
            <a:endParaRPr/>
          </a:p>
          <a:p>
            <a:pPr indent="-274320" lvl="0" marL="27432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 Індивідуальний підхід до кожної дитини.</a:t>
            </a:r>
            <a:endParaRPr/>
          </a:p>
          <a:p>
            <a:pPr indent="-274320" lvl="0" marL="27432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 Формування гармонійної, здорової і сильної особистості без психологічного і фізичного травматизму. </a:t>
            </a:r>
            <a:endParaRPr/>
          </a:p>
        </p:txBody>
      </p:sp>
      <p:pic>
        <p:nvPicPr>
          <p:cNvPr id="113" name="Google Shape;11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4008" y="3573015"/>
            <a:ext cx="3583111" cy="2736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idx="1" type="body"/>
          </p:nvPr>
        </p:nvSpPr>
        <p:spPr>
          <a:xfrm>
            <a:off x="539552" y="1052736"/>
            <a:ext cx="8229600" cy="1781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just">
              <a:spcBef>
                <a:spcPts val="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Одним із заходів, які проводяться в студії – «Ранкова гімнастика для школярів 1-4 класів загальноосвітніх шкіл».</a:t>
            </a:r>
            <a:endParaRPr/>
          </a:p>
          <a:p>
            <a:pPr indent="-117475" lvl="0" marL="274320" rtl="0" algn="just">
              <a:spcBef>
                <a:spcPts val="520"/>
              </a:spcBef>
              <a:spcAft>
                <a:spcPts val="0"/>
              </a:spcAft>
              <a:buSzPts val="2470"/>
              <a:buNone/>
            </a:pPr>
            <a:r>
              <a:t/>
            </a:r>
            <a:endParaRPr/>
          </a:p>
        </p:txBody>
      </p:sp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1920" y="2492896"/>
            <a:ext cx="4622800" cy="368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idx="1" type="body"/>
          </p:nvPr>
        </p:nvSpPr>
        <p:spPr>
          <a:xfrm>
            <a:off x="484495" y="789068"/>
            <a:ext cx="8229600" cy="26399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Катерина Серебрянська вважає, що запровадження програми ранкової зарядки – має бути!</a:t>
            </a:r>
            <a:endParaRPr/>
          </a:p>
          <a:p>
            <a:pPr indent="-274320" lvl="0" marL="274320" rtl="0" algn="l">
              <a:spcBef>
                <a:spcPts val="52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Сама спортсменка почала займатися гімнастикою в 4 роки.</a:t>
            </a:r>
            <a:endParaRPr/>
          </a:p>
          <a:p>
            <a:pPr indent="-274320" lvl="0" marL="274320" rtl="0" algn="l">
              <a:spcBef>
                <a:spcPts val="520"/>
              </a:spcBef>
              <a:spcAft>
                <a:spcPts val="0"/>
              </a:spcAft>
              <a:buSzPts val="2470"/>
              <a:buChar char="●"/>
            </a:pPr>
            <a:r>
              <a:rPr lang="ru-RU"/>
              <a:t>І саме в цей час вона твердо вирішила стати олімпійською чемпіонкою. Так і сталося.</a:t>
            </a:r>
            <a:endParaRPr/>
          </a:p>
          <a:p>
            <a:pPr indent="0" lvl="0" marL="0" rtl="0" algn="l">
              <a:spcBef>
                <a:spcPts val="520"/>
              </a:spcBef>
              <a:spcAft>
                <a:spcPts val="0"/>
              </a:spcAft>
              <a:buSzPts val="2470"/>
              <a:buNone/>
            </a:pPr>
            <a:r>
              <a:t/>
            </a:r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2080" y="3501008"/>
            <a:ext cx="3211020" cy="2996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568" y="3833918"/>
            <a:ext cx="3552056" cy="2664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