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7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57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4" autoAdjust="0"/>
    <p:restoredTop sz="86402" autoAdjust="0"/>
  </p:normalViewPr>
  <p:slideViewPr>
    <p:cSldViewPr>
      <p:cViewPr varScale="1">
        <p:scale>
          <a:sx n="93" d="100"/>
          <a:sy n="93" d="100"/>
        </p:scale>
        <p:origin x="-2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9237C-3E40-44D6-BCEC-9A9FBED01B01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91925-9C4D-401E-9810-FF91188E6BE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269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1925-9C4D-401E-9810-FF91188E6BEF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6970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053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66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56115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8065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535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939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842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1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09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912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59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33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27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528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360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27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259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-help.kiev.ua/wp-content/uploads/54112815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5688632" cy="32862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32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Як </a:t>
            </a:r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облаштувати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класну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кімнату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для </a:t>
            </a:r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учнів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?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2086982"/>
            <a:ext cx="4694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C00000"/>
                </a:solidFill>
              </a:rPr>
              <a:t>«</a:t>
            </a:r>
            <a:r>
              <a:rPr lang="uk-UA" sz="2400" b="1" i="1" dirty="0" smtClean="0">
                <a:solidFill>
                  <a:srgbClr val="C00000"/>
                </a:solidFill>
              </a:rPr>
              <a:t>Новий освітній простір має бути зручним та комфортним для кожного першокласника»</a:t>
            </a:r>
            <a:endParaRPr lang="uk-UA" sz="24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4869160"/>
            <a:ext cx="3347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r>
              <a:rPr lang="uk-UA" dirty="0" smtClean="0">
                <a:solidFill>
                  <a:srgbClr val="002060"/>
                </a:solidFill>
              </a:rPr>
              <a:t>Підготувала</a:t>
            </a:r>
          </a:p>
          <a:p>
            <a:r>
              <a:rPr lang="uk-UA" dirty="0">
                <a:solidFill>
                  <a:srgbClr val="002060"/>
                </a:solidFill>
              </a:rPr>
              <a:t>в</a:t>
            </a:r>
            <a:r>
              <a:rPr lang="uk-UA" dirty="0" smtClean="0">
                <a:solidFill>
                  <a:srgbClr val="002060"/>
                </a:solidFill>
              </a:rPr>
              <a:t>читель початкових класів</a:t>
            </a:r>
          </a:p>
          <a:p>
            <a:r>
              <a:rPr lang="uk-UA" dirty="0" err="1" smtClean="0">
                <a:solidFill>
                  <a:srgbClr val="002060"/>
                </a:solidFill>
              </a:rPr>
              <a:t>Рафалівської</a:t>
            </a:r>
            <a:r>
              <a:rPr lang="uk-UA" dirty="0" smtClean="0">
                <a:solidFill>
                  <a:srgbClr val="002060"/>
                </a:solidFill>
              </a:rPr>
              <a:t> ЗОШ І-ІІІ ст.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Давидова Н.І.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oper\Desktop\DSCN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857628"/>
            <a:ext cx="2000666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956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8568952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Осередок відпочинку 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( з килимом для сидіння та гри, стільцями, кріслами-пуфами, подушками з м’яким покриттям )</a:t>
            </a:r>
            <a:endParaRPr lang="uk-UA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556792"/>
            <a:ext cx="5184576" cy="2663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Тут </a:t>
            </a:r>
            <a:r>
              <a:rPr lang="ru-RU" sz="2400" dirty="0" err="1">
                <a:solidFill>
                  <a:srgbClr val="FF0000"/>
                </a:solidFill>
              </a:rPr>
              <a:t>ви</a:t>
            </a:r>
            <a:r>
              <a:rPr lang="ru-RU" sz="2400" dirty="0">
                <a:solidFill>
                  <a:srgbClr val="FF0000"/>
                </a:solidFill>
              </a:rPr>
              <a:t> можете </a:t>
            </a:r>
            <a:r>
              <a:rPr lang="ru-RU" sz="2400" dirty="0" err="1">
                <a:solidFill>
                  <a:srgbClr val="FF0000"/>
                </a:solidFill>
              </a:rPr>
              <a:t>спілкуватися</a:t>
            </a:r>
            <a:r>
              <a:rPr lang="ru-RU" sz="2400" dirty="0">
                <a:solidFill>
                  <a:srgbClr val="FF0000"/>
                </a:solidFill>
              </a:rPr>
              <a:t> з </a:t>
            </a:r>
            <a:r>
              <a:rPr lang="ru-RU" sz="2400" dirty="0" err="1">
                <a:solidFill>
                  <a:srgbClr val="FF0000"/>
                </a:solidFill>
              </a:rPr>
              <a:t>дітьми</a:t>
            </a:r>
            <a:r>
              <a:rPr lang="ru-RU" sz="2400" dirty="0">
                <a:solidFill>
                  <a:srgbClr val="FF0000"/>
                </a:solidFill>
              </a:rPr>
              <a:t> та </a:t>
            </a:r>
            <a:r>
              <a:rPr lang="ru-RU" sz="2400" dirty="0" err="1">
                <a:solidFill>
                  <a:srgbClr val="FF0000"/>
                </a:solidFill>
              </a:rPr>
              <a:t>грати</a:t>
            </a:r>
            <a:r>
              <a:rPr lang="ru-RU" sz="2400" dirty="0">
                <a:solidFill>
                  <a:srgbClr val="FF0000"/>
                </a:solidFill>
              </a:rPr>
              <a:t> в </a:t>
            </a:r>
            <a:r>
              <a:rPr lang="ru-RU" sz="2400" dirty="0" err="1">
                <a:solidFill>
                  <a:srgbClr val="FF0000"/>
                </a:solidFill>
              </a:rPr>
              <a:t>ігри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які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зроблять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клас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справжньою</a:t>
            </a:r>
            <a:r>
              <a:rPr lang="ru-RU" sz="2400" dirty="0">
                <a:solidFill>
                  <a:srgbClr val="FF0000"/>
                </a:solidFill>
              </a:rPr>
              <a:t> командою, і тут же вони просто </a:t>
            </a:r>
            <a:r>
              <a:rPr lang="ru-RU" sz="2400" dirty="0" err="1">
                <a:solidFill>
                  <a:srgbClr val="FF0000"/>
                </a:solidFill>
              </a:rPr>
              <a:t>трохи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відпочинуть</a:t>
            </a:r>
            <a:r>
              <a:rPr lang="ru-RU" sz="2400" dirty="0">
                <a:solidFill>
                  <a:srgbClr val="FF0000"/>
                </a:solidFill>
              </a:rPr>
              <a:t> та </a:t>
            </a:r>
            <a:r>
              <a:rPr lang="ru-RU" sz="2400" dirty="0" err="1">
                <a:solidFill>
                  <a:srgbClr val="FF0000"/>
                </a:solidFill>
              </a:rPr>
              <a:t>подумають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dirty="0" err="1">
                <a:solidFill>
                  <a:srgbClr val="FF0000"/>
                </a:solidFill>
              </a:rPr>
              <a:t>С</a:t>
            </a:r>
            <a:r>
              <a:rPr lang="ru-RU" sz="2400" dirty="0" err="1" smtClean="0">
                <a:solidFill>
                  <a:srgbClr val="FF0000"/>
                </a:solidFill>
              </a:rPr>
              <a:t>аме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тут </a:t>
            </a:r>
            <a:r>
              <a:rPr lang="ru-RU" sz="2400" dirty="0" err="1">
                <a:solidFill>
                  <a:srgbClr val="FF0000"/>
                </a:solidFill>
              </a:rPr>
              <a:t>можна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розмістити</a:t>
            </a:r>
            <a:r>
              <a:rPr lang="ru-RU" sz="2400" dirty="0">
                <a:solidFill>
                  <a:srgbClr val="FF0000"/>
                </a:solidFill>
              </a:rPr>
              <a:t> «</a:t>
            </a:r>
            <a:r>
              <a:rPr lang="ru-RU" sz="2400" dirty="0" err="1">
                <a:solidFill>
                  <a:srgbClr val="FF0000"/>
                </a:solidFill>
              </a:rPr>
              <a:t>Дошку</a:t>
            </a:r>
            <a:r>
              <a:rPr lang="ru-RU" sz="2400" dirty="0">
                <a:solidFill>
                  <a:srgbClr val="FF0000"/>
                </a:solidFill>
              </a:rPr>
              <a:t> настрою»</a:t>
            </a:r>
            <a:endParaRPr lang="uk-UA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naurok.com.ua/uploads/blog/Opera%20%D0%A1%D0%BD%D0%B8%D0%BC%D0%BE%D0%BA_2018-06-14_185956_naurok.com.u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970"/>
          <a:stretch/>
        </p:blipFill>
        <p:spPr bwMode="auto">
          <a:xfrm>
            <a:off x="170441" y="1772816"/>
            <a:ext cx="332144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441" y="4365104"/>
            <a:ext cx="3321440" cy="238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65104"/>
            <a:ext cx="4104456" cy="238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7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80919" cy="1080120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Осередок дитячої класної бібліотечки </a:t>
            </a:r>
            <a:endParaRPr lang="uk-UA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5013176"/>
            <a:ext cx="7778825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</a:rPr>
              <a:t>Класна  міні-бібліотечка</a:t>
            </a:r>
            <a:r>
              <a:rPr lang="uk-UA" sz="2000" dirty="0">
                <a:solidFill>
                  <a:srgbClr val="FFC000"/>
                </a:solidFill>
              </a:rPr>
              <a:t> </a:t>
            </a:r>
            <a:r>
              <a:rPr lang="uk-UA" sz="2000" dirty="0" smtClean="0">
                <a:solidFill>
                  <a:srgbClr val="FFC000"/>
                </a:solidFill>
              </a:rPr>
              <a:t>допоможе </a:t>
            </a:r>
            <a:r>
              <a:rPr lang="uk-UA" sz="2000" dirty="0">
                <a:solidFill>
                  <a:srgbClr val="FFC000"/>
                </a:solidFill>
              </a:rPr>
              <a:t>швидко знайти цікаву чи співзвучну з темою уроку </a:t>
            </a:r>
            <a:r>
              <a:rPr lang="uk-UA" sz="2000" dirty="0" smtClean="0">
                <a:solidFill>
                  <a:srgbClr val="FFC000"/>
                </a:solidFill>
              </a:rPr>
              <a:t>літературу. Книги мають відповідати віку учнів. </a:t>
            </a:r>
            <a:r>
              <a:rPr lang="uk-UA" sz="2000" dirty="0">
                <a:solidFill>
                  <a:srgbClr val="FFC000"/>
                </a:solidFill>
              </a:rPr>
              <a:t>Більше того, там добре влаштовувати справжній </a:t>
            </a:r>
            <a:r>
              <a:rPr lang="uk-UA" sz="2000" dirty="0" err="1">
                <a:solidFill>
                  <a:srgbClr val="FFC000"/>
                </a:solidFill>
              </a:rPr>
              <a:t>буккроссинг</a:t>
            </a:r>
            <a:r>
              <a:rPr lang="uk-UA" sz="2000" dirty="0">
                <a:solidFill>
                  <a:srgbClr val="FFC000"/>
                </a:solidFill>
              </a:rPr>
              <a:t>: учні та ви можете приносити туди власні книжки, які точно мають прочитати усі!</a:t>
            </a:r>
          </a:p>
        </p:txBody>
      </p:sp>
      <p:pic>
        <p:nvPicPr>
          <p:cNvPr id="4" name="Рисунок 3" descr="ÐÐ¾Ð²âÑÐ·Ð°Ð½Ðµ Ð·Ð¾Ð±ÑÐ°Ð¶ÐµÐ½Ð½Ñ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2102"/>
            <a:ext cx="5112568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ÐÑÐµÑÐµÐ´Ð¾Ðº&#10;Ð½Ð°Ð²ÑÐ°Ð»ÑÐ½Ð¸Ñ Ð¼Ð°ÑÐµÑÑÐ°Ð»ÑÐ²&#10; 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03" t="17652" r="2065" b="3953"/>
          <a:stretch/>
        </p:blipFill>
        <p:spPr bwMode="auto">
          <a:xfrm>
            <a:off x="5868144" y="1198773"/>
            <a:ext cx="3096344" cy="3575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0050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3" cy="172819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Осередок вчителя </a:t>
            </a:r>
            <a:r>
              <a:rPr lang="uk-UA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 стіл, стілець, комп’ютер, полиці/ящики, шафи для зберігання дидактичного матеріалу тощо ).</a:t>
            </a:r>
            <a:endParaRPr lang="uk-UA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189" y="1844824"/>
            <a:ext cx="8720306" cy="2232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Це</a:t>
            </a:r>
            <a:r>
              <a:rPr lang="ru-RU" sz="2000" dirty="0"/>
              <a:t> ваш </a:t>
            </a:r>
            <a:r>
              <a:rPr lang="ru-RU" sz="2000" dirty="0" err="1"/>
              <a:t>особистий</a:t>
            </a:r>
            <a:r>
              <a:rPr lang="ru-RU" sz="2000" dirty="0"/>
              <a:t> оазис, де все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влаштувати</a:t>
            </a:r>
            <a:r>
              <a:rPr lang="ru-RU" sz="2000" dirty="0"/>
              <a:t> так, як </a:t>
            </a:r>
            <a:r>
              <a:rPr lang="ru-RU" sz="2000" dirty="0" err="1"/>
              <a:t>зручно</a:t>
            </a:r>
            <a:r>
              <a:rPr lang="ru-RU" sz="2000" dirty="0"/>
              <a:t> </a:t>
            </a:r>
            <a:r>
              <a:rPr lang="ru-RU" sz="2000" dirty="0" err="1"/>
              <a:t>особисто</a:t>
            </a:r>
            <a:r>
              <a:rPr lang="ru-RU" sz="2000" dirty="0"/>
              <a:t> вам. </a:t>
            </a:r>
            <a:r>
              <a:rPr lang="uk-UA" sz="2000" dirty="0"/>
              <a:t>П</a:t>
            </a:r>
            <a:r>
              <a:rPr lang="uk-UA" sz="2000" dirty="0" smtClean="0"/>
              <a:t>ерш </a:t>
            </a:r>
            <a:r>
              <a:rPr lang="uk-UA" sz="2000" dirty="0"/>
              <a:t>за все тут мають з'явитися зручні стіл з полицями/ящиками та </a:t>
            </a:r>
            <a:r>
              <a:rPr lang="uk-UA" sz="2000" dirty="0" smtClean="0"/>
              <a:t>стілець, ноутбук, принтер, </a:t>
            </a:r>
            <a:r>
              <a:rPr lang="uk-UA" sz="2000" dirty="0" err="1" smtClean="0"/>
              <a:t>ламінатор</a:t>
            </a:r>
            <a:r>
              <a:rPr lang="uk-UA" sz="2000" dirty="0" smtClean="0"/>
              <a:t>, плазма,  </a:t>
            </a:r>
            <a:r>
              <a:rPr lang="uk-UA" sz="2000" dirty="0"/>
              <a:t>шафи для дидактичних матеріалів. Зверніть увагу – стіл треба розташувати так, щоб ви могли бачити весь клас та бачити кожного учня</a:t>
            </a:r>
            <a:r>
              <a:rPr lang="uk-UA" sz="2000" dirty="0" smtClean="0"/>
              <a:t>.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можете </a:t>
            </a:r>
            <a:r>
              <a:rPr lang="ru-RU" sz="2000" dirty="0" err="1"/>
              <a:t>помістити</a:t>
            </a:r>
            <a:r>
              <a:rPr lang="ru-RU" sz="2000" dirty="0"/>
              <a:t> тут </a:t>
            </a:r>
            <a:r>
              <a:rPr lang="ru-RU" sz="2000" dirty="0" err="1"/>
              <a:t>різноманітні</a:t>
            </a:r>
            <a:r>
              <a:rPr lang="ru-RU" sz="2000" dirty="0"/>
              <a:t> </a:t>
            </a:r>
            <a:r>
              <a:rPr lang="ru-RU" sz="2000" dirty="0" err="1"/>
              <a:t>сертифікати</a:t>
            </a:r>
            <a:r>
              <a:rPr lang="ru-RU" sz="2000" dirty="0"/>
              <a:t> </a:t>
            </a:r>
            <a:r>
              <a:rPr lang="ru-RU" sz="2000" dirty="0" err="1"/>
              <a:t>професійного</a:t>
            </a:r>
            <a:r>
              <a:rPr lang="ru-RU" sz="2000" dirty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Ð¾ÑÐµÑÐµÐ´Ð¾Ðº Ð²ÑÐ¸ÑÐµÐ»Ñ Ð½ÑÑ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189" y="4149079"/>
            <a:ext cx="3787757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78"/>
            <a:ext cx="3924437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89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7" cy="1813768"/>
          </a:xfrm>
        </p:spPr>
        <p:txBody>
          <a:bodyPr/>
          <a:lstStyle/>
          <a:p>
            <a:pPr algn="ctr"/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Творчий 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проект</a:t>
            </a: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«Якою я бачу свою класну кімнату»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25144"/>
            <a:ext cx="8208911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dirty="0">
                <a:ln w="11430"/>
                <a:solidFill>
                  <a:srgbClr val="00B050"/>
                </a:solidFill>
              </a:rPr>
              <a:t>Щоб облаштувати класну</a:t>
            </a:r>
            <a:br>
              <a:rPr lang="uk-UA" sz="3600" b="1" dirty="0">
                <a:ln w="11430"/>
                <a:solidFill>
                  <a:srgbClr val="00B050"/>
                </a:solidFill>
              </a:rPr>
            </a:br>
            <a:r>
              <a:rPr lang="uk-UA" sz="3600" b="1" dirty="0">
                <a:ln w="11430"/>
                <a:solidFill>
                  <a:srgbClr val="00B050"/>
                </a:solidFill>
              </a:rPr>
              <a:t>кімнату </a:t>
            </a:r>
            <a:r>
              <a:rPr lang="uk-UA" sz="3600" b="1" dirty="0" smtClean="0">
                <a:ln w="11430"/>
                <a:solidFill>
                  <a:srgbClr val="00B050"/>
                </a:solidFill>
              </a:rPr>
              <a:t>потрібно: </a:t>
            </a:r>
            <a:r>
              <a:rPr lang="uk-UA" sz="3600" b="1" dirty="0" smtClean="0">
                <a:ln w="11430"/>
                <a:solidFill>
                  <a:srgbClr val="C00000"/>
                </a:solidFill>
              </a:rPr>
              <a:t>творчість, </a:t>
            </a:r>
            <a:r>
              <a:rPr lang="uk-UA" sz="3600" b="1" dirty="0" smtClean="0">
                <a:ln w="11430"/>
                <a:solidFill>
                  <a:srgbClr val="00B0F0"/>
                </a:solidFill>
              </a:rPr>
              <a:t>креативність, </a:t>
            </a:r>
            <a:r>
              <a:rPr lang="uk-UA" sz="3600" b="1" dirty="0" smtClean="0">
                <a:ln w="11430"/>
                <a:solidFill>
                  <a:srgbClr val="7030A0"/>
                </a:solidFill>
              </a:rPr>
              <a:t>фантазія</a:t>
            </a:r>
            <a:r>
              <a:rPr lang="uk-UA" sz="3600" b="1" dirty="0" smtClean="0">
                <a:ln w="11430"/>
                <a:solidFill>
                  <a:srgbClr val="00B050"/>
                </a:solidFill>
              </a:rPr>
              <a:t> вчителя.</a:t>
            </a:r>
            <a:endParaRPr lang="uk-UA" sz="36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TER_6061_previe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402" y="1547914"/>
            <a:ext cx="4220573" cy="308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ÐÐ¾Ð²âÑÐ·Ð°Ð½Ðµ Ð·Ð¾Ð±ÑÐ°Ð¶ÐµÐ½Ð½Ñ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116" y="1550127"/>
            <a:ext cx="4276371" cy="307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07340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0"/>
            <a:ext cx="81369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ЯКОЮ МАЄ БУТИ </a:t>
            </a:r>
            <a:endParaRPr lang="en-US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КЛАСНА КІМНАТА?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Рисунок 4" descr="Ð ÐµÐ·ÑÐ»ÑÑÐ°Ñ Ð¿Ð¾ÑÑÐºÑ Ð·Ð¾Ð±ÑÐ°Ð¶ÐµÐ½Ñ Ð·Ð° Ð·Ð°Ð¿Ð¸ÑÐ¾Ð¼ &quot;ÑÐº Ð¾Ð±Ð»Ð°ÑÑÑÐ²Ð°ÑÐ¸ ÐºÐ»Ð°ÑÐ½Ñ ÐºÑÐ¼Ð½Ð°ÑÑ Ð½ÑÑ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1929" y="1623772"/>
            <a:ext cx="3600400" cy="24711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" y="1700808"/>
            <a:ext cx="55225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Затишно там, де всім чудово,</a:t>
            </a:r>
          </a:p>
          <a:p>
            <a:r>
              <a:rPr lang="uk-UA" sz="2400" dirty="0" smtClean="0"/>
              <a:t>Де щира посмішка завжди,</a:t>
            </a:r>
          </a:p>
          <a:p>
            <a:r>
              <a:rPr lang="uk-UA" sz="2400" dirty="0" smtClean="0"/>
              <a:t>Де лагідне лунає слово</a:t>
            </a:r>
          </a:p>
          <a:p>
            <a:r>
              <a:rPr lang="uk-UA" sz="2400" dirty="0" smtClean="0"/>
              <a:t>І захищає від біди.</a:t>
            </a:r>
          </a:p>
          <a:p>
            <a:r>
              <a:rPr lang="uk-UA" sz="2400" dirty="0" smtClean="0"/>
              <a:t>Там добре, де навчання йде чудово</a:t>
            </a:r>
          </a:p>
          <a:p>
            <a:r>
              <a:rPr lang="uk-UA" sz="2400" dirty="0" smtClean="0"/>
              <a:t>І учні раді нам завжди.</a:t>
            </a:r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4149080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Тож дорогі мої колеги!</a:t>
            </a:r>
          </a:p>
          <a:p>
            <a:r>
              <a:rPr lang="uk-UA" sz="2400" dirty="0" smtClean="0"/>
              <a:t>У нас фантазія без меж.</a:t>
            </a:r>
          </a:p>
          <a:p>
            <a:r>
              <a:rPr lang="uk-UA" sz="2400" dirty="0" smtClean="0"/>
              <a:t>Своєї мрії клас створити, </a:t>
            </a:r>
          </a:p>
          <a:p>
            <a:r>
              <a:rPr lang="uk-UA" sz="2400" dirty="0" smtClean="0"/>
              <a:t>Де буде добре нам і дітям -</a:t>
            </a:r>
          </a:p>
          <a:p>
            <a:r>
              <a:rPr lang="uk-UA" sz="2400" dirty="0" smtClean="0"/>
              <a:t>Чудовий шанс сьогодні теж!</a:t>
            </a:r>
            <a:endParaRPr lang="uk-UA" sz="2400" dirty="0"/>
          </a:p>
        </p:txBody>
      </p:sp>
      <p:pic>
        <p:nvPicPr>
          <p:cNvPr id="7174" name="Picture 6" descr="Ð ÐµÐ·ÑÐ»ÑÑÐ°Ñ Ð¿Ð¾ÑÑÐºÑ Ð·Ð¾Ð±ÑÐ°Ð¶ÐµÐ½Ñ Ð·Ð° Ð·Ð°Ð¿Ð¸ÑÐ¾Ð¼ &quot;ÑÐº Ð¾Ð±Ð»Ð°ÑÑÑÐ²Ð°ÑÐ¸ ÐºÐ»Ð°ÑÐ½Ñ ÐºÑÐ¼Ð½Ð°ÑÑ Ð½ÑÑ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845813" cy="241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84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284" y="2780928"/>
            <a:ext cx="60034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Дякую</a:t>
            </a:r>
            <a:r>
              <a:rPr lang="ru-RU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за </a:t>
            </a:r>
            <a:r>
              <a:rPr lang="ru-RU" sz="6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увагу</a:t>
            </a:r>
            <a:r>
              <a:rPr lang="ru-RU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!</a:t>
            </a:r>
            <a:endParaRPr lang="ru-RU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4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36903" cy="129614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92D050"/>
                </a:solidFill>
              </a:rPr>
              <a:t>У класі має бути створено 8 навчальних осередків</a:t>
            </a:r>
            <a:endParaRPr lang="uk-UA" sz="4000" b="1" dirty="0">
              <a:solidFill>
                <a:srgbClr val="92D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556792"/>
            <a:ext cx="8280920" cy="5301208"/>
          </a:xfrm>
        </p:spPr>
        <p:txBody>
          <a:bodyPr>
            <a:normAutofit/>
          </a:bodyPr>
          <a:lstStyle/>
          <a:p>
            <a:pPr lvl="0"/>
            <a:r>
              <a:rPr lang="uk-UA" dirty="0">
                <a:solidFill>
                  <a:srgbClr val="002060"/>
                </a:solidFill>
              </a:rPr>
              <a:t>навчально-пізнавальної діяльності (з партами/столами)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осередок вчителя (стіл, стілець, комп’ютер, полиці/ящики, шафи для зберігання дидактичного матеріалу тощо).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змінні </a:t>
            </a:r>
            <a:r>
              <a:rPr lang="uk-UA" dirty="0">
                <a:solidFill>
                  <a:srgbClr val="002060"/>
                </a:solidFill>
              </a:rPr>
              <a:t>тематичні осередки (дошки/</a:t>
            </a:r>
            <a:r>
              <a:rPr lang="uk-UA" dirty="0" err="1">
                <a:solidFill>
                  <a:srgbClr val="002060"/>
                </a:solidFill>
              </a:rPr>
              <a:t>фліп</a:t>
            </a:r>
            <a:r>
              <a:rPr lang="uk-UA" dirty="0">
                <a:solidFill>
                  <a:srgbClr val="002060"/>
                </a:solidFill>
              </a:rPr>
              <a:t>-чарти/стенди для діаграм з ключовими ідеями);</a:t>
            </a:r>
          </a:p>
          <a:p>
            <a:pPr lvl="0"/>
            <a:r>
              <a:rPr lang="uk-UA" dirty="0">
                <a:solidFill>
                  <a:srgbClr val="002060"/>
                </a:solidFill>
              </a:rPr>
              <a:t>гри (настільні ігри, інвентар для рухливих ігор);</a:t>
            </a:r>
          </a:p>
          <a:p>
            <a:pPr lvl="0"/>
            <a:r>
              <a:rPr lang="uk-UA" dirty="0">
                <a:solidFill>
                  <a:srgbClr val="002060"/>
                </a:solidFill>
              </a:rPr>
              <a:t>художньо-творчої діяльності (полички для зберігання приладдя та стенд для змінної виставки дитячих робіт);</a:t>
            </a:r>
          </a:p>
          <a:p>
            <a:pPr lvl="0"/>
            <a:r>
              <a:rPr lang="uk-UA" dirty="0">
                <a:solidFill>
                  <a:srgbClr val="002060"/>
                </a:solidFill>
              </a:rPr>
              <a:t>куточок живої природи для проведення дослідів (пророщування зерна, спостереження та догляд за рослинами, акваріум);</a:t>
            </a:r>
          </a:p>
          <a:p>
            <a:pPr lvl="0"/>
            <a:r>
              <a:rPr lang="uk-UA" dirty="0">
                <a:solidFill>
                  <a:srgbClr val="002060"/>
                </a:solidFill>
              </a:rPr>
              <a:t>відпочинку (з килимом для сидіння та гри, стільцями, кріслами-пуфами, подушками з м’яким покриттям);</a:t>
            </a:r>
          </a:p>
          <a:p>
            <a:pPr lvl="0"/>
            <a:r>
              <a:rPr lang="uk-UA" dirty="0">
                <a:solidFill>
                  <a:srgbClr val="002060"/>
                </a:solidFill>
              </a:rPr>
              <a:t>дитяча класна бібліотечка</a:t>
            </a:r>
            <a:r>
              <a:rPr lang="uk-UA" dirty="0" smtClean="0">
                <a:solidFill>
                  <a:srgbClr val="002060"/>
                </a:solidFill>
              </a:rPr>
              <a:t>;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3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31" y="1930400"/>
            <a:ext cx="3030309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060848"/>
            <a:ext cx="3254060" cy="2173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4032" y="4280530"/>
            <a:ext cx="3347864" cy="2505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26064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Осередок навчально-пізнавальної діяльності з відповідними меблями у початкових класах</a:t>
            </a:r>
            <a:endParaRPr lang="uk-U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8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6632"/>
            <a:ext cx="87849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Класна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кімната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має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бути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облаштована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таким чином,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щоб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   учитель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міг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одночасно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бачити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всіх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учнів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які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працюють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у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групах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або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всім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класом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8891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2. У 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</a:rPr>
              <a:t>кожному класі повинні бути стільці та парти не менше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двох</a:t>
            </a:r>
          </a:p>
          <a:p>
            <a:r>
              <a:rPr lang="uk-UA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</a:rPr>
              <a:t>ростових груп. Столи і парти мають бути одномісними, а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стільниця</a:t>
            </a:r>
          </a:p>
          <a:p>
            <a:r>
              <a:rPr lang="uk-UA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</a:rPr>
              <a:t>має мати виріз з ближнього до учня боку. Стілець не може бути </a:t>
            </a:r>
            <a:endParaRPr lang="uk-UA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  важчим 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</a:rPr>
              <a:t>4 кг, а парта – за 10 кг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uk-UA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6" r="1695"/>
          <a:stretch/>
        </p:blipFill>
        <p:spPr bwMode="auto">
          <a:xfrm>
            <a:off x="323850" y="2996952"/>
            <a:ext cx="3960118" cy="344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6" name="Picture 2" descr="Ð ÐµÐ·ÑÐ»ÑÑÐ°Ñ Ð¿Ð¾ÑÑÐºÑ Ð·Ð¾Ð±ÑÐ°Ð¶ÐµÐ½Ñ Ð·Ð° Ð·Ð°Ð¿Ð¸ÑÐ¾Ð¼ &quot;ÑÑÑÐ°ÑÐ½Ð¸Ð¹ ÐºÐ»Ð°Ñ Ñ ÑÑÐ¸Ð»Ñ Ð½ÑÑ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25"/>
          <a:stretch/>
        </p:blipFill>
        <p:spPr bwMode="auto">
          <a:xfrm>
            <a:off x="4648407" y="2996952"/>
            <a:ext cx="4112994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17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7058745" cy="122413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Змінний тематичний осередок </a:t>
            </a:r>
            <a:br>
              <a:rPr lang="uk-UA" b="1" dirty="0" smtClean="0">
                <a:solidFill>
                  <a:srgbClr val="7030A0"/>
                </a:solidFill>
              </a:rPr>
            </a:br>
            <a:r>
              <a:rPr lang="uk-UA" b="1" dirty="0" smtClean="0">
                <a:solidFill>
                  <a:srgbClr val="7030A0"/>
                </a:solidFill>
              </a:rPr>
              <a:t>( дошки, </a:t>
            </a:r>
            <a:r>
              <a:rPr lang="uk-UA" b="1" dirty="0" err="1" smtClean="0">
                <a:solidFill>
                  <a:srgbClr val="7030A0"/>
                </a:solidFill>
              </a:rPr>
              <a:t>фліп</a:t>
            </a:r>
            <a:r>
              <a:rPr lang="uk-UA" b="1" dirty="0" smtClean="0">
                <a:solidFill>
                  <a:srgbClr val="7030A0"/>
                </a:solidFill>
              </a:rPr>
              <a:t> чарти )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3960440" cy="2372274"/>
          </a:xfrm>
          <a:prstGeom prst="rect">
            <a:avLst/>
          </a:prstGeom>
        </p:spPr>
      </p:pic>
      <p:pic>
        <p:nvPicPr>
          <p:cNvPr id="1026" name="Picture 2" descr="Ð ÐµÐ·ÑÐ»ÑÑÐ°Ñ Ð¿Ð¾ÑÑÐºÑ Ð·Ð¾Ð±ÑÐ°Ð¶ÐµÐ½Ñ Ð·Ð° Ð·Ð°Ð¿Ð¸ÑÐ¾Ð¼ &quot;ÑÐ»Ð¸Ð¿ÑÐ°ÑÑ Ð½ÑÑ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88" y="4071942"/>
            <a:ext cx="3880871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428736"/>
            <a:ext cx="3600400" cy="2357454"/>
          </a:xfrm>
          <a:prstGeom prst="rect">
            <a:avLst/>
          </a:prstGeom>
        </p:spPr>
      </p:pic>
      <p:pic>
        <p:nvPicPr>
          <p:cNvPr id="1029" name="Picture 5" descr="C:\Users\oper\Desktop\0-02-08-8b737c3a78aa626dd7a60668629c3b2225d835a016809f63c367c4ccfc62636d_a8b0d6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071942"/>
            <a:ext cx="3571900" cy="2571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72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1" cy="25202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1. На </a:t>
            </a:r>
            <a:r>
              <a:rPr lang="ru-RU" sz="3200" dirty="0" err="1">
                <a:solidFill>
                  <a:srgbClr val="7030A0"/>
                </a:solidFill>
              </a:rPr>
              <a:t>фліпчартах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ви</a:t>
            </a:r>
            <a:r>
              <a:rPr lang="ru-RU" sz="3200" dirty="0">
                <a:solidFill>
                  <a:srgbClr val="7030A0"/>
                </a:solidFill>
              </a:rPr>
              <a:t> разом з </a:t>
            </a:r>
            <a:r>
              <a:rPr lang="ru-RU" sz="3200" dirty="0" err="1">
                <a:solidFill>
                  <a:srgbClr val="7030A0"/>
                </a:solidFill>
              </a:rPr>
              <a:t>учнями</a:t>
            </a:r>
            <a:r>
              <a:rPr lang="ru-RU" sz="3200" dirty="0">
                <a:solidFill>
                  <a:srgbClr val="7030A0"/>
                </a:solidFill>
              </a:rPr>
              <a:t> можете </a:t>
            </a:r>
            <a:r>
              <a:rPr lang="ru-RU" sz="3200" dirty="0" err="1">
                <a:solidFill>
                  <a:srgbClr val="7030A0"/>
                </a:solidFill>
              </a:rPr>
              <a:t>робити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нотатки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чи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малювати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під</a:t>
            </a:r>
            <a:r>
              <a:rPr lang="ru-RU" sz="3200" dirty="0">
                <a:solidFill>
                  <a:srgbClr val="7030A0"/>
                </a:solidFill>
              </a:rPr>
              <a:t> час </a:t>
            </a:r>
            <a:r>
              <a:rPr lang="ru-RU" sz="3200" dirty="0" err="1">
                <a:solidFill>
                  <a:srgbClr val="7030A0"/>
                </a:solidFill>
              </a:rPr>
              <a:t>вивчення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нової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цікавої</a:t>
            </a:r>
            <a:r>
              <a:rPr lang="ru-RU" sz="3200" dirty="0">
                <a:solidFill>
                  <a:srgbClr val="7030A0"/>
                </a:solidFill>
              </a:rPr>
              <a:t> теми. А на стендах </a:t>
            </a:r>
            <a:r>
              <a:rPr lang="ru-RU" sz="3200" dirty="0" err="1">
                <a:solidFill>
                  <a:srgbClr val="7030A0"/>
                </a:solidFill>
              </a:rPr>
              <a:t>чи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дошках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можна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розміщувати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фактично</a:t>
            </a:r>
            <a:r>
              <a:rPr lang="ru-RU" sz="3200" dirty="0">
                <a:solidFill>
                  <a:srgbClr val="7030A0"/>
                </a:solidFill>
              </a:rPr>
              <a:t> будь-яку </a:t>
            </a:r>
            <a:r>
              <a:rPr lang="ru-RU" sz="3200" dirty="0" err="1" smtClean="0">
                <a:solidFill>
                  <a:srgbClr val="7030A0"/>
                </a:solidFill>
              </a:rPr>
              <a:t>інформацію</a:t>
            </a:r>
            <a:r>
              <a:rPr lang="ru-RU" sz="3200" dirty="0" smtClean="0">
                <a:solidFill>
                  <a:srgbClr val="7030A0"/>
                </a:solidFill>
              </a:rPr>
              <a:t>.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84984"/>
            <a:ext cx="8424936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2. Так </a:t>
            </a:r>
            <a:r>
              <a:rPr lang="ru-RU" sz="3200" dirty="0">
                <a:solidFill>
                  <a:srgbClr val="7030A0"/>
                </a:solidFill>
              </a:rPr>
              <a:t>само тут </a:t>
            </a:r>
            <a:r>
              <a:rPr lang="ru-RU" sz="3200" dirty="0" err="1">
                <a:solidFill>
                  <a:srgbClr val="7030A0"/>
                </a:solidFill>
              </a:rPr>
              <a:t>можуть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розміщуватися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плакати</a:t>
            </a:r>
            <a:r>
              <a:rPr lang="ru-RU" sz="3200" dirty="0">
                <a:solidFill>
                  <a:srgbClr val="7030A0"/>
                </a:solidFill>
              </a:rPr>
              <a:t> з цифрами, днями </a:t>
            </a:r>
            <a:r>
              <a:rPr lang="ru-RU" sz="3200" dirty="0" err="1">
                <a:solidFill>
                  <a:srgbClr val="7030A0"/>
                </a:solidFill>
              </a:rPr>
              <a:t>тижня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sz="3200" dirty="0" err="1">
                <a:solidFill>
                  <a:srgbClr val="7030A0"/>
                </a:solidFill>
              </a:rPr>
              <a:t>назвами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місяців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sz="3200" dirty="0" err="1">
                <a:solidFill>
                  <a:srgbClr val="7030A0"/>
                </a:solidFill>
              </a:rPr>
              <a:t>явищ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природи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тощо</a:t>
            </a:r>
            <a:r>
              <a:rPr lang="ru-RU" sz="3200" dirty="0">
                <a:solidFill>
                  <a:srgbClr val="7030A0"/>
                </a:solidFill>
              </a:rPr>
              <a:t>. За потреби </a:t>
            </a:r>
            <a:r>
              <a:rPr lang="ru-RU" sz="3200" dirty="0" err="1">
                <a:solidFill>
                  <a:srgbClr val="7030A0"/>
                </a:solidFill>
              </a:rPr>
              <a:t>діти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можуть</a:t>
            </a:r>
            <a:r>
              <a:rPr lang="ru-RU" sz="3200" dirty="0">
                <a:solidFill>
                  <a:srgbClr val="7030A0"/>
                </a:solidFill>
              </a:rPr>
              <a:t> у будь-яку </a:t>
            </a:r>
            <a:r>
              <a:rPr lang="ru-RU" sz="3200" dirty="0" err="1">
                <a:solidFill>
                  <a:srgbClr val="7030A0"/>
                </a:solidFill>
              </a:rPr>
              <a:t>мить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підійти</a:t>
            </a:r>
            <a:r>
              <a:rPr lang="ru-RU" sz="3200" dirty="0">
                <a:solidFill>
                  <a:srgbClr val="7030A0"/>
                </a:solidFill>
              </a:rPr>
              <a:t> до </a:t>
            </a:r>
            <a:r>
              <a:rPr lang="ru-RU" sz="3200" dirty="0" err="1">
                <a:solidFill>
                  <a:srgbClr val="7030A0"/>
                </a:solidFill>
              </a:rPr>
              <a:t>стендів</a:t>
            </a:r>
            <a:r>
              <a:rPr lang="ru-RU" sz="3200" dirty="0">
                <a:solidFill>
                  <a:srgbClr val="7030A0"/>
                </a:solidFill>
              </a:rPr>
              <a:t> та усе добре </a:t>
            </a:r>
            <a:r>
              <a:rPr lang="ru-RU" sz="3200" dirty="0" err="1">
                <a:solidFill>
                  <a:srgbClr val="7030A0"/>
                </a:solidFill>
              </a:rPr>
              <a:t>роздивитися</a:t>
            </a:r>
            <a:r>
              <a:rPr lang="ru-RU" sz="3200" dirty="0">
                <a:solidFill>
                  <a:srgbClr val="7030A0"/>
                </a:solidFill>
              </a:rPr>
              <a:t> і, як </a:t>
            </a:r>
            <a:r>
              <a:rPr lang="ru-RU" sz="3200" dirty="0" err="1">
                <a:solidFill>
                  <a:srgbClr val="7030A0"/>
                </a:solidFill>
              </a:rPr>
              <a:t>наслідок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sz="3200" dirty="0" err="1">
                <a:solidFill>
                  <a:srgbClr val="7030A0"/>
                </a:solidFill>
              </a:rPr>
              <a:t>краще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запам’ятати</a:t>
            </a:r>
            <a:r>
              <a:rPr lang="ru-RU" sz="3200" dirty="0">
                <a:solidFill>
                  <a:srgbClr val="7030A0"/>
                </a:solidFill>
              </a:rPr>
              <a:t>.</a:t>
            </a:r>
            <a:endParaRPr lang="uk-UA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3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8208912" cy="129614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Осередок гри ( настільні ігри, інвентар для рухливих </a:t>
            </a:r>
            <a:r>
              <a:rPr lang="uk-UA" b="1" dirty="0" err="1" smtClean="0">
                <a:solidFill>
                  <a:srgbClr val="00B050"/>
                </a:solidFill>
              </a:rPr>
              <a:t>ігр</a:t>
            </a:r>
            <a:r>
              <a:rPr lang="uk-UA" b="1" dirty="0" smtClean="0">
                <a:solidFill>
                  <a:srgbClr val="00B050"/>
                </a:solidFill>
              </a:rPr>
              <a:t>)</a:t>
            </a:r>
            <a:endParaRPr lang="uk-UA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8449" y="1570602"/>
            <a:ext cx="3816424" cy="3586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Ідеально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якщо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цій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зоні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буде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невеличкий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столик, за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яким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бажаючі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могли б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грати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різноманітні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настільні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ігри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складати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пазли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тощо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. Тут же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можна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розкласти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інвентар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рухливих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ігор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uk-UA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¾ÑÐµÑÐµÐ´Ð¾Ðº Ð³Ñ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2777"/>
            <a:ext cx="453650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ÐÑÐµÑÐµÐ´Ð¾Ðº Ð³ÑÐ¸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10" t="1947" r="1" b="24050"/>
          <a:stretch/>
        </p:blipFill>
        <p:spPr bwMode="auto">
          <a:xfrm>
            <a:off x="228083" y="4121992"/>
            <a:ext cx="4536503" cy="25941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066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2304256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Осередок художньо-творчої діяльності 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( полички для зберігання приладдя та стенд для змінної виставки дитячих робіт )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Наташа\Downloads\IMG_20190130_15355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6" t="9216" r="10000" b="12351"/>
          <a:stretch/>
        </p:blipFill>
        <p:spPr bwMode="auto">
          <a:xfrm>
            <a:off x="179512" y="2077436"/>
            <a:ext cx="3240360" cy="223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ÐÑÐµÑÐµÐ´Ð¾Ðº ÑÑÐ´Ð¾Ð¶Ð½ÑÐ¾-ÑÐ²Ð¾ÑÑÐ¾Ñ Ð´ÑÑÐ»ÑÐ½Ð¾ÑÑÑ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4" t="42945" r="59191"/>
          <a:stretch/>
        </p:blipFill>
        <p:spPr bwMode="auto">
          <a:xfrm>
            <a:off x="179513" y="4463743"/>
            <a:ext cx="3744416" cy="2246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76" name="Picture 4" descr="Ð ÐµÐ·ÑÐ»ÑÑÐ°Ñ Ð¿Ð¾ÑÑÐºÑ Ð·Ð¾Ð±ÑÐ°Ð¶ÐµÐ½Ñ Ð·Ð° Ð·Ð°Ð¿Ð¸ÑÐ¾Ð¼ &quot;Ð¾ÑÐµÑÐµÐ´Ð¾Ðº ÑÑÐ´Ð¾Ð¶Ð½ÑÐ¾-ÑÐ²Ð¾ÑÑÐ¾Ñ Ð´ÑÑÐ»ÑÐ½Ð¾ÑÑÑ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76" r="6106"/>
          <a:stretch/>
        </p:blipFill>
        <p:spPr bwMode="auto">
          <a:xfrm>
            <a:off x="4139952" y="4463743"/>
            <a:ext cx="4824536" cy="236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2276872"/>
            <a:ext cx="5580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00B0F0"/>
              </a:solidFill>
            </a:endParaRPr>
          </a:p>
          <a:p>
            <a:r>
              <a:rPr lang="ru-RU" sz="2000" dirty="0" smtClean="0">
                <a:solidFill>
                  <a:srgbClr val="00B0F0"/>
                </a:solidFill>
              </a:rPr>
              <a:t>У </a:t>
            </a:r>
            <a:r>
              <a:rPr lang="ru-RU" sz="2000" dirty="0" err="1">
                <a:solidFill>
                  <a:srgbClr val="00B0F0"/>
                </a:solidFill>
              </a:rPr>
              <a:t>цьому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осередку</a:t>
            </a:r>
            <a:r>
              <a:rPr lang="ru-RU" sz="2000" dirty="0">
                <a:solidFill>
                  <a:srgbClr val="00B0F0"/>
                </a:solidFill>
              </a:rPr>
              <a:t> буде </a:t>
            </a:r>
            <a:r>
              <a:rPr lang="ru-RU" sz="2000" dirty="0" err="1">
                <a:solidFill>
                  <a:srgbClr val="00B0F0"/>
                </a:solidFill>
              </a:rPr>
              <a:t>зберігатися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приладдя</a:t>
            </a:r>
            <a:r>
              <a:rPr lang="ru-RU" sz="2000" dirty="0">
                <a:solidFill>
                  <a:srgbClr val="00B0F0"/>
                </a:solidFill>
              </a:rPr>
              <a:t> для </a:t>
            </a:r>
            <a:r>
              <a:rPr lang="ru-RU" sz="2000" dirty="0" err="1">
                <a:solidFill>
                  <a:srgbClr val="00B0F0"/>
                </a:solidFill>
              </a:rPr>
              <a:t>творчих</a:t>
            </a:r>
            <a:r>
              <a:rPr lang="ru-RU" sz="2000" dirty="0">
                <a:solidFill>
                  <a:srgbClr val="00B0F0"/>
                </a:solidFill>
              </a:rPr>
              <a:t> занять: </a:t>
            </a:r>
            <a:r>
              <a:rPr lang="ru-RU" sz="2000" dirty="0" err="1">
                <a:solidFill>
                  <a:srgbClr val="00B0F0"/>
                </a:solidFill>
              </a:rPr>
              <a:t>від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фломастерів</a:t>
            </a:r>
            <a:r>
              <a:rPr lang="ru-RU" sz="2000" dirty="0">
                <a:solidFill>
                  <a:srgbClr val="00B0F0"/>
                </a:solidFill>
              </a:rPr>
              <a:t> та </a:t>
            </a:r>
            <a:r>
              <a:rPr lang="ru-RU" sz="2000" dirty="0" err="1">
                <a:solidFill>
                  <a:srgbClr val="00B0F0"/>
                </a:solidFill>
              </a:rPr>
              <a:t>альбомів</a:t>
            </a:r>
            <a:r>
              <a:rPr lang="ru-RU" sz="2000" dirty="0">
                <a:solidFill>
                  <a:srgbClr val="00B0F0"/>
                </a:solidFill>
              </a:rPr>
              <a:t> до </a:t>
            </a:r>
            <a:r>
              <a:rPr lang="ru-RU" sz="2000" dirty="0" err="1">
                <a:solidFill>
                  <a:srgbClr val="00B0F0"/>
                </a:solidFill>
              </a:rPr>
              <a:t>полімерної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глини</a:t>
            </a:r>
            <a:r>
              <a:rPr lang="ru-RU" sz="2000" dirty="0">
                <a:solidFill>
                  <a:srgbClr val="00B0F0"/>
                </a:solidFill>
              </a:rPr>
              <a:t> та </a:t>
            </a:r>
            <a:r>
              <a:rPr lang="ru-RU" sz="2000" dirty="0" err="1">
                <a:solidFill>
                  <a:srgbClr val="00B0F0"/>
                </a:solidFill>
              </a:rPr>
              <a:t>пластилін</a:t>
            </a:r>
            <a:r>
              <a:rPr lang="ru-RU" sz="2000" dirty="0">
                <a:solidFill>
                  <a:srgbClr val="00B0F0"/>
                </a:solidFill>
              </a:rPr>
              <a:t>. А </a:t>
            </a:r>
            <a:r>
              <a:rPr lang="ru-RU" sz="2000" dirty="0" err="1">
                <a:solidFill>
                  <a:srgbClr val="00B0F0"/>
                </a:solidFill>
              </a:rPr>
              <a:t>ще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саме</a:t>
            </a:r>
            <a:r>
              <a:rPr lang="ru-RU" sz="2000" dirty="0">
                <a:solidFill>
                  <a:srgbClr val="00B0F0"/>
                </a:solidFill>
              </a:rPr>
              <a:t> тут </a:t>
            </a:r>
            <a:r>
              <a:rPr lang="ru-RU" sz="2000" dirty="0" err="1">
                <a:solidFill>
                  <a:srgbClr val="00B0F0"/>
                </a:solidFill>
              </a:rPr>
              <a:t>варто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зробити</a:t>
            </a:r>
            <a:r>
              <a:rPr lang="ru-RU" sz="2000" dirty="0">
                <a:solidFill>
                  <a:srgbClr val="00B0F0"/>
                </a:solidFill>
              </a:rPr>
              <a:t> невеличку </a:t>
            </a:r>
            <a:r>
              <a:rPr lang="ru-RU" sz="2000" dirty="0" err="1">
                <a:solidFill>
                  <a:srgbClr val="00B0F0"/>
                </a:solidFill>
              </a:rPr>
              <a:t>виставку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дитячих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робіт</a:t>
            </a:r>
            <a:r>
              <a:rPr lang="ru-RU" sz="2000" dirty="0">
                <a:solidFill>
                  <a:srgbClr val="00B0F0"/>
                </a:solidFill>
              </a:rPr>
              <a:t>.</a:t>
            </a:r>
            <a:endParaRPr lang="uk-UA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223224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Куточок живої природи для проведення  дослідів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( пророщування зерна, спостереження да догляд за рослинами, акваріум )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2348880"/>
            <a:ext cx="4536503" cy="18722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К</a:t>
            </a:r>
            <a:r>
              <a:rPr lang="ru-RU" dirty="0" err="1" smtClean="0"/>
              <a:t>уточок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</a:t>
            </a:r>
            <a:r>
              <a:rPr lang="ru-RU" dirty="0" err="1" smtClean="0"/>
              <a:t>забезпечуватиме</a:t>
            </a:r>
            <a:r>
              <a:rPr lang="ru-RU" dirty="0" smtClean="0"/>
              <a:t> в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дослідницькі</a:t>
            </a:r>
            <a:r>
              <a:rPr lang="ru-RU" dirty="0" smtClean="0"/>
              <a:t> </a:t>
            </a:r>
            <a:r>
              <a:rPr lang="ru-RU" dirty="0" err="1"/>
              <a:t>здібності</a:t>
            </a:r>
            <a:r>
              <a:rPr lang="ru-RU" dirty="0"/>
              <a:t> </a:t>
            </a:r>
            <a:r>
              <a:rPr lang="ru-RU" dirty="0" smtClean="0"/>
              <a:t>. </a:t>
            </a:r>
            <a:r>
              <a:rPr lang="ru-RU" dirty="0"/>
              <a:t>А </a:t>
            </a:r>
            <a:r>
              <a:rPr lang="ru-RU" dirty="0" err="1"/>
              <a:t>досліджувати</a:t>
            </a:r>
            <a:r>
              <a:rPr lang="ru-RU" dirty="0"/>
              <a:t> </a:t>
            </a: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! </a:t>
            </a:r>
            <a:r>
              <a:rPr lang="ru-RU" dirty="0" err="1"/>
              <a:t>Проте</a:t>
            </a:r>
            <a:r>
              <a:rPr lang="ru-RU" dirty="0"/>
              <a:t> для початку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 за </a:t>
            </a:r>
            <a:r>
              <a:rPr lang="ru-RU" dirty="0" err="1"/>
              <a:t>особливостями</a:t>
            </a:r>
            <a:r>
              <a:rPr lang="ru-RU" dirty="0"/>
              <a:t> росту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за </a:t>
            </a:r>
            <a:r>
              <a:rPr lang="ru-RU" dirty="0" err="1"/>
              <a:t>поведінкою</a:t>
            </a:r>
            <a:r>
              <a:rPr lang="ru-RU" dirty="0"/>
              <a:t> </a:t>
            </a:r>
            <a:r>
              <a:rPr lang="ru-RU" dirty="0" err="1"/>
              <a:t>рибок</a:t>
            </a:r>
            <a:r>
              <a:rPr lang="ru-RU" dirty="0"/>
              <a:t> в </a:t>
            </a:r>
            <a:r>
              <a:rPr lang="ru-RU" dirty="0" err="1"/>
              <a:t>акваріумі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098" name="Picture 2" descr="https://naurok.com.ua/uploads/blog/Opera%20%D0%A1%D0%BD%D0%B8%D0%BC%D0%BE%D0%BA_2018-06-14_185219_naurok.com.u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82893"/>
            <a:ext cx="663892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" t="4061" r="3741" b="3093"/>
          <a:stretch/>
        </p:blipFill>
        <p:spPr bwMode="auto">
          <a:xfrm>
            <a:off x="5004048" y="2276921"/>
            <a:ext cx="314706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5315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445</TotalTime>
  <Words>603</Words>
  <Application>Microsoft Office PowerPoint</Application>
  <PresentationFormat>Экран (4:3)</PresentationFormat>
  <Paragraphs>59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Слайд 1</vt:lpstr>
      <vt:lpstr>У класі має бути створено 8 навчальних осередків</vt:lpstr>
      <vt:lpstr>Слайд 3</vt:lpstr>
      <vt:lpstr>Слайд 4</vt:lpstr>
      <vt:lpstr>Змінний тематичний осередок  ( дошки, фліп чарти )</vt:lpstr>
      <vt:lpstr>1. На фліпчартах ви разом з учнями можете робити нотатки чи малювати під час вивчення нової цікавої теми. А на стендах чи дошках можна розміщувати фактично будь-яку інформацію.</vt:lpstr>
      <vt:lpstr>Осередок гри ( настільні ігри, інвентар для рухливих ігр)</vt:lpstr>
      <vt:lpstr>Осередок художньо-творчої діяльності  ( полички для зберігання приладдя та стенд для змінної виставки дитячих робіт )</vt:lpstr>
      <vt:lpstr>Куточок живої природи для проведення  дослідів ( пророщування зерна, спостереження да догляд за рослинами, акваріум )</vt:lpstr>
      <vt:lpstr>Осередок відпочинку ( з килимом для сидіння та гри, стільцями, кріслами-пуфами, подушками з м’яким покриттям )</vt:lpstr>
      <vt:lpstr>Осередок дитячої класної бібліотечки </vt:lpstr>
      <vt:lpstr>Осередок вчителя ( стіл, стілець, комп’ютер, полиці/ящики, шафи для зберігання дидактичного матеріалу тощо ).</vt:lpstr>
      <vt:lpstr>Творчий проект «Якою я бачу свою класну кімнату»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oper</cp:lastModifiedBy>
  <cp:revision>47</cp:revision>
  <dcterms:created xsi:type="dcterms:W3CDTF">2018-03-01T11:52:50Z</dcterms:created>
  <dcterms:modified xsi:type="dcterms:W3CDTF">2019-03-27T15:46:41Z</dcterms:modified>
</cp:coreProperties>
</file>