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7"/>
  </p:notesMasterIdLst>
  <p:sldIdLst>
    <p:sldId id="256" r:id="rId2"/>
    <p:sldId id="310" r:id="rId3"/>
    <p:sldId id="327" r:id="rId4"/>
    <p:sldId id="324" r:id="rId5"/>
    <p:sldId id="333" r:id="rId6"/>
    <p:sldId id="334" r:id="rId7"/>
    <p:sldId id="258" r:id="rId8"/>
    <p:sldId id="329" r:id="rId9"/>
    <p:sldId id="261" r:id="rId10"/>
    <p:sldId id="262" r:id="rId11"/>
    <p:sldId id="263" r:id="rId12"/>
    <p:sldId id="264" r:id="rId13"/>
    <p:sldId id="265" r:id="rId14"/>
    <p:sldId id="266" r:id="rId15"/>
    <p:sldId id="306" r:id="rId16"/>
    <p:sldId id="336" r:id="rId17"/>
    <p:sldId id="268" r:id="rId18"/>
    <p:sldId id="276" r:id="rId19"/>
    <p:sldId id="277" r:id="rId20"/>
    <p:sldId id="312" r:id="rId21"/>
    <p:sldId id="313" r:id="rId22"/>
    <p:sldId id="314" r:id="rId23"/>
    <p:sldId id="315" r:id="rId24"/>
    <p:sldId id="316" r:id="rId25"/>
    <p:sldId id="269" r:id="rId26"/>
    <p:sldId id="270" r:id="rId27"/>
    <p:sldId id="322" r:id="rId28"/>
    <p:sldId id="318" r:id="rId29"/>
    <p:sldId id="321" r:id="rId30"/>
    <p:sldId id="271" r:id="rId31"/>
    <p:sldId id="303" r:id="rId32"/>
    <p:sldId id="272" r:id="rId33"/>
    <p:sldId id="278" r:id="rId34"/>
    <p:sldId id="304" r:id="rId35"/>
    <p:sldId id="274" r:id="rId36"/>
    <p:sldId id="282" r:id="rId37"/>
    <p:sldId id="279" r:id="rId38"/>
    <p:sldId id="284" r:id="rId39"/>
    <p:sldId id="307" r:id="rId40"/>
    <p:sldId id="308" r:id="rId41"/>
    <p:sldId id="287" r:id="rId42"/>
    <p:sldId id="337" r:id="rId43"/>
    <p:sldId id="288" r:id="rId44"/>
    <p:sldId id="293" r:id="rId45"/>
    <p:sldId id="295" r:id="rId46"/>
    <p:sldId id="294" r:id="rId47"/>
    <p:sldId id="335" r:id="rId48"/>
    <p:sldId id="292" r:id="rId49"/>
    <p:sldId id="290" r:id="rId50"/>
    <p:sldId id="338" r:id="rId51"/>
    <p:sldId id="297" r:id="rId52"/>
    <p:sldId id="332" r:id="rId53"/>
    <p:sldId id="330" r:id="rId54"/>
    <p:sldId id="298" r:id="rId55"/>
    <p:sldId id="299" r:id="rId5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30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DB6657-FC78-40BF-83E2-D0FD800F8C63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848473-6334-4E11-92DF-CFB4945E3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063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48473-6334-4E11-92DF-CFB4945E3725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3981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BBDD-6CB8-4051-817D-33558E264AE3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4D3F098-B980-4AC4-81E4-5F601355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023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BBDD-6CB8-4051-817D-33558E264AE3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4D3F098-B980-4AC4-81E4-5F601355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145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BBDD-6CB8-4051-817D-33558E264AE3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4D3F098-B980-4AC4-81E4-5F601355D489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48244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BBDD-6CB8-4051-817D-33558E264AE3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4D3F098-B980-4AC4-81E4-5F601355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9730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BBDD-6CB8-4051-817D-33558E264AE3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4D3F098-B980-4AC4-81E4-5F601355D489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4387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BBDD-6CB8-4051-817D-33558E264AE3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4D3F098-B980-4AC4-81E4-5F601355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894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BBDD-6CB8-4051-817D-33558E264AE3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F098-B980-4AC4-81E4-5F601355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196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BBDD-6CB8-4051-817D-33558E264AE3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F098-B980-4AC4-81E4-5F601355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602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BBDD-6CB8-4051-817D-33558E264AE3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F098-B980-4AC4-81E4-5F601355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220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BBDD-6CB8-4051-817D-33558E264AE3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4D3F098-B980-4AC4-81E4-5F601355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612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BBDD-6CB8-4051-817D-33558E264AE3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4D3F098-B980-4AC4-81E4-5F601355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763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BBDD-6CB8-4051-817D-33558E264AE3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4D3F098-B980-4AC4-81E4-5F601355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528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BBDD-6CB8-4051-817D-33558E264AE3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F098-B980-4AC4-81E4-5F601355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925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BBDD-6CB8-4051-817D-33558E264AE3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F098-B980-4AC4-81E4-5F601355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856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BBDD-6CB8-4051-817D-33558E264AE3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F098-B980-4AC4-81E4-5F601355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475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BBDD-6CB8-4051-817D-33558E264AE3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4D3F098-B980-4AC4-81E4-5F601355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437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0BBDD-6CB8-4051-817D-33558E264AE3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4D3F098-B980-4AC4-81E4-5F601355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872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gi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A4%D0%BE%D1%80%D1%82%D0%B5%D0%BF%D1%96%D0%B0%D0%BD%D0%BE" TargetMode="External"/><Relationship Id="rId3" Type="http://schemas.openxmlformats.org/officeDocument/2006/relationships/hyperlink" Target="https://uk.wikipedia.org/wiki/%D0%A1%D0%BE%D0%BB%D1%96%D1%81%D1%82" TargetMode="External"/><Relationship Id="rId7" Type="http://schemas.openxmlformats.org/officeDocument/2006/relationships/hyperlink" Target="https://uk.wikipedia.org/wiki/%D0%A5%D0%BE%D1%80" TargetMode="External"/><Relationship Id="rId12" Type="http://schemas.openxmlformats.org/officeDocument/2006/relationships/image" Target="../media/image55.jpeg"/><Relationship Id="rId2" Type="http://schemas.openxmlformats.org/officeDocument/2006/relationships/hyperlink" Target="https://uk.wikipedia.org/wiki/%D0%A4%D1%80%D0%B0%D0%BD%D1%86%D1%83%D0%B7%D1%8C%D0%BA%D0%B0_%D0%BC%D0%BE%D0%B2%D0%B0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uk.wikipedia.org/wiki/%D0%90%D0%BD%D1%81%D0%B0%D0%BC%D0%B1%D0%BB%D1%8C" TargetMode="External"/><Relationship Id="rId11" Type="http://schemas.openxmlformats.org/officeDocument/2006/relationships/image" Target="../media/image54.jpeg"/><Relationship Id="rId5" Type="http://schemas.openxmlformats.org/officeDocument/2006/relationships/hyperlink" Target="https://uk.wikipedia.org/wiki/%D0%9E%D1%80%D0%BA%D0%B5%D1%81%D1%82%D1%80" TargetMode="External"/><Relationship Id="rId10" Type="http://schemas.openxmlformats.org/officeDocument/2006/relationships/hyperlink" Target="https://uk.wikipedia.org/wiki/%D0%91%D0%B0%D1%8F%D0%BD" TargetMode="External"/><Relationship Id="rId4" Type="http://schemas.openxmlformats.org/officeDocument/2006/relationships/hyperlink" Target="https://uk.wikipedia.org/wiki/%D0%9C%D0%B5%D0%BB%D0%BE%D0%B4%D1%96%D1%8F" TargetMode="External"/><Relationship Id="rId9" Type="http://schemas.openxmlformats.org/officeDocument/2006/relationships/hyperlink" Target="https://uk.wikipedia.org/wiki/%D0%91%D0%B0%D0%BD%D0%B4%D1%83%D1%80%D0%B0" TargetMode="Externa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9A%D0%BE%D0%BC%D0%BF%D0%BE%D0%B7%D0%B8%D1%82%D0%BE%D1%80" TargetMode="External"/><Relationship Id="rId13" Type="http://schemas.openxmlformats.org/officeDocument/2006/relationships/hyperlink" Target="https://uk.wikipedia.org/wiki/%D0%A0%D0%BE%D1%81%D1%96%D0%B9%D1%81%D1%8C%D0%BA%D0%B5_%D0%BC%D1%83%D0%B7%D0%B8%D1%87%D0%BD%D0%B5_%D1%82%D0%BE%D0%B2%D0%B0%D1%80%D0%B8%D1%81%D1%82%D0%B2%D0%BE" TargetMode="External"/><Relationship Id="rId3" Type="http://schemas.openxmlformats.org/officeDocument/2006/relationships/hyperlink" Target="https://uk.wikipedia.org/wiki/1829" TargetMode="External"/><Relationship Id="rId7" Type="http://schemas.openxmlformats.org/officeDocument/2006/relationships/hyperlink" Target="https://uk.wikipedia.org/wiki/1894" TargetMode="External"/><Relationship Id="rId12" Type="http://schemas.openxmlformats.org/officeDocument/2006/relationships/hyperlink" Target="https://uk.wikipedia.org/wiki/1849" TargetMode="External"/><Relationship Id="rId17" Type="http://schemas.openxmlformats.org/officeDocument/2006/relationships/image" Target="../media/image56.jpeg"/><Relationship Id="rId2" Type="http://schemas.openxmlformats.org/officeDocument/2006/relationships/hyperlink" Target="https://uk.wikipedia.org/wiki/28_%D0%BB%D0%B8%D1%81%D1%82%D0%BE%D0%BF%D0%B0%D0%B4%D0%B0" TargetMode="External"/><Relationship Id="rId16" Type="http://schemas.openxmlformats.org/officeDocument/2006/relationships/hyperlink" Target="https://uk.wikipedia.org/wiki/1891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uk.wikipedia.org/wiki/20_%D0%BB%D0%B8%D1%81%D1%82%D0%BE%D0%BF%D0%B0%D0%B4%D0%B0" TargetMode="External"/><Relationship Id="rId11" Type="http://schemas.openxmlformats.org/officeDocument/2006/relationships/hyperlink" Target="https://uk.wikipedia.org/wiki/1840" TargetMode="External"/><Relationship Id="rId5" Type="http://schemas.openxmlformats.org/officeDocument/2006/relationships/hyperlink" Target="https://uk.wikipedia.org/wiki/%D0%9F%D0%BE%D0%B4%D1%96%D0%BB%D1%8C%D1%81%D1%8C%D0%BA%D0%B0_%D0%B3%D1%83%D0%B1%D0%B5%D1%80%D0%BD%D1%96%D1%8F" TargetMode="External"/><Relationship Id="rId15" Type="http://schemas.openxmlformats.org/officeDocument/2006/relationships/hyperlink" Target="https://uk.wikipedia.org/wiki/1887" TargetMode="External"/><Relationship Id="rId10" Type="http://schemas.openxmlformats.org/officeDocument/2006/relationships/hyperlink" Target="https://uk.wikipedia.org/wiki/%D0%9F%D0%B5%D1%82%D0%B5%D1%80%D0%B1%D1%83%D1%80%D0%B7%D1%8C%D0%BA%D0%B0_%D0%BA%D0%BE%D0%BD%D1%81%D0%B5%D1%80%D0%B2%D0%B0%D1%82%D0%BE%D1%80%D1%96%D1%8F" TargetMode="External"/><Relationship Id="rId4" Type="http://schemas.openxmlformats.org/officeDocument/2006/relationships/hyperlink" Target="https://uk.wikipedia.org/wiki/%D0%92%D0%B8%D1%85%D0%B2%D0%B0%D1%82%D0%B8%D0%BD%D1%86%D1%96" TargetMode="External"/><Relationship Id="rId9" Type="http://schemas.openxmlformats.org/officeDocument/2006/relationships/hyperlink" Target="https://uk.wikipedia.org/wiki/%D0%9F%D1%96%D0%B0%D0%BD%D1%96%D1%81%D1%82" TargetMode="External"/><Relationship Id="rId14" Type="http://schemas.openxmlformats.org/officeDocument/2006/relationships/hyperlink" Target="https://uk.wikipedia.org/wiki/%D0%9F%D0%B5%D1%82%D0%B5%D1%80%D0%B1%D1%83%D1%80%D0%B3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344857">
            <a:off x="1142671" y="1351595"/>
            <a:ext cx="4803690" cy="2266351"/>
          </a:xfrm>
        </p:spPr>
        <p:txBody>
          <a:bodyPr>
            <a:prstTxWarp prst="textStop">
              <a:avLst/>
            </a:prstTxWarp>
            <a:noAutofit/>
            <a:scene3d>
              <a:camera prst="isometricOffAxis1Righ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uk-UA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Monotype Corsiva" panose="03010101010201010101" pitchFamily="66" charset="0"/>
              </a:rPr>
              <a:t>Відкритий урок з музичного мистецтва 2 клас</a:t>
            </a:r>
            <a:br>
              <a:rPr lang="uk-UA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Monotype Corsiva" panose="03010101010201010101" pitchFamily="66" charset="0"/>
              </a:rPr>
            </a:br>
            <a:r>
              <a:rPr lang="uk-UA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Monotype Corsiva" panose="03010101010201010101" pitchFamily="66" charset="0"/>
              </a:rPr>
              <a:t/>
            </a:r>
            <a:br>
              <a:rPr lang="uk-UA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Monotype Corsiva" panose="03010101010201010101" pitchFamily="66" charset="0"/>
              </a:rPr>
            </a:br>
            <a:r>
              <a:rPr lang="uk-UA" sz="2800" dirty="0" smtClean="0">
                <a:solidFill>
                  <a:schemeClr val="accent1"/>
                </a:solidFill>
                <a:latin typeface="Monotype Corsiva" panose="03010101010201010101" pitchFamily="66" charset="0"/>
              </a:rPr>
              <a:t/>
            </a:r>
            <a:br>
              <a:rPr lang="uk-UA" sz="2800" dirty="0" smtClean="0">
                <a:solidFill>
                  <a:schemeClr val="accent1"/>
                </a:solidFill>
                <a:latin typeface="Monotype Corsiva" panose="03010101010201010101" pitchFamily="66" charset="0"/>
              </a:rPr>
            </a:br>
            <a:r>
              <a:rPr lang="uk-UA" sz="2800" dirty="0" smtClean="0">
                <a:solidFill>
                  <a:schemeClr val="accent1"/>
                </a:solidFill>
                <a:latin typeface="Monotype Corsiva" panose="03010101010201010101" pitchFamily="66" charset="0"/>
              </a:rPr>
              <a:t>          </a:t>
            </a:r>
            <a:r>
              <a:rPr lang="uk-UA" sz="2800" b="1" dirty="0" smtClean="0">
                <a:ln w="22225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Тема: «Мова музики»</a:t>
            </a:r>
            <a:endParaRPr lang="ru-RU" sz="2800" b="1" dirty="0">
              <a:ln w="22225">
                <a:solidFill>
                  <a:schemeClr val="accent5"/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Monotype Corsiva" panose="03010101010201010101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50018" y="4308336"/>
            <a:ext cx="4415883" cy="2315488"/>
          </a:xfrm>
        </p:spPr>
        <p:txBody>
          <a:bodyPr>
            <a:prstTxWarp prst="textWave1">
              <a:avLst>
                <a:gd name="adj1" fmla="val 12500"/>
                <a:gd name="adj2" fmla="val 3283"/>
              </a:avLst>
            </a:prstTxWarp>
            <a:noAutofit/>
            <a:scene3d>
              <a:camera prst="perspectiveBelow"/>
              <a:lightRig rig="harsh" dir="t"/>
            </a:scene3d>
            <a:sp3d extrusionH="57150" prstMaterial="matte">
              <a:bevelT w="63500" h="12700" prst="softRound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uk-UA" sz="1800" b="1" dirty="0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onotype Corsiva" panose="03010101010201010101" pitchFamily="66" charset="0"/>
              </a:rPr>
              <a:t>     </a:t>
            </a:r>
            <a:r>
              <a:rPr lang="uk-UA" sz="1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Підготувала вчитель музичного мистецтва</a:t>
            </a:r>
          </a:p>
          <a:p>
            <a:r>
              <a:rPr lang="uk-UA" sz="1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                                           </a:t>
            </a:r>
            <a:r>
              <a:rPr lang="uk-UA" sz="1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      </a:t>
            </a:r>
            <a:r>
              <a:rPr lang="uk-UA" sz="1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Метіль</a:t>
            </a:r>
            <a:r>
              <a:rPr lang="uk-UA" sz="1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 М.М.</a:t>
            </a:r>
          </a:p>
          <a:p>
            <a:endParaRPr lang="uk-UA" sz="18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r>
              <a:rPr lang="uk-UA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uk-UA" sz="1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                       </a:t>
            </a:r>
            <a:r>
              <a:rPr lang="uk-UA" sz="1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uk-UA" sz="1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Боярка 2018</a:t>
            </a:r>
            <a:endParaRPr lang="ru-RU" sz="1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cxnSp>
        <p:nvCxnSpPr>
          <p:cNvPr id="6" name="Соединительная линия уступом 5"/>
          <p:cNvCxnSpPr/>
          <p:nvPr/>
        </p:nvCxnSpPr>
        <p:spPr>
          <a:xfrm rot="10800000">
            <a:off x="3914078" y="5029200"/>
            <a:ext cx="70626" cy="127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263" y="1371600"/>
            <a:ext cx="5943600" cy="43975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2780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layer.myshared.ru/17/1106400/slides/slide_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44" y="133816"/>
            <a:ext cx="9961755" cy="657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37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layer.myshared.ru/17/1106392/slides/slide_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186" y="111513"/>
            <a:ext cx="9958038" cy="661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04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layer.myshared.ru/17/1106400/slides/slide_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034" y="122662"/>
            <a:ext cx="9924586" cy="663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61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layer.myshared.ru/17/1106392/slides/slide_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44" y="156117"/>
            <a:ext cx="9857678" cy="661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38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layer.myshared.ru/17/1106400/slides/slide_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44" y="100362"/>
            <a:ext cx="9824224" cy="665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07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3698" y="698953"/>
            <a:ext cx="96123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 </a:t>
            </a:r>
            <a:r>
              <a:rPr lang="ru-RU" sz="2000" i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теж</a:t>
            </a:r>
            <a:r>
              <a:rPr lang="ru-RU" sz="2000" i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2000" i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розмовляти</a:t>
            </a:r>
            <a:r>
              <a:rPr lang="ru-RU" sz="2000" i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музичною</a:t>
            </a:r>
            <a:r>
              <a:rPr lang="ru-RU" sz="2000" i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мовою</a:t>
            </a:r>
            <a:r>
              <a:rPr lang="ru-RU" sz="2000" i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адже</a:t>
            </a:r>
            <a:r>
              <a:rPr lang="ru-RU" sz="2000" i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них є </a:t>
            </a:r>
            <a:r>
              <a:rPr lang="ru-RU" sz="2000" i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музичні</a:t>
            </a:r>
            <a:r>
              <a:rPr lang="ru-RU" sz="2000" i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інструменти</a:t>
            </a:r>
            <a:r>
              <a:rPr lang="ru-RU" sz="2000" i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голос. При </a:t>
            </a:r>
            <a:r>
              <a:rPr lang="ru-RU" sz="2000" i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ru-RU" sz="2000" i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обов’язково</a:t>
            </a:r>
            <a:r>
              <a:rPr lang="ru-RU" sz="2000" i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слід</a:t>
            </a:r>
            <a:r>
              <a:rPr lang="ru-RU" sz="2000" i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дотримуватися</a:t>
            </a:r>
            <a:r>
              <a:rPr lang="ru-RU" sz="2000" i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мелодії</a:t>
            </a:r>
            <a:r>
              <a:rPr lang="ru-RU" sz="2000" i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i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sz="2000" i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вона є </a:t>
            </a:r>
            <a:r>
              <a:rPr lang="ru-RU" sz="2000" i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головним</a:t>
            </a:r>
            <a:r>
              <a:rPr lang="ru-RU" sz="2000" i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елементом</a:t>
            </a:r>
            <a:r>
              <a:rPr lang="ru-RU" sz="2000" i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музичної</a:t>
            </a:r>
            <a:r>
              <a:rPr lang="ru-RU" sz="2000" i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sz="2000" i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 descr="Картинки по запросу мова музики 2 клас-картин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488" y="1817649"/>
            <a:ext cx="9902283" cy="491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9079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124" y="256478"/>
            <a:ext cx="9733774" cy="626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143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мова музики 2 клас-картин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649" y="211873"/>
            <a:ext cx="10203366" cy="664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Картинки по запросу музичне мистецтво картинки про темп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059" y="5146288"/>
            <a:ext cx="1499838" cy="149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71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layer.myshared.ru/17/1106402/slides/slide_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151" y="133814"/>
            <a:ext cx="9723863" cy="659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6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layer.myshared.ru/17/1106402/slides/slide_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395" y="156117"/>
            <a:ext cx="9801922" cy="660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39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068" y="0"/>
            <a:ext cx="101959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8422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layer.myshared.ru/19/1226546/slides/slide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907" y="200722"/>
            <a:ext cx="9757317" cy="656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1839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layer.myshared.ru/19/1226546/slides/slide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733" y="178421"/>
            <a:ext cx="9935735" cy="655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0377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layer.myshared.ru/19/1226546/slides/slide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127" y="78059"/>
            <a:ext cx="10013795" cy="665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0507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layer.myshared.ru/19/1226546/slides/slide_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606" y="111512"/>
            <a:ext cx="9757316" cy="662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1139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layer.myshared.ru/19/1226546/slides/slide_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634" y="278779"/>
            <a:ext cx="9423322" cy="624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5742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57600" y="814837"/>
            <a:ext cx="5597912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800" b="1" dirty="0">
                <a:solidFill>
                  <a:schemeClr val="accent2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III</a:t>
            </a:r>
            <a:r>
              <a:rPr lang="uk-UA" sz="4800" b="1" dirty="0" smtClean="0">
                <a:solidFill>
                  <a:schemeClr val="accent2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uk-UA" sz="4800" b="1" dirty="0" err="1" smtClean="0">
                <a:solidFill>
                  <a:schemeClr val="accent2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Розспівування</a:t>
            </a:r>
            <a:endParaRPr lang="ru-RU" sz="4800" dirty="0">
              <a:solidFill>
                <a:schemeClr val="accent2"/>
              </a:solidFill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Картинки по запросу музичне мистецтво картин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54" y="2174486"/>
            <a:ext cx="5023638" cy="395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756" y="2174487"/>
            <a:ext cx="6160429" cy="39558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49061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60468" y="747930"/>
            <a:ext cx="5538696" cy="981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5400" b="1" dirty="0">
                <a:solidFill>
                  <a:schemeClr val="accent2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IY</a:t>
            </a:r>
            <a:r>
              <a:rPr lang="uk-UA" sz="5400" b="1" dirty="0">
                <a:solidFill>
                  <a:schemeClr val="accent2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.Ритмічні </a:t>
            </a:r>
            <a:r>
              <a:rPr lang="uk-UA" sz="5400" b="1" dirty="0" smtClean="0">
                <a:solidFill>
                  <a:schemeClr val="accent2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вправи</a:t>
            </a:r>
            <a:endParaRPr lang="ru-RU" sz="5400" dirty="0">
              <a:solidFill>
                <a:schemeClr val="accent2"/>
              </a:solidFill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Картинки по запросу музичне мистецтво картин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702" y="1706137"/>
            <a:ext cx="6146298" cy="398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69" y="1706137"/>
            <a:ext cx="5564459" cy="398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0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Музично-дидактична гра -&#10;це гра у якій об'єднуються&#10;усі види музичної&#10;діяльності: спів, слухання,&#10;рух під музику, гра на&#10;м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312" y="133814"/>
            <a:ext cx="10024947" cy="660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7840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ритмічні вправи на уроках музи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457" y="189571"/>
            <a:ext cx="9690953" cy="656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9453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556" y="0"/>
            <a:ext cx="10192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34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все про динаміку на уроках музи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240" y="0"/>
            <a:ext cx="10043531" cy="677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4431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65287" y="766149"/>
            <a:ext cx="6096000" cy="98527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chemeClr val="accent2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uk-UA" sz="2400" b="1" dirty="0">
                <a:solidFill>
                  <a:schemeClr val="accent2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.Повідомлення теми уроку.</a:t>
            </a:r>
            <a:endParaRPr lang="ru-RU" sz="2400" dirty="0">
              <a:solidFill>
                <a:schemeClr val="accent2"/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i="1" dirty="0">
                <a:solidFill>
                  <a:srgbClr val="FF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1.Робота з підручником, </a:t>
            </a:r>
            <a:r>
              <a:rPr lang="uk-UA" sz="2400" b="1" i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ст.98,95,101.</a:t>
            </a:r>
            <a:endParaRPr lang="ru-RU" sz="2400" dirty="0">
              <a:solidFill>
                <a:srgbClr val="FF0000"/>
              </a:solidFill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Картинки по запросу музичне мистецтво картин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220" y="1784196"/>
            <a:ext cx="10002643" cy="507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63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мова музики 2 клас-картин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976" y="144966"/>
            <a:ext cx="10024946" cy="662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11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20176" y="633839"/>
            <a:ext cx="9121697" cy="207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4000" b="1" i="1" dirty="0" smtClean="0">
                <a:solidFill>
                  <a:schemeClr val="accent2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Станція </a:t>
            </a:r>
            <a:r>
              <a:rPr lang="uk-UA" sz="4000" b="1" i="1" dirty="0">
                <a:solidFill>
                  <a:schemeClr val="accent2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«На гостини до пана </a:t>
            </a:r>
            <a:r>
              <a:rPr lang="uk-UA" sz="4000" b="1" i="1" dirty="0" err="1">
                <a:solidFill>
                  <a:schemeClr val="accent2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Темпа</a:t>
            </a:r>
            <a:r>
              <a:rPr lang="uk-UA" sz="4000" b="1" i="1" dirty="0" smtClean="0">
                <a:solidFill>
                  <a:schemeClr val="accent2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1400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країні Музики всі мешканці добре знають музичну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мову.Кожен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із них намагається виражати за допомогою щось своє. Характер музичного твору залежить не лише від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ладу,а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й від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темпу.За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що відповідає пан 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Темп?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Картинки по запросу музичне мистецтво картинки про тем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093" y="2844994"/>
            <a:ext cx="9534292" cy="386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53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Картинки по запросу які бувають темп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634" y="167267"/>
            <a:ext cx="9367566" cy="638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52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23063" y="478832"/>
            <a:ext cx="531925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dirty="0" smtClean="0">
                <a:solidFill>
                  <a:schemeClr val="accent1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           Слухання музики. </a:t>
            </a:r>
          </a:p>
          <a:p>
            <a:endParaRPr lang="uk-UA" sz="2400" b="1" dirty="0">
              <a:solidFill>
                <a:schemeClr val="accent1"/>
              </a:solidFill>
              <a:latin typeface="Monotype Corsiva" panose="03010101010201010101" pitchFamily="66" charset="0"/>
              <a:ea typeface="Calibri" panose="020F0502020204030204" pitchFamily="34" charset="0"/>
            </a:endParaRPr>
          </a:p>
          <a:p>
            <a:r>
              <a:rPr lang="uk-UA" sz="3200" dirty="0" smtClean="0">
                <a:solidFill>
                  <a:srgbClr val="00B0F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       В якому темпі виконання?</a:t>
            </a:r>
            <a:endParaRPr lang="uk-UA" sz="3200" b="1" dirty="0" smtClean="0">
              <a:solidFill>
                <a:srgbClr val="00B0F0"/>
              </a:solidFill>
              <a:latin typeface="Monotype Corsiva" panose="03010101010201010101" pitchFamily="66" charset="0"/>
              <a:ea typeface="Calibri" panose="020F0502020204030204" pitchFamily="34" charset="0"/>
            </a:endParaRPr>
          </a:p>
          <a:p>
            <a:r>
              <a:rPr lang="uk-UA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2400" b="1" dirty="0"/>
          </a:p>
        </p:txBody>
      </p:sp>
      <p:pic>
        <p:nvPicPr>
          <p:cNvPr id="9220" name="Picture 4" descr="Картинки по запросу музичне мистецтво картинки про темп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325" y="1873405"/>
            <a:ext cx="8184995" cy="470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8005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Картинки по запросу що таке ла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043" y="3429000"/>
            <a:ext cx="1800225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Картинки по запросу що таке ла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170" y="3019424"/>
            <a:ext cx="1905000" cy="343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15268" y="564700"/>
            <a:ext cx="6496902" cy="2046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3200" b="1" i="1" dirty="0" smtClean="0">
                <a:solidFill>
                  <a:schemeClr val="accent2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Станція </a:t>
            </a:r>
            <a:r>
              <a:rPr lang="uk-UA" sz="3200" b="1" i="1" dirty="0">
                <a:solidFill>
                  <a:schemeClr val="accent2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«У країні музики завжди Лад</a:t>
            </a:r>
            <a:r>
              <a:rPr lang="uk-UA" sz="3200" b="1" i="1" dirty="0" smtClean="0">
                <a:solidFill>
                  <a:schemeClr val="accent2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1400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Основу мелодії складає не лише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звукоряд,а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Лад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Характер і настрій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музики,яку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ви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слухаєте,залежить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від ладу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 А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головним ладом в музиці є мажор і мінор.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634" y="3133492"/>
            <a:ext cx="5988205" cy="343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08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Картинки по запросу що означає темп в музиці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327" y="356840"/>
            <a:ext cx="9267203" cy="624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Картинки по запросу картинки з музи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910468" y="613318"/>
            <a:ext cx="3456878" cy="134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49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layer.myshared.ru/17/1106392/slides/slide_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751" y="278780"/>
            <a:ext cx="9289508" cy="633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7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03646" y="3234652"/>
            <a:ext cx="184731" cy="368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uk-UA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43201" y="1760915"/>
            <a:ext cx="8675648" cy="564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uk-UA" sz="2400" dirty="0">
                <a:solidFill>
                  <a:schemeClr val="accent2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uk-UA" sz="2400" dirty="0" smtClean="0">
                <a:solidFill>
                  <a:schemeClr val="accent2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                           </a:t>
            </a:r>
            <a:r>
              <a:rPr lang="uk-UA" sz="3200" b="1" dirty="0" smtClean="0">
                <a:solidFill>
                  <a:schemeClr val="accent2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Читання </a:t>
            </a:r>
            <a:r>
              <a:rPr lang="uk-UA" sz="3200" b="1" dirty="0">
                <a:solidFill>
                  <a:schemeClr val="accent2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казки Брати Лади</a:t>
            </a:r>
            <a:endParaRPr lang="ru-RU" sz="3200" dirty="0">
              <a:solidFill>
                <a:schemeClr val="accent2"/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Жили в чарівній країні Музиці два брати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Лади.Вони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були дуже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різні.Один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-веселий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жартівник.Там,де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він з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`</a:t>
            </a:r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являвся, завжди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ставало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сонячно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і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радісно.Його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музика дарувала всім святковий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настрій.Звали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цього брата Мажор.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 другий брат був завжди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сумний.Він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полюбляв награвати журливі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мелодії.Цього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брата звали Мінор.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Мешканці музичної країни шанували обох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братів,бо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в житті кожного бувають і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веселі,і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сумні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дні.Тому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й співали різні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пісні,що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їх дарували їм брати</a:t>
            </a:r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endParaRPr lang="uk-UA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Запитання:</a:t>
            </a:r>
            <a:endParaRPr lang="uk-UA" dirty="0" smtClean="0">
              <a:solidFill>
                <a:srgbClr val="FF0000"/>
              </a:solidFill>
            </a:endParaRP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uk-UA" dirty="0"/>
              <a:t>-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гадаєте,що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вашому житті за останній рік було мажорним, а що мінорним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Який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настрій вам ближчий?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endParaRPr lang="uk-UA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endParaRPr lang="uk-UA" b="1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endParaRPr lang="ru-RU" dirty="0"/>
          </a:p>
        </p:txBody>
      </p:sp>
      <p:pic>
        <p:nvPicPr>
          <p:cNvPr id="4" name="Picture 2" descr="Картинки по запросу що таке ла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497" y="1603267"/>
            <a:ext cx="1294703" cy="217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Картинки по запросу що таке ла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728" y="143612"/>
            <a:ext cx="1086168" cy="194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73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6722" y="355046"/>
            <a:ext cx="8854067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C93037"/>
                </a:solidFill>
                <a:latin typeface="Bad Script"/>
              </a:rPr>
              <a:t>                              </a:t>
            </a:r>
          </a:p>
          <a:p>
            <a:pPr algn="just"/>
            <a:endParaRPr lang="ru-RU" dirty="0">
              <a:solidFill>
                <a:srgbClr val="C93037"/>
              </a:solidFill>
              <a:latin typeface="Bad Script"/>
            </a:endParaRPr>
          </a:p>
          <a:p>
            <a:pPr algn="just"/>
            <a:endParaRPr lang="ru-RU" dirty="0" smtClean="0">
              <a:solidFill>
                <a:srgbClr val="C93037"/>
              </a:solidFill>
              <a:latin typeface="Bad Script"/>
            </a:endParaRPr>
          </a:p>
          <a:p>
            <a:pPr algn="just"/>
            <a:endParaRPr lang="ru-RU" dirty="0">
              <a:solidFill>
                <a:srgbClr val="C93037"/>
              </a:solidFill>
              <a:latin typeface="Bad Script"/>
            </a:endParaRPr>
          </a:p>
          <a:p>
            <a:pPr algn="just"/>
            <a:endParaRPr lang="ru-RU" dirty="0" smtClean="0">
              <a:solidFill>
                <a:srgbClr val="C93037"/>
              </a:solidFill>
              <a:latin typeface="Bad Script"/>
            </a:endParaRPr>
          </a:p>
          <a:p>
            <a:pPr algn="just"/>
            <a:endParaRPr lang="ru-RU" dirty="0">
              <a:solidFill>
                <a:srgbClr val="C93037"/>
              </a:solidFill>
              <a:latin typeface="Bad Script"/>
            </a:endParaRPr>
          </a:p>
          <a:p>
            <a:pPr algn="just"/>
            <a:endParaRPr lang="ru-RU" dirty="0" smtClean="0">
              <a:solidFill>
                <a:srgbClr val="C93037"/>
              </a:solidFill>
              <a:latin typeface="Bad Script"/>
            </a:endParaRPr>
          </a:p>
          <a:p>
            <a:pPr algn="just"/>
            <a:r>
              <a:rPr lang="ru-RU" dirty="0">
                <a:solidFill>
                  <a:srgbClr val="C93037"/>
                </a:solidFill>
                <a:latin typeface="Bad Script"/>
              </a:rPr>
              <a:t> </a:t>
            </a:r>
            <a:r>
              <a:rPr lang="ru-RU" dirty="0" smtClean="0">
                <a:solidFill>
                  <a:srgbClr val="C93037"/>
                </a:solidFill>
                <a:latin typeface="Bad Script"/>
              </a:rPr>
              <a:t>                        </a:t>
            </a:r>
            <a:r>
              <a:rPr lang="ru-RU" sz="20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</a:t>
            </a:r>
            <a:r>
              <a:rPr lang="ru-RU" sz="2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творчості</a:t>
            </a:r>
            <a:r>
              <a:rPr lang="ru-RU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композитора Л. </a:t>
            </a:r>
            <a:r>
              <a:rPr lang="ru-RU" sz="2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Бетховена</a:t>
            </a:r>
          </a:p>
          <a:p>
            <a:pPr algn="just"/>
            <a:endParaRPr lang="ru-RU" dirty="0" smtClean="0">
              <a:solidFill>
                <a:srgbClr val="C930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err="1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</a:t>
            </a:r>
            <a:r>
              <a:rPr lang="ru-RU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 хочу </a:t>
            </a:r>
            <a:r>
              <a:rPr lang="ru-RU" dirty="0" err="1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ознайомити</a:t>
            </a:r>
            <a:r>
              <a:rPr lang="ru-RU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вас </a:t>
            </a:r>
            <a:r>
              <a:rPr lang="ru-RU" dirty="0" err="1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життям</a:t>
            </a:r>
            <a:r>
              <a:rPr lang="ru-RU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творчістю</a:t>
            </a:r>
            <a:r>
              <a:rPr lang="ru-RU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композитора чия </a:t>
            </a:r>
            <a:r>
              <a:rPr lang="ru-RU" dirty="0" err="1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музика</a:t>
            </a:r>
            <a:r>
              <a:rPr lang="ru-RU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підняла</a:t>
            </a:r>
            <a:r>
              <a:rPr lang="ru-RU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вам </a:t>
            </a:r>
            <a:r>
              <a:rPr lang="ru-RU" dirty="0" err="1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настрій</a:t>
            </a:r>
            <a:r>
              <a:rPr lang="ru-RU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початку уроку. </a:t>
            </a:r>
            <a:r>
              <a:rPr lang="ru-RU" dirty="0" err="1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уважним</a:t>
            </a:r>
            <a:r>
              <a:rPr lang="ru-RU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зможе</a:t>
            </a:r>
            <a:r>
              <a:rPr lang="ru-RU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визначити</a:t>
            </a:r>
            <a:r>
              <a:rPr lang="ru-RU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тип </a:t>
            </a:r>
            <a:r>
              <a:rPr lang="ru-RU" dirty="0" err="1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цієї</a:t>
            </a:r>
            <a:r>
              <a:rPr lang="ru-RU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музики</a:t>
            </a:r>
            <a:r>
              <a:rPr lang="ru-RU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ru-RU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err="1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марш.</a:t>
            </a:r>
            <a:endParaRPr lang="ru-RU" b="0" i="0" dirty="0">
              <a:solidFill>
                <a:srgbClr val="44444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86721" y="1951464"/>
            <a:ext cx="885406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 smtClean="0">
              <a:solidFill>
                <a:srgbClr val="44444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endParaRPr lang="ru-RU" dirty="0">
              <a:solidFill>
                <a:srgbClr val="44444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solidFill>
                <a:srgbClr val="44444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rgbClr val="44444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 smtClean="0">
              <a:solidFill>
                <a:srgbClr val="44444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rgbClr val="44444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 smtClean="0">
              <a:solidFill>
                <a:srgbClr val="44444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err="1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німецький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композитор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Людвіг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Ван Бетховен.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трагічна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доля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була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талановитого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композитора.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Уявіть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собі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понад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тому в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німецькому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місті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Бонні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жив хлопчик на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ім’я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Людвіг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Коли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йому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стільки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 зараз вам,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уже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виступав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концертами. Першим учителем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музики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Людвіга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батько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придворний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музикант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жорстокий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учитель. По 10 годин на день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примушував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сина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займатися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музикою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30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Бетховен тяжко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захворів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втратив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слух. Але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продовжував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створювати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неперевершені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музичні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твори.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музика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вчить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сильними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мужніми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боротьбі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життєвими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негараздами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Твори Бетховена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передають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енергію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волю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героїв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настрій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0" i="0" dirty="0">
              <a:solidFill>
                <a:srgbClr val="44444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Картинки по запросу людвіг ван бетховен біографія скорочено українською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799" y="200723"/>
            <a:ext cx="2182463" cy="227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140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83" y="4261639"/>
            <a:ext cx="7995424" cy="247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87083" y="501805"/>
            <a:ext cx="7995423" cy="3876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</a:t>
            </a:r>
            <a:r>
              <a:rPr lang="uk-UA" sz="2000" b="1" dirty="0" smtClean="0">
                <a:solidFill>
                  <a:schemeClr val="accent2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Хід </a:t>
            </a:r>
            <a:r>
              <a:rPr lang="uk-UA" sz="2000" b="1" dirty="0">
                <a:solidFill>
                  <a:schemeClr val="accent2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уроку</a:t>
            </a:r>
            <a:endParaRPr lang="ru-RU" sz="2000" dirty="0">
              <a:solidFill>
                <a:schemeClr val="accent2"/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chemeClr val="accent2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uk-UA" sz="2000" b="1" dirty="0">
                <a:solidFill>
                  <a:schemeClr val="accent2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.Організаційна частина.</a:t>
            </a:r>
            <a:endParaRPr lang="ru-RU" sz="2000" dirty="0">
              <a:solidFill>
                <a:schemeClr val="accent2"/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b="1" i="1" dirty="0">
                <a:solidFill>
                  <a:srgbClr val="00B0F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1.Вхід до класу під звучання пісні («Турецький марш») -</a:t>
            </a:r>
            <a:r>
              <a:rPr lang="uk-UA" sz="2000" b="1" i="1" dirty="0" err="1">
                <a:solidFill>
                  <a:srgbClr val="00B0F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Л.В.Бетховен</a:t>
            </a:r>
            <a:r>
              <a:rPr lang="uk-UA" sz="2000" b="1" i="1" dirty="0">
                <a:solidFill>
                  <a:srgbClr val="00B0F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b="1" i="1" dirty="0">
                <a:solidFill>
                  <a:srgbClr val="00B0F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i="1" dirty="0" smtClean="0">
                <a:solidFill>
                  <a:srgbClr val="00B0F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</a:t>
            </a:r>
            <a:r>
              <a:rPr lang="uk-UA" sz="2000" b="1" i="1" dirty="0" smtClean="0">
                <a:solidFill>
                  <a:srgbClr val="00B05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Слова </a:t>
            </a:r>
            <a:r>
              <a:rPr lang="uk-UA" sz="2000" b="1" i="1" dirty="0">
                <a:solidFill>
                  <a:srgbClr val="00B05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вчителя</a:t>
            </a:r>
            <a:r>
              <a:rPr lang="uk-UA" sz="2000" b="1" i="1" dirty="0" smtClean="0">
                <a:solidFill>
                  <a:srgbClr val="00B05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b="1" i="1" dirty="0" smtClean="0">
                <a:solidFill>
                  <a:srgbClr val="00B0F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                                          Дзвоник </a:t>
            </a:r>
            <a:r>
              <a:rPr lang="uk-UA" sz="2000" b="1" i="1" dirty="0">
                <a:solidFill>
                  <a:srgbClr val="00B0F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дав усім наказ-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b="1" i="1" dirty="0">
                <a:solidFill>
                  <a:srgbClr val="00B0F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                                       </a:t>
            </a:r>
            <a:r>
              <a:rPr lang="uk-UA" sz="2000" b="1" i="1" dirty="0" smtClean="0">
                <a:solidFill>
                  <a:srgbClr val="00B0F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 </a:t>
            </a:r>
            <a:r>
              <a:rPr lang="uk-UA" sz="2000" b="1" i="1" dirty="0">
                <a:solidFill>
                  <a:srgbClr val="00B0F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До роботи швидше, в клас.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b="1" i="1" dirty="0">
                <a:solidFill>
                  <a:srgbClr val="00B0F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                                       </a:t>
            </a:r>
            <a:r>
              <a:rPr lang="uk-UA" sz="2000" b="1" i="1" dirty="0" smtClean="0">
                <a:solidFill>
                  <a:srgbClr val="00B0F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 Працюватимемо </a:t>
            </a:r>
            <a:r>
              <a:rPr lang="uk-UA" sz="2000" b="1" i="1" dirty="0">
                <a:solidFill>
                  <a:srgbClr val="00B0F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гарно,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b="1" i="1" dirty="0">
                <a:solidFill>
                  <a:srgbClr val="00B0F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                                     </a:t>
            </a:r>
            <a:r>
              <a:rPr lang="uk-UA" sz="2000" b="1" i="1" dirty="0" smtClean="0">
                <a:solidFill>
                  <a:srgbClr val="00B0F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   Щоб </a:t>
            </a:r>
            <a:r>
              <a:rPr lang="uk-UA" sz="2000" b="1" i="1" dirty="0">
                <a:solidFill>
                  <a:srgbClr val="00B0F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урок пройшов не марно.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uk-UA" sz="2000" b="1" i="1" dirty="0">
              <a:solidFill>
                <a:srgbClr val="00B050"/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9792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75571" y="1128704"/>
            <a:ext cx="948968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Прослухаємо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один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творів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Бетховена. Ви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почуєте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різні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настрої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визначте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самі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Назву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твору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поки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вам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казати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буду.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Уважно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слухаємо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музику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Зверніть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увагу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1.Який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настрій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музики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Скільки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частин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творі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почули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творі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дві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частини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І – весела, ІІ –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сумна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3.Скажіть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якими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кольорами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передати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музику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частини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Світлими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яскравими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якими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кольорами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передати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музику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ІІ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частини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Темними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сумними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5.Спробуймо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самостійно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визначити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назву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твору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>
              <a:solidFill>
                <a:srgbClr val="44444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Весела.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Сумна</a:t>
            </a:r>
            <a:r>
              <a:rPr lang="ru-RU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uk-UA" b="0" i="0" dirty="0">
              <a:solidFill>
                <a:srgbClr val="44444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Композитор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підкреслити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веселощів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але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суму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знову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повернеться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веселий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настрій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Закінчується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твір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мажорній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бадьорій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мажорному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0" i="0" dirty="0">
              <a:solidFill>
                <a:srgbClr val="44444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84195" y="579863"/>
            <a:ext cx="97684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 smtClean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uk-UA" sz="3200" b="1" dirty="0" smtClean="0">
                <a:solidFill>
                  <a:schemeClr val="accent2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Слухання </a:t>
            </a:r>
            <a:r>
              <a:rPr lang="uk-UA" sz="3200" b="1" dirty="0">
                <a:solidFill>
                  <a:schemeClr val="accent2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музики </a:t>
            </a:r>
            <a:r>
              <a:rPr lang="uk-UA" sz="3200" b="1" dirty="0" smtClean="0">
                <a:solidFill>
                  <a:schemeClr val="accent2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Людвіга </a:t>
            </a:r>
            <a:r>
              <a:rPr lang="uk-UA" sz="3200" b="1" dirty="0" err="1" smtClean="0">
                <a:solidFill>
                  <a:schemeClr val="accent2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вана</a:t>
            </a:r>
            <a:r>
              <a:rPr lang="uk-UA" sz="3200" b="1" dirty="0" smtClean="0">
                <a:solidFill>
                  <a:schemeClr val="accent2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Бетховена, </a:t>
            </a:r>
            <a:r>
              <a:rPr lang="uk-UA" sz="3200" b="1" dirty="0">
                <a:solidFill>
                  <a:schemeClr val="accent2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uk-UA" sz="3200" b="1" dirty="0" err="1">
                <a:solidFill>
                  <a:schemeClr val="accent2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Весела.Сумна</a:t>
            </a:r>
            <a:r>
              <a:rPr lang="uk-UA" sz="3200" b="1" dirty="0">
                <a:solidFill>
                  <a:schemeClr val="accent2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3200" dirty="0">
              <a:latin typeface="Monotype Corsiva" panose="03010101010201010101" pitchFamily="66" charset="0"/>
            </a:endParaRPr>
          </a:p>
        </p:txBody>
      </p:sp>
      <p:pic>
        <p:nvPicPr>
          <p:cNvPr id="11270" name="Picture 6" descr="Картинки по запросу музичне мистецтво картинки про тем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230" y="5229922"/>
            <a:ext cx="5241072" cy="155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9390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player.myshared.ru/17/1106404/slides/slide_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50" y="223025"/>
            <a:ext cx="9612350" cy="638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26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912" y="687193"/>
            <a:ext cx="10236820" cy="57582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776558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30376" y="477722"/>
            <a:ext cx="9367974" cy="1676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3600" b="1" i="1" dirty="0" smtClean="0">
                <a:solidFill>
                  <a:schemeClr val="accent2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Станція </a:t>
            </a:r>
            <a:r>
              <a:rPr lang="uk-UA" sz="3600" b="1" i="1" dirty="0">
                <a:solidFill>
                  <a:schemeClr val="accent2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«Динаміка у країні музики»</a:t>
            </a:r>
            <a:endParaRPr lang="ru-RU" sz="3600" dirty="0">
              <a:solidFill>
                <a:schemeClr val="accent2"/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Сьогодні в музичній країні протягом дня йде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дощик.Він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то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посилюється,то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затихає.Композитор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почув мелодію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дощика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переклав його музичною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мовою.У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цьому йому допомогли динамічні відтінки-форте і піано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Картинки по запросу все про динаміку на уроках музи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805" y="2289891"/>
            <a:ext cx="9110545" cy="436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Картинки по запросу музичне мистецтво картинки про темп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97" y="1393902"/>
            <a:ext cx="2174079" cy="236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71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ртинки по запросу все про динаміку на уроках музи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327" y="232898"/>
            <a:ext cx="9433932" cy="649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40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Картинки по запросу все про динаміку на уроках музи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969" y="178420"/>
            <a:ext cx="9557137" cy="653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44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Картинки по запросу все про динаміку на уроках музи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478" y="234176"/>
            <a:ext cx="9378176" cy="635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Картинки по запросу музичне мистецтво картинки про темп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97" y="2817541"/>
            <a:ext cx="2782267" cy="353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77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1892" y="446050"/>
            <a:ext cx="102925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Акомпанеме́нт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tooltip="Французька мова"/>
              </a:rPr>
              <a:t>фр.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Accompagner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</a:t>
            </a:r>
            <a:r>
              <a:rPr lang="ru-RU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супроводити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 — </a:t>
            </a:r>
            <a:r>
              <a:rPr lang="ru-RU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музичний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супровід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основної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партії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2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солістів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головної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tooltip="Мелодія"/>
              </a:rPr>
              <a:t>мелодії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(соло) вокального </a:t>
            </a:r>
            <a:r>
              <a:rPr lang="ru-RU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інструментального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твору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виконується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tooltip="Оркестр"/>
              </a:rPr>
              <a:t>оркестром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tooltip="Ансамбль"/>
              </a:rPr>
              <a:t>ансамблем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tooltip="Хор"/>
              </a:rPr>
              <a:t>хором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окремому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інструменті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 tooltip="Фортепіано"/>
              </a:rPr>
              <a:t>фортепіано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 tooltip="Бандура"/>
              </a:rPr>
              <a:t>бандурі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 tooltip="Баян"/>
              </a:rPr>
              <a:t>баяні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1026" name="Picture 2" descr="Картинки по запросу аккомпанемент на фортепиано гри на скрипці картинки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873" y="3434576"/>
            <a:ext cx="3791956" cy="311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аккомпанемент на фортепиано гри на скрипці картинки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371" y="3434576"/>
            <a:ext cx="5006897" cy="3111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5955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60127" y="175652"/>
            <a:ext cx="7593980" cy="817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i="1" dirty="0" smtClean="0">
                <a:solidFill>
                  <a:schemeClr val="accent3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  Вивчення творчості Антона Григоровича  </a:t>
            </a:r>
            <a:r>
              <a:rPr lang="uk-UA" sz="2400" b="1" i="1" dirty="0" err="1" smtClean="0">
                <a:solidFill>
                  <a:schemeClr val="accent3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Рубінштейна</a:t>
            </a:r>
            <a:endParaRPr lang="uk-UA" sz="2400" b="1" i="1" dirty="0" smtClean="0">
              <a:solidFill>
                <a:schemeClr val="accent3"/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b="1" i="1" dirty="0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Анто́н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Григорович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Рубінштейн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народився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tooltip="28 листопада"/>
              </a:rPr>
              <a:t>28 листопада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1829"/>
              </a:rPr>
              <a:t>1829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село 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 tooltip="Вихватинці"/>
              </a:rPr>
              <a:t>Вихватинці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 tooltip="Подільська губернія"/>
              </a:rPr>
              <a:t>Подільскої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 tooltip="Подільська губернія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 tooltip="Подільська губернія"/>
              </a:rPr>
              <a:t>губернії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 tooltip="20 листопада"/>
              </a:rPr>
              <a:t>20 листопада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 tooltip="1894"/>
              </a:rPr>
              <a:t>1894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помер  —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російський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8" tooltip="Композитор"/>
              </a:rPr>
              <a:t>композитор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9" tooltip="Піаніст"/>
              </a:rPr>
              <a:t>піаніст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диригент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Засновник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0" tooltip="Петербурзька консерваторія"/>
              </a:rPr>
              <a:t>Санкт-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10" tooltip="Петербурзька консерваторія"/>
              </a:rPr>
              <a:t>Петербурзької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0" tooltip="Петербурзька консерваторія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10" tooltip="Петербурзька консерваторія"/>
              </a:rPr>
              <a:t>консерваторії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/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дев'яти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Рубінштейн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виступав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публічно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Москві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з 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11" tooltip="1840"/>
              </a:rPr>
              <a:t>1840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р.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концертував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кордоном.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Повернувшись до Петербургу в 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12" tooltip="1849"/>
              </a:rPr>
              <a:t>1849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Рубінштейн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заснував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13" tooltip="Російське музичне товариство"/>
              </a:rPr>
              <a:t>Російське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13" tooltip="Російське музичне товариство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13" tooltip="Російське музичне товариство"/>
              </a:rPr>
              <a:t>музичне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13" tooltip="Російське музичне товариство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13" tooltip="Російське музичне товариство"/>
              </a:rPr>
              <a:t>товариство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і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Музичну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школу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перетворену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потім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 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10" tooltip="Петербурзька консерваторія"/>
              </a:rPr>
              <a:t>Санкт-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10" tooltip="Петербурзька консерваторія"/>
              </a:rPr>
              <a:t>Петербурзьку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10" tooltip="Петербурзька консерваторія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10" tooltip="Петербурзька консерваторія"/>
              </a:rPr>
              <a:t>консерваторію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директором,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професором.Ім'ям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Рубінштейна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названа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вулиця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 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14" tooltip="Петербург"/>
              </a:rPr>
              <a:t>Петербурзі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якій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композитор жив з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5" tooltip="1887"/>
              </a:rPr>
              <a:t>1887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по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6" tooltip="1891"/>
              </a:rPr>
              <a:t>1891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будинку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№ 38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меморіальна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1400" dirty="0">
              <a:solidFill>
                <a:schemeClr val="accent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solidFill>
                  <a:schemeClr val="accent3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Слухання музики Антон Григорович  </a:t>
            </a:r>
            <a:r>
              <a:rPr lang="uk-UA" sz="2400" b="1" dirty="0" err="1">
                <a:solidFill>
                  <a:schemeClr val="accent3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Рубінштейн</a:t>
            </a:r>
            <a:r>
              <a:rPr lang="uk-UA" sz="2400" b="1" dirty="0">
                <a:solidFill>
                  <a:schemeClr val="accent3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«Мелодія</a:t>
            </a:r>
            <a:r>
              <a:rPr lang="uk-UA" sz="2400" b="1" dirty="0" smtClean="0">
                <a:solidFill>
                  <a:schemeClr val="accent3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 </a:t>
            </a:r>
            <a:r>
              <a:rPr lang="ru-RU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гадаєте</a:t>
            </a:r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яку </a:t>
            </a:r>
            <a:r>
              <a:rPr lang="ru-RU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назву</a:t>
            </a:r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дав композитор </a:t>
            </a:r>
            <a:r>
              <a:rPr lang="ru-RU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цій</a:t>
            </a:r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п’єсі</a:t>
            </a:r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uk-UA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Які настрої і почуття передав композитор у творі?</a:t>
            </a:r>
            <a:endParaRPr lang="ru-RU" sz="1400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Інколи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мелодія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навіть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сама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п’єса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мелодійна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підкреслити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Рубінштейн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Ме­лодія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uk-UA" b="1" dirty="0" smtClean="0">
              <a:solidFill>
                <a:schemeClr val="accent3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1400" dirty="0">
              <a:solidFill>
                <a:schemeClr val="accent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1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14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Ilja Jefimowitsch Repin 007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594" y="1116942"/>
            <a:ext cx="2381250" cy="415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34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69473" y="497793"/>
            <a:ext cx="7237141" cy="2976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chemeClr val="accent2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accent2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YI</a:t>
            </a:r>
            <a:r>
              <a:rPr lang="uk-UA" sz="2400" b="1" dirty="0">
                <a:solidFill>
                  <a:schemeClr val="accent2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.Музично-ритмічна хвилинка</a:t>
            </a:r>
            <a:r>
              <a:rPr lang="uk-UA" sz="2400" b="1" dirty="0" smtClean="0">
                <a:solidFill>
                  <a:schemeClr val="accent2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uk-UA" sz="2400" b="1" dirty="0" smtClean="0">
              <a:solidFill>
                <a:schemeClr val="accent2"/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 smtClean="0">
                <a:solidFill>
                  <a:srgbClr val="00B05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Вивчення </a:t>
            </a:r>
            <a:r>
              <a:rPr lang="uk-UA" sz="2400" b="1" dirty="0">
                <a:solidFill>
                  <a:srgbClr val="00B05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пісні </a:t>
            </a:r>
            <a:r>
              <a:rPr lang="uk-UA" sz="2400" b="1" dirty="0" smtClean="0">
                <a:solidFill>
                  <a:srgbClr val="00B05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«Дощик капає зі стріхи».</a:t>
            </a:r>
            <a:endParaRPr lang="ru-RU" sz="2400" dirty="0">
              <a:solidFill>
                <a:srgbClr val="00B050"/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i="1" dirty="0">
                <a:solidFill>
                  <a:srgbClr val="00B0F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1.Слухання пісні у виконанні вчителя чи </a:t>
            </a:r>
            <a:r>
              <a:rPr lang="uk-UA" sz="2400" b="1" i="1" dirty="0" smtClean="0">
                <a:solidFill>
                  <a:srgbClr val="00B0F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фонограми </a:t>
            </a:r>
            <a:r>
              <a:rPr lang="uk-UA" sz="2400" b="1" i="1" dirty="0">
                <a:solidFill>
                  <a:srgbClr val="00B0F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(плюс</a:t>
            </a:r>
            <a:r>
              <a:rPr lang="uk-UA" sz="2400" b="1" i="1" dirty="0" smtClean="0">
                <a:solidFill>
                  <a:srgbClr val="00B0F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2400" b="1" i="1" dirty="0" smtClean="0">
              <a:solidFill>
                <a:srgbClr val="00B0F0"/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i="1" dirty="0" smtClean="0">
                <a:solidFill>
                  <a:srgbClr val="00B0F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uk-UA" sz="2400" b="1" i="1" dirty="0" smtClean="0">
                <a:solidFill>
                  <a:srgbClr val="00B0F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.Розучування слів.</a:t>
            </a:r>
            <a:endParaRPr lang="ru-RU" sz="2400" dirty="0">
              <a:solidFill>
                <a:srgbClr val="00B0F0"/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i="1" dirty="0">
                <a:solidFill>
                  <a:srgbClr val="00B0F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uk-UA" sz="2400" b="1" i="1" dirty="0" smtClean="0">
                <a:solidFill>
                  <a:srgbClr val="00B0F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.Виконання </a:t>
            </a:r>
            <a:r>
              <a:rPr lang="uk-UA" sz="2400" b="1" i="1" dirty="0">
                <a:solidFill>
                  <a:srgbClr val="00B0F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пісні учнями.</a:t>
            </a:r>
            <a:endParaRPr lang="ru-RU" sz="2400" dirty="0">
              <a:solidFill>
                <a:srgbClr val="00B0F0"/>
              </a:solidFill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Картинки по запросу дякую за уро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313" y="3101557"/>
            <a:ext cx="9166301" cy="366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47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музичні картин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941" y="156117"/>
            <a:ext cx="9634653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9704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244" y="579863"/>
            <a:ext cx="9634654" cy="57986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8379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66224" y="479951"/>
            <a:ext cx="7471317" cy="2346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chemeClr val="accent2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YII</a:t>
            </a:r>
            <a:r>
              <a:rPr lang="uk-UA" sz="2800" b="1" dirty="0">
                <a:solidFill>
                  <a:schemeClr val="accent2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.Підсумок </a:t>
            </a:r>
            <a:r>
              <a:rPr lang="uk-UA" sz="2800" b="1" dirty="0" err="1">
                <a:solidFill>
                  <a:schemeClr val="accent2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уроку.Релаксація</a:t>
            </a:r>
            <a:r>
              <a:rPr lang="uk-UA" sz="2800" b="1" dirty="0" smtClean="0">
                <a:solidFill>
                  <a:schemeClr val="accent2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uk-UA" sz="2800" b="1" dirty="0" smtClean="0">
              <a:solidFill>
                <a:schemeClr val="accent2"/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нового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дізналися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сьогоднішньому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уроці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найбільше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зацікавило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вразило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види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вам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сподобалися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 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dirty="0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4.Яку </a:t>
            </a:r>
            <a:r>
              <a:rPr lang="uk-UA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пісеньку ми вивчали на </a:t>
            </a:r>
            <a:r>
              <a:rPr lang="uk-UA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уроці</a:t>
            </a:r>
            <a:r>
              <a:rPr lang="uk-UA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sz="1400" dirty="0">
              <a:solidFill>
                <a:srgbClr val="00B0F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Картинки по запросу музичне мистецтво картинки підсуиок урок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059" y="2796671"/>
            <a:ext cx="8073481" cy="390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42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Картинки по запросу музичне мистецтво картинки оцінювання діте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698" y="267629"/>
            <a:ext cx="9735014" cy="641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9431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дякую за уро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396" y="78060"/>
            <a:ext cx="9757316" cy="665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3488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52185" y="401444"/>
            <a:ext cx="4516244" cy="50660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uk-UA" sz="2400" b="1" dirty="0" smtClean="0">
              <a:solidFill>
                <a:schemeClr val="accent3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/>
              <a:t> </a:t>
            </a:r>
            <a:r>
              <a:rPr lang="ru-RU" sz="2800" b="1" dirty="0" err="1">
                <a:solidFill>
                  <a:schemeClr val="accent3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Оцінювання</a:t>
            </a:r>
            <a:r>
              <a:rPr lang="ru-RU" sz="2800" b="1" dirty="0">
                <a:solidFill>
                  <a:schemeClr val="accent3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3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дітей</a:t>
            </a:r>
            <a:r>
              <a:rPr lang="ru-RU" sz="2800" b="1" dirty="0">
                <a:solidFill>
                  <a:schemeClr val="accent3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.</a:t>
            </a:r>
            <a:endParaRPr lang="uk-UA" sz="2800" b="1" dirty="0">
              <a:solidFill>
                <a:schemeClr val="accent3"/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800" b="1" dirty="0" smtClean="0">
                <a:solidFill>
                  <a:schemeClr val="accent3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Домашнє </a:t>
            </a:r>
            <a:r>
              <a:rPr lang="uk-UA" sz="2800" b="1" dirty="0">
                <a:solidFill>
                  <a:schemeClr val="accent3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завдання.</a:t>
            </a:r>
            <a:endParaRPr lang="ru-RU" sz="2800" dirty="0">
              <a:solidFill>
                <a:schemeClr val="accent3"/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800" b="1" dirty="0">
                <a:solidFill>
                  <a:schemeClr val="accent3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Музичне </a:t>
            </a:r>
            <a:r>
              <a:rPr lang="uk-UA" sz="2800" b="1" dirty="0" smtClean="0">
                <a:solidFill>
                  <a:schemeClr val="accent3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прощання.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1400" dirty="0">
              <a:solidFill>
                <a:schemeClr val="accent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Пісня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Дзень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дзелень дзвенить дзвінок.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Вже 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закінчився урок.</a:t>
            </a:r>
            <a:endParaRPr lang="ru-RU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</a:t>
            </a:r>
            <a:r>
              <a:rPr lang="uk-UA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побачення!До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побачення!»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chemeClr val="accent2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YIII</a:t>
            </a:r>
            <a:r>
              <a:rPr lang="uk-UA" sz="2800" b="1" dirty="0">
                <a:solidFill>
                  <a:schemeClr val="accent2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.Вихід з класу під звучання пісні </a:t>
            </a:r>
            <a:r>
              <a:rPr lang="uk-UA" sz="2800" dirty="0">
                <a:solidFill>
                  <a:schemeClr val="accent2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(за вибором вчителя)</a:t>
            </a:r>
            <a:endParaRPr lang="ru-RU" sz="2800" dirty="0">
              <a:solidFill>
                <a:schemeClr val="accent2"/>
              </a:solidFill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Картинки по запросу картинки музичногомистецтв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429" y="691375"/>
            <a:ext cx="5371171" cy="537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13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Картинки по запросу дякую за уро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454" y="200722"/>
            <a:ext cx="9735013" cy="656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1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34936" y="524107"/>
            <a:ext cx="5609063" cy="2215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3200" b="1" i="1" dirty="0">
                <a:solidFill>
                  <a:srgbClr val="00B0F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2.Музичне привітання.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uk-UA" b="1" i="1" dirty="0"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Пісня</a:t>
            </a:r>
            <a:r>
              <a:rPr lang="uk-UA" dirty="0" err="1" smtClean="0"/>
              <a:t>: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Дзень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дзелень дзвенить дзвінок,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Вже почався в нас урок.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Добрий день! Добрий день!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711" y="2739202"/>
            <a:ext cx="6289288" cy="41187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86647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89972" y="639454"/>
            <a:ext cx="8586438" cy="5180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000" b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Мета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Ознайомити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учнів із мажорним та мінорним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ладом;вчити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розрізняти їх у музичних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творах;з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поняттям «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темп»;вчити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визначати роль супроводу в творах та їх зв'язок з характером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музики;узагальити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порівняти характеристики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високих,низьких,гучних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тихих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звуків;розвивати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музичний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слух,почуття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ритму,уяву,увагу,зосередженість,логічне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мислення,фантазію;виховувати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любов до музичної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мови,творів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музичного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мистецтва,її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історії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Навчальна</a:t>
            </a:r>
            <a:r>
              <a:rPr lang="ru-RU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знайомство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творчістю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німецького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композитора Л.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Бетховена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російського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композитора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А.Рубійштейна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уважно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слухати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музику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ознайомлення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музичної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Розвивальна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образного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сприймання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музичних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уміння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вокально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хорових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навичок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навичок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сольфеджування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творчих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здібностей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естетичний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смак,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інтерес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музики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уміння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уважно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слухати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музику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любов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повага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музики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композиторів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400" dirty="0">
              <a:solidFill>
                <a:schemeClr val="accent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0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Методично</a:t>
            </a:r>
            <a:r>
              <a:rPr lang="uk-UA" sz="2000" b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-дидактичне забезпечення уроку:</a:t>
            </a:r>
            <a:r>
              <a:rPr lang="uk-UA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`</a:t>
            </a:r>
            <a:r>
              <a:rPr lang="uk-UA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ютер,телевізор,підручник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«Музичне мистецтво»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Л.С.Аристова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дидактичний матеріал.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Картинки по запросу музичне мистецтво картин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970" y="1426262"/>
            <a:ext cx="2043151" cy="360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03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338" y="1"/>
            <a:ext cx="9946886" cy="676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850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49805" y="614024"/>
            <a:ext cx="6096000" cy="26064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i="1" dirty="0">
                <a:solidFill>
                  <a:srgbClr val="00B0F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3.Повторення вивченого на минулому </a:t>
            </a:r>
            <a:r>
              <a:rPr lang="uk-UA" sz="2400" b="1" i="1" dirty="0" err="1">
                <a:solidFill>
                  <a:srgbClr val="00B0F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уроці</a:t>
            </a:r>
            <a:r>
              <a:rPr lang="uk-UA" sz="2400" b="1" i="1" dirty="0">
                <a:solidFill>
                  <a:srgbClr val="00B0F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uk-UA" sz="2400" dirty="0">
                <a:solidFill>
                  <a:srgbClr val="00B0F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rgbClr val="00B0F0"/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chemeClr val="accent2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  <a:r>
              <a:rPr lang="uk-UA" sz="2400" b="1" dirty="0">
                <a:solidFill>
                  <a:schemeClr val="accent2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.Вступне слово вчителя.</a:t>
            </a:r>
            <a:endParaRPr lang="ru-RU" sz="2400" dirty="0">
              <a:solidFill>
                <a:schemeClr val="accent2"/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кожного виду мистецтва є своя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мова.Мова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музики </a:t>
            </a:r>
            <a:r>
              <a:rPr lang="uk-UA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складаєтьсяз:мелодії,ритму,темпу,динаміки,ладу.За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допомогою цих засобів виразності композитори створюють музичні твори.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://player.myshared.ru/17/1106392/slides/slide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942" y="2832410"/>
            <a:ext cx="8474926" cy="391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86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Фиолетовый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1125</TotalTime>
  <Words>863</Words>
  <Application>Microsoft Office PowerPoint</Application>
  <PresentationFormat>Широкоэкранный</PresentationFormat>
  <Paragraphs>121</Paragraphs>
  <Slides>55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63" baseType="lpstr">
      <vt:lpstr>Arial</vt:lpstr>
      <vt:lpstr>Bad Script</vt:lpstr>
      <vt:lpstr>Calibri</vt:lpstr>
      <vt:lpstr>Century Gothic</vt:lpstr>
      <vt:lpstr>Monotype Corsiva</vt:lpstr>
      <vt:lpstr>Times New Roman</vt:lpstr>
      <vt:lpstr>Wingdings 3</vt:lpstr>
      <vt:lpstr>Легкий дым</vt:lpstr>
      <vt:lpstr>Відкритий урок з музичного мистецтва 2 клас             Тема: «Мова музики»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Відкритий урок з музичного мистецтва 2 клас Тема: «Мова музики»</dc:title>
  <dc:creator>Marianna</dc:creator>
  <cp:lastModifiedBy>Marianna</cp:lastModifiedBy>
  <cp:revision>84</cp:revision>
  <cp:lastPrinted>2018-02-22T14:42:40Z</cp:lastPrinted>
  <dcterms:created xsi:type="dcterms:W3CDTF">2017-10-23T16:17:16Z</dcterms:created>
  <dcterms:modified xsi:type="dcterms:W3CDTF">2019-04-07T16:38:23Z</dcterms:modified>
</cp:coreProperties>
</file>