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60" r:id="rId2"/>
    <p:sldId id="258" r:id="rId3"/>
    <p:sldId id="257" r:id="rId4"/>
    <p:sldId id="271" r:id="rId5"/>
    <p:sldId id="272" r:id="rId6"/>
    <p:sldId id="273" r:id="rId7"/>
    <p:sldId id="274" r:id="rId8"/>
    <p:sldId id="261" r:id="rId9"/>
    <p:sldId id="262" r:id="rId10"/>
    <p:sldId id="266" r:id="rId11"/>
    <p:sldId id="268" r:id="rId12"/>
    <p:sldId id="267" r:id="rId13"/>
    <p:sldId id="270" r:id="rId14"/>
    <p:sldId id="263" r:id="rId15"/>
    <p:sldId id="264" r:id="rId16"/>
    <p:sldId id="269" r:id="rId17"/>
    <p:sldId id="259" r:id="rId18"/>
    <p:sldId id="275"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B00000"/>
    <a:srgbClr val="EF5F4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42D41C7-4EB3-4031-A8E5-C54F157FD8E1}" type="slidenum">
              <a:rPr lang="ru-RU"/>
              <a:pPr>
                <a:defRPr/>
              </a:pPr>
              <a:t>‹#›</a:t>
            </a:fld>
            <a:endParaRPr lang="ru-RU"/>
          </a:p>
        </p:txBody>
      </p:sp>
    </p:spTree>
  </p:cSld>
  <p:clrMapOvr>
    <a:masterClrMapping/>
  </p:clrMapOvr>
  <p:transition>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33FA0E8-C0A0-40EA-BD33-98FD52F46B9F}" type="slidenum">
              <a:rPr lang="ru-RU"/>
              <a:pPr>
                <a:defRPr/>
              </a:pPr>
              <a:t>‹#›</a:t>
            </a:fld>
            <a:endParaRPr lang="ru-RU"/>
          </a:p>
        </p:txBody>
      </p:sp>
    </p:spTree>
  </p:cSld>
  <p:clrMapOvr>
    <a:masterClrMapping/>
  </p:clrMapOvr>
  <p:transition>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0FF4A8-547C-40B3-8B3B-38DB1A53CB2C}" type="slidenum">
              <a:rPr lang="ru-RU"/>
              <a:pPr>
                <a:defRPr/>
              </a:pPr>
              <a:t>‹#›</a:t>
            </a:fld>
            <a:endParaRPr lang="ru-RU"/>
          </a:p>
        </p:txBody>
      </p:sp>
    </p:spTree>
  </p:cSld>
  <p:clrMapOvr>
    <a:masterClrMapping/>
  </p:clrMapOvr>
  <p:transition>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E6288A-0CEC-4D15-9BE9-79794549C576}" type="slidenum">
              <a:rPr lang="ru-RU"/>
              <a:pPr>
                <a:defRPr/>
              </a:pPr>
              <a:t>‹#›</a:t>
            </a:fld>
            <a:endParaRPr lang="ru-RU"/>
          </a:p>
        </p:txBody>
      </p:sp>
    </p:spTree>
  </p:cSld>
  <p:clrMapOvr>
    <a:masterClrMapping/>
  </p:clrMapOvr>
  <p:transition>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6C31972-F31E-48A7-8976-EBC891B7111B}" type="slidenum">
              <a:rPr lang="ru-RU"/>
              <a:pPr>
                <a:defRPr/>
              </a:pPr>
              <a:t>‹#›</a:t>
            </a:fld>
            <a:endParaRPr lang="ru-RU"/>
          </a:p>
        </p:txBody>
      </p:sp>
    </p:spTree>
  </p:cSld>
  <p:clrMapOvr>
    <a:masterClrMapping/>
  </p:clrMapOvr>
  <p:transition>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81DC44C-E568-4977-8A57-E72850C0AC1B}" type="slidenum">
              <a:rPr lang="ru-RU"/>
              <a:pPr>
                <a:defRPr/>
              </a:pPr>
              <a:t>‹#›</a:t>
            </a:fld>
            <a:endParaRPr lang="ru-RU"/>
          </a:p>
        </p:txBody>
      </p:sp>
    </p:spTree>
  </p:cSld>
  <p:clrMapOvr>
    <a:masterClrMapping/>
  </p:clrMapOvr>
  <p:transition>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260222FD-9A87-4C9F-9053-96F5BBFCC7EE}" type="slidenum">
              <a:rPr lang="ru-RU"/>
              <a:pPr>
                <a:defRPr/>
              </a:pPr>
              <a:t>‹#›</a:t>
            </a:fld>
            <a:endParaRPr lang="ru-RU"/>
          </a:p>
        </p:txBody>
      </p:sp>
    </p:spTree>
  </p:cSld>
  <p:clrMapOvr>
    <a:masterClrMapping/>
  </p:clrMapOvr>
  <p:transition>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D8E4B17-AD71-472C-8010-B2DB793D0997}" type="slidenum">
              <a:rPr lang="ru-RU"/>
              <a:pPr>
                <a:defRPr/>
              </a:pPr>
              <a:t>‹#›</a:t>
            </a:fld>
            <a:endParaRPr lang="ru-RU"/>
          </a:p>
        </p:txBody>
      </p:sp>
    </p:spTree>
  </p:cSld>
  <p:clrMapOvr>
    <a:masterClrMapping/>
  </p:clrMapOvr>
  <p:transition>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E87D6FC-03C3-46CA-AB3F-C02DD8A09CD7}" type="slidenum">
              <a:rPr lang="ru-RU"/>
              <a:pPr>
                <a:defRPr/>
              </a:pPr>
              <a:t>‹#›</a:t>
            </a:fld>
            <a:endParaRPr lang="ru-RU"/>
          </a:p>
        </p:txBody>
      </p:sp>
    </p:spTree>
  </p:cSld>
  <p:clrMapOvr>
    <a:masterClrMapping/>
  </p:clrMapOvr>
  <p:transition>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FEA2ECD-A1B8-4718-94E1-81293D410ACE}" type="slidenum">
              <a:rPr lang="ru-RU"/>
              <a:pPr>
                <a:defRPr/>
              </a:pPr>
              <a:t>‹#›</a:t>
            </a:fld>
            <a:endParaRPr lang="ru-RU"/>
          </a:p>
        </p:txBody>
      </p:sp>
    </p:spTree>
  </p:cSld>
  <p:clrMapOvr>
    <a:masterClrMapping/>
  </p:clrMapOvr>
  <p:transition>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42D840B-0F87-4C9C-AAAF-F78E6D0E018B}" type="slidenum">
              <a:rPr lang="ru-RU"/>
              <a:pPr>
                <a:defRPr/>
              </a:pPr>
              <a:t>‹#›</a:t>
            </a:fld>
            <a:endParaRPr lang="ru-RU"/>
          </a:p>
        </p:txBody>
      </p:sp>
    </p:spTree>
  </p:cSld>
  <p:clrMapOvr>
    <a:masterClrMapping/>
  </p:clrMapOvr>
  <p:transition>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FB8C1FEB-03D8-442F-AB4B-9555B6E64FB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________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youtube.com/watch?v=CCxAWnxcjh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1050;&#1088;&#1086;&#1089;&#1074;&#1086;&#1088;&#1076;%20(&#1050;&#1074;&#1072;&#1076;&#1088;&#1072;&#1090;&#1085;&#1077;%20&#1088;&#1110;&#1074;&#1085;&#1103;&#1085;&#1085;&#1103;%20&#1110;%20&#1081;&#1086;&#1075;&#1086;%20&#1074;&#1080;&#1082;&#1086;&#1088;&#1080;&#1089;&#1090;&#1072;&#1085;&#1085;&#1103;).html" TargetMode="External"/><Relationship Id="rId2" Type="http://schemas.openxmlformats.org/officeDocument/2006/relationships/hyperlink" Target="&#1056;&#1086;&#1073;&#1086;&#1090;&#1072;%20&#1079;%20&#1076;&#1072;&#1085;&#1080;&#1084;&#1080;%20&#1074;%20&#1077;&#1083;&#1077;&#1082;&#1090;&#1088;&#1086;&#1085;&#1110;&#1081;%20&#1090;&#1072;&#1073;&#1083;&#1080;&#1094;&#1110;.html"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1050;&#1074;&#1072;&#1076;&#1088;&#1072;&#1090;&#1085;&#1110;%20&#1088;&#1110;&#1074;&#1085;&#1103;&#1085;&#1085;&#1103;.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2844" y="357167"/>
            <a:ext cx="8715436" cy="300039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600" b="1" dirty="0" err="1" smtClean="0">
                <a:ln w="11430"/>
                <a:solidFill>
                  <a:srgbClr val="C00000"/>
                </a:solidFill>
                <a:effectLst>
                  <a:outerShdw blurRad="50800" dist="39000" dir="5460000" algn="tl">
                    <a:srgbClr val="000000">
                      <a:alpha val="38000"/>
                    </a:srgbClr>
                  </a:outerShdw>
                </a:effectLst>
              </a:rPr>
              <a:t>Підсумковий</a:t>
            </a:r>
            <a:r>
              <a:rPr lang="ru-RU" sz="3600" b="1" dirty="0" smtClean="0">
                <a:ln w="11430"/>
                <a:solidFill>
                  <a:srgbClr val="C00000"/>
                </a:solidFill>
                <a:effectLst>
                  <a:outerShdw blurRad="50800" dist="39000" dir="5460000" algn="tl">
                    <a:srgbClr val="000000">
                      <a:alpha val="38000"/>
                    </a:srgbClr>
                  </a:outerShdw>
                </a:effectLst>
              </a:rPr>
              <a:t> урок по темах: </a:t>
            </a: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«Квадратні рівняння та</a:t>
            </a: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 </a:t>
            </a: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теорема </a:t>
            </a:r>
            <a:r>
              <a:rPr lang="uk-UA" sz="40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Вієта</a:t>
            </a: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a:t>
            </a: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
            </a:r>
            <a:b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b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Розв’язування квадратних</a:t>
            </a: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 </a:t>
            </a: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рівнянь за допомогою</a:t>
            </a: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 </a:t>
            </a: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a:t>
            </a: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EXCEL</a:t>
            </a:r>
            <a:r>
              <a:rPr lang="uk-UA"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a:t>
            </a:r>
            <a:endPar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51" name="Rectangle 3"/>
          <p:cNvSpPr>
            <a:spLocks noGrp="1" noChangeArrowheads="1"/>
          </p:cNvSpPr>
          <p:nvPr>
            <p:ph type="subTitle" idx="1"/>
          </p:nvPr>
        </p:nvSpPr>
        <p:spPr>
          <a:xfrm>
            <a:off x="2627313" y="3573463"/>
            <a:ext cx="6049962" cy="3095625"/>
          </a:xfrm>
        </p:spPr>
        <p:txBody>
          <a:bodyPr/>
          <a:lstStyle/>
          <a:p>
            <a:pPr eaLnBrk="1" hangingPunct="1">
              <a:lnSpc>
                <a:spcPct val="80000"/>
              </a:lnSpc>
              <a:defRPr/>
            </a:pPr>
            <a:r>
              <a:rPr lang="ru-RU" sz="2400" b="1" i="1" dirty="0" err="1" smtClean="0">
                <a:solidFill>
                  <a:srgbClr val="EF5F47"/>
                </a:solidFill>
              </a:rPr>
              <a:t>Бінарний</a:t>
            </a:r>
            <a:r>
              <a:rPr lang="ru-RU" sz="2400" b="1" i="1" dirty="0" smtClean="0">
                <a:solidFill>
                  <a:srgbClr val="EF5F47"/>
                </a:solidFill>
              </a:rPr>
              <a:t> урок </a:t>
            </a:r>
          </a:p>
          <a:p>
            <a:pPr eaLnBrk="1" hangingPunct="1">
              <a:lnSpc>
                <a:spcPct val="80000"/>
              </a:lnSpc>
              <a:defRPr/>
            </a:pPr>
            <a:r>
              <a:rPr lang="ru-RU" sz="2400" b="1" i="1" dirty="0" smtClean="0">
                <a:solidFill>
                  <a:srgbClr val="EF5F47"/>
                </a:solidFill>
              </a:rPr>
              <a:t>з математики та </a:t>
            </a:r>
            <a:r>
              <a:rPr lang="ru-RU" sz="2400" b="1" i="1" dirty="0" err="1" smtClean="0">
                <a:solidFill>
                  <a:srgbClr val="EF5F47"/>
                </a:solidFill>
              </a:rPr>
              <a:t>інформатики</a:t>
            </a:r>
            <a:r>
              <a:rPr lang="ru-RU" sz="2400" b="1" i="1" dirty="0" smtClean="0">
                <a:solidFill>
                  <a:srgbClr val="EF5F47"/>
                </a:solidFill>
              </a:rPr>
              <a:t> (ОАП)</a:t>
            </a:r>
          </a:p>
          <a:p>
            <a:pPr eaLnBrk="1" hangingPunct="1">
              <a:lnSpc>
                <a:spcPct val="80000"/>
              </a:lnSpc>
              <a:defRPr/>
            </a:pPr>
            <a:endParaRPr lang="ru-RU" sz="2400" b="1" i="1" dirty="0" smtClean="0">
              <a:solidFill>
                <a:srgbClr val="EF5F47"/>
              </a:solidFill>
            </a:endParaRPr>
          </a:p>
          <a:p>
            <a:pPr eaLnBrk="1" hangingPunct="1">
              <a:lnSpc>
                <a:spcPct val="80000"/>
              </a:lnSpc>
              <a:defRPr/>
            </a:pPr>
            <a:r>
              <a:rPr lang="ru-RU" sz="2400" b="1" i="1" dirty="0" err="1" smtClean="0">
                <a:solidFill>
                  <a:srgbClr val="C00000"/>
                </a:solidFill>
              </a:rPr>
              <a:t>Підготували</a:t>
            </a:r>
            <a:r>
              <a:rPr lang="ru-RU" sz="2400" b="1" i="1" dirty="0" smtClean="0">
                <a:solidFill>
                  <a:srgbClr val="C00000"/>
                </a:solidFill>
              </a:rPr>
              <a:t>:</a:t>
            </a:r>
          </a:p>
          <a:p>
            <a:pPr eaLnBrk="1" hangingPunct="1">
              <a:lnSpc>
                <a:spcPct val="80000"/>
              </a:lnSpc>
              <a:defRPr/>
            </a:pPr>
            <a:r>
              <a:rPr lang="ru-RU" sz="2400" b="1" i="1" dirty="0" err="1" smtClean="0">
                <a:solidFill>
                  <a:srgbClr val="C00000"/>
                </a:solidFill>
              </a:rPr>
              <a:t>вчитель</a:t>
            </a:r>
            <a:r>
              <a:rPr lang="ru-RU" sz="2400" b="1" i="1" dirty="0" smtClean="0">
                <a:solidFill>
                  <a:srgbClr val="C00000"/>
                </a:solidFill>
              </a:rPr>
              <a:t> математики </a:t>
            </a:r>
            <a:r>
              <a:rPr lang="ru-RU" sz="2400" b="1" i="1" dirty="0" err="1" smtClean="0">
                <a:solidFill>
                  <a:srgbClr val="C00000"/>
                </a:solidFill>
              </a:rPr>
              <a:t>Приємська</a:t>
            </a:r>
            <a:r>
              <a:rPr lang="ru-RU" sz="2400" b="1" i="1" dirty="0" smtClean="0">
                <a:solidFill>
                  <a:srgbClr val="C00000"/>
                </a:solidFill>
              </a:rPr>
              <a:t> У.П.,</a:t>
            </a:r>
          </a:p>
          <a:p>
            <a:pPr eaLnBrk="1" hangingPunct="1">
              <a:lnSpc>
                <a:spcPct val="80000"/>
              </a:lnSpc>
              <a:defRPr/>
            </a:pPr>
            <a:r>
              <a:rPr lang="ru-RU" sz="2400" b="1" i="1" dirty="0" err="1" smtClean="0">
                <a:solidFill>
                  <a:srgbClr val="C00000"/>
                </a:solidFill>
              </a:rPr>
              <a:t>вчитель</a:t>
            </a:r>
            <a:r>
              <a:rPr lang="ru-RU" sz="2400" b="1" i="1" dirty="0" smtClean="0">
                <a:solidFill>
                  <a:srgbClr val="C00000"/>
                </a:solidFill>
              </a:rPr>
              <a:t> </a:t>
            </a:r>
            <a:r>
              <a:rPr lang="ru-RU" sz="2400" b="1" i="1" dirty="0" err="1" smtClean="0">
                <a:solidFill>
                  <a:srgbClr val="C00000"/>
                </a:solidFill>
              </a:rPr>
              <a:t>інформатики</a:t>
            </a:r>
            <a:r>
              <a:rPr lang="ru-RU" sz="2400" b="1" i="1" dirty="0" smtClean="0">
                <a:solidFill>
                  <a:srgbClr val="C00000"/>
                </a:solidFill>
              </a:rPr>
              <a:t> </a:t>
            </a:r>
            <a:r>
              <a:rPr lang="uk-UA" sz="2400" b="1" i="1" dirty="0" smtClean="0">
                <a:solidFill>
                  <a:srgbClr val="C00000"/>
                </a:solidFill>
              </a:rPr>
              <a:t>Ковпак Н.П.</a:t>
            </a:r>
            <a:endParaRPr lang="ru-RU" sz="2400" dirty="0" smtClean="0">
              <a:solidFill>
                <a:srgbClr val="C00000"/>
              </a:solidFill>
            </a:endParaRPr>
          </a:p>
        </p:txBody>
      </p:sp>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115888"/>
            <a:ext cx="8229600" cy="1143000"/>
          </a:xfrm>
        </p:spPr>
        <p:txBody>
          <a:bodyPr/>
          <a:lstStyle/>
          <a:p>
            <a:pPr eaLnBrk="1" hangingPunct="1"/>
            <a:r>
              <a:rPr lang="uk-UA" sz="3600" smtClean="0">
                <a:solidFill>
                  <a:srgbClr val="B00000"/>
                </a:solidFill>
              </a:rPr>
              <a:t>А що ми знаєм про теорему Вієта?</a:t>
            </a:r>
            <a:endParaRPr lang="ru-RU" sz="3600" smtClean="0">
              <a:solidFill>
                <a:srgbClr val="B00000"/>
              </a:solidFill>
            </a:endParaRPr>
          </a:p>
        </p:txBody>
      </p:sp>
      <p:sp>
        <p:nvSpPr>
          <p:cNvPr id="2" name="Прямоугольник 1"/>
          <p:cNvSpPr/>
          <p:nvPr/>
        </p:nvSpPr>
        <p:spPr>
          <a:xfrm>
            <a:off x="785786" y="1000108"/>
            <a:ext cx="7845452" cy="5262979"/>
          </a:xfrm>
          <a:prstGeom prst="rect">
            <a:avLst/>
          </a:prstGeom>
        </p:spPr>
        <p:txBody>
          <a:bodyPr wrap="square">
            <a:spAutoFit/>
          </a:bodyPr>
          <a:lstStyle/>
          <a:p>
            <a:r>
              <a:rPr lang="uk-UA" sz="2800" dirty="0"/>
              <a:t>Розв’язування квадратних рівнянь здійснюється за спеціальними формулами. Давайте повторимо їх. Отже</a:t>
            </a:r>
            <a:endParaRPr lang="ru-RU" sz="2800" dirty="0"/>
          </a:p>
          <a:p>
            <a:pPr marL="981075" lvl="0" indent="-355600">
              <a:buFont typeface="+mj-lt"/>
              <a:buAutoNum type="arabicPeriod"/>
            </a:pPr>
            <a:r>
              <a:rPr lang="uk-UA" sz="2800" dirty="0"/>
              <a:t>Який загальний вигляд квадратного рівняння.</a:t>
            </a:r>
            <a:endParaRPr lang="ru-RU" sz="2800" dirty="0"/>
          </a:p>
          <a:p>
            <a:pPr marL="981075" lvl="0" indent="-355600">
              <a:buFont typeface="+mj-lt"/>
              <a:buAutoNum type="arabicPeriod"/>
            </a:pPr>
            <a:r>
              <a:rPr lang="uk-UA" sz="2800" dirty="0"/>
              <a:t>Як знайти дискримінант?</a:t>
            </a:r>
            <a:endParaRPr lang="ru-RU" sz="2800" dirty="0"/>
          </a:p>
          <a:p>
            <a:pPr marL="981075" lvl="0" indent="-355600">
              <a:buFont typeface="+mj-lt"/>
              <a:buAutoNum type="arabicPeriod"/>
            </a:pPr>
            <a:r>
              <a:rPr lang="uk-UA" sz="2800" dirty="0"/>
              <a:t>Який подальший алгоритм дії?</a:t>
            </a:r>
            <a:endParaRPr lang="ru-RU" sz="2800" dirty="0"/>
          </a:p>
          <a:p>
            <a:pPr marL="981075" lvl="0" indent="-355600">
              <a:buFont typeface="+mj-lt"/>
              <a:buAutoNum type="arabicPeriod"/>
            </a:pPr>
            <a:r>
              <a:rPr lang="uk-UA" sz="2800" dirty="0"/>
              <a:t>Як обчислити корені квадратного рівняння?</a:t>
            </a:r>
            <a:endParaRPr lang="ru-RU" sz="2800" dirty="0"/>
          </a:p>
          <a:p>
            <a:pPr marL="981075" lvl="0" indent="-355600">
              <a:buFont typeface="+mj-lt"/>
              <a:buAutoNum type="arabicPeriod"/>
            </a:pPr>
            <a:r>
              <a:rPr lang="uk-UA" sz="2800" dirty="0"/>
              <a:t>В якому випадку застосовують теорему </a:t>
            </a:r>
            <a:r>
              <a:rPr lang="uk-UA" sz="2800" dirty="0" err="1"/>
              <a:t>Вієта</a:t>
            </a:r>
            <a:r>
              <a:rPr lang="uk-UA" sz="2800" dirty="0"/>
              <a:t>?</a:t>
            </a:r>
            <a:endParaRPr lang="ru-RU" sz="2800" dirty="0"/>
          </a:p>
          <a:p>
            <a:pPr marL="981075" lvl="0" indent="-355600">
              <a:buFont typeface="+mj-lt"/>
              <a:buAutoNum type="arabicPeriod"/>
            </a:pPr>
            <a:r>
              <a:rPr lang="uk-UA" sz="2800" dirty="0"/>
              <a:t>Чи можна застосувати теорему </a:t>
            </a:r>
            <a:r>
              <a:rPr lang="uk-UA" sz="2800" dirty="0" err="1"/>
              <a:t>Вієта</a:t>
            </a:r>
            <a:r>
              <a:rPr lang="uk-UA" sz="2800" dirty="0"/>
              <a:t> до незведеного рівняння?</a:t>
            </a:r>
            <a:endParaRPr lang="ru-RU" sz="2800" dirty="0"/>
          </a:p>
        </p:txBody>
      </p:sp>
    </p:spTree>
  </p:cSld>
  <p:clrMapOvr>
    <a:masterClrMapping/>
  </p:clrMapOvr>
  <p:transition>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1368412"/>
          </a:xfrm>
        </p:spPr>
        <p:style>
          <a:lnRef idx="0">
            <a:schemeClr val="accent1"/>
          </a:lnRef>
          <a:fillRef idx="3">
            <a:schemeClr val="accent1"/>
          </a:fillRef>
          <a:effectRef idx="3">
            <a:schemeClr val="accent1"/>
          </a:effectRef>
          <a:fontRef idx="minor">
            <a:schemeClr val="lt1"/>
          </a:fontRef>
        </p:style>
        <p:txBody>
          <a:bodyPr/>
          <a:lstStyle/>
          <a:p>
            <a:r>
              <a:rPr lang="uk-UA" dirty="0" smtClean="0">
                <a:solidFill>
                  <a:srgbClr val="7030A0"/>
                </a:solidFill>
                <a:latin typeface="+mj-lt"/>
                <a:ea typeface="+mj-ea"/>
                <a:cs typeface="+mj-cs"/>
              </a:rPr>
              <a:t>Повторення матеріалу з інформатики</a:t>
            </a:r>
            <a:endParaRPr lang="ru-RU" dirty="0">
              <a:solidFill>
                <a:srgbClr val="7030A0"/>
              </a:solidFill>
            </a:endParaRPr>
          </a:p>
        </p:txBody>
      </p:sp>
      <p:grpSp>
        <p:nvGrpSpPr>
          <p:cNvPr id="10" name="Группа 9"/>
          <p:cNvGrpSpPr/>
          <p:nvPr/>
        </p:nvGrpSpPr>
        <p:grpSpPr>
          <a:xfrm>
            <a:off x="2214546" y="2571744"/>
            <a:ext cx="5715040" cy="3357586"/>
            <a:chOff x="2143108" y="2643182"/>
            <a:chExt cx="5715040" cy="3357586"/>
          </a:xfrm>
        </p:grpSpPr>
        <p:pic>
          <p:nvPicPr>
            <p:cNvPr id="8196" name="Схема 1"/>
            <p:cNvPicPr>
              <a:picLocks noChangeArrowheads="1"/>
            </p:cNvPicPr>
            <p:nvPr/>
          </p:nvPicPr>
          <p:blipFill>
            <a:blip r:embed="rId2"/>
            <a:srcRect l="-28650" r="-28537" b="-735"/>
            <a:stretch>
              <a:fillRect/>
            </a:stretch>
          </p:blipFill>
          <p:spPr bwMode="auto">
            <a:xfrm>
              <a:off x="2143108" y="2643182"/>
              <a:ext cx="5715040" cy="3357586"/>
            </a:xfrm>
            <a:prstGeom prst="rect">
              <a:avLst/>
            </a:prstGeom>
            <a:noFill/>
          </p:spPr>
        </p:pic>
        <p:sp>
          <p:nvSpPr>
            <p:cNvPr id="8197" name="TextBox 4"/>
            <p:cNvSpPr txBox="1">
              <a:spLocks noChangeArrowheads="1"/>
            </p:cNvSpPr>
            <p:nvPr/>
          </p:nvSpPr>
          <p:spPr bwMode="auto">
            <a:xfrm>
              <a:off x="4286248" y="3714752"/>
              <a:ext cx="1500198" cy="13573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Клітинка електронної таблиці може містити:</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8198" name="Rectangle 6"/>
          <p:cNvSpPr>
            <a:spLocks noChangeArrowheads="1"/>
          </p:cNvSpPr>
          <p:nvPr/>
        </p:nvSpPr>
        <p:spPr bwMode="auto">
          <a:xfrm>
            <a:off x="714348" y="1785926"/>
            <a:ext cx="785818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Електронна таблиця </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це комп'ютерний варіант звичайної таблиці, яка складається з рядків і стовпців.</a:t>
            </a:r>
            <a:endPar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9" name="Rectangle 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200" name="Rectangle 8"/>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14348" y="785794"/>
            <a:ext cx="7715304" cy="1815882"/>
          </a:xfrm>
          <a:prstGeom prst="rect">
            <a:avLst/>
          </a:prstGeom>
        </p:spPr>
        <p:txBody>
          <a:bodyPr wrap="square">
            <a:spAutoFit/>
          </a:bodyPr>
          <a:lstStyle/>
          <a:p>
            <a:pPr algn="just"/>
            <a:r>
              <a:rPr lang="uk-UA" sz="2800" b="1" dirty="0">
                <a:solidFill>
                  <a:srgbClr val="FF0000"/>
                </a:solidFill>
              </a:rPr>
              <a:t>Формула</a:t>
            </a:r>
            <a:r>
              <a:rPr lang="uk-UA" sz="2800" dirty="0"/>
              <a:t> — це вираз, що може містити числові дані, адреси клітинок, функції та знаки арифметичних операцій. Введення формули завжди починається із знака </a:t>
            </a:r>
            <a:r>
              <a:rPr lang="uk-UA" sz="2800" dirty="0">
                <a:solidFill>
                  <a:srgbClr val="FF0000"/>
                </a:solidFill>
              </a:rPr>
              <a:t>«=»</a:t>
            </a:r>
            <a:endParaRPr lang="ru-RU" sz="2800" dirty="0">
              <a:solidFill>
                <a:srgbClr val="FF0000"/>
              </a:solidFill>
            </a:endParaRPr>
          </a:p>
        </p:txBody>
      </p:sp>
      <p:sp>
        <p:nvSpPr>
          <p:cNvPr id="9220" name="Rectangle 4"/>
          <p:cNvSpPr>
            <a:spLocks noChangeArrowheads="1"/>
          </p:cNvSpPr>
          <p:nvPr/>
        </p:nvSpPr>
        <p:spPr bwMode="auto">
          <a:xfrm>
            <a:off x="1785918" y="2571744"/>
            <a:ext cx="692948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розв'язування задач з алгебри та геометрії можна використовувати вбудовані в табличний процесор математичні функції. Найбільш вживані з них: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СТЕПЕНЬ</a:t>
            </a:r>
            <a:r>
              <a:rPr kumimoji="0" lang="ru-RU" sz="28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(число; </a:t>
            </a:r>
            <a:r>
              <a:rPr kumimoji="0" lang="ru-RU" sz="2800" b="0" i="0" u="none" strike="noStrike" cap="none" normalizeH="0" baseline="0" dirty="0" err="1" smtClean="0">
                <a:ln>
                  <a:noFill/>
                </a:ln>
                <a:solidFill>
                  <a:srgbClr val="0070C0"/>
                </a:solidFill>
                <a:effectLst/>
                <a:latin typeface="Times New Roman" pitchFamily="18" charset="0"/>
                <a:ea typeface="Times New Roman" pitchFamily="18" charset="0"/>
                <a:cs typeface="Times New Roman" pitchFamily="18" charset="0"/>
              </a:rPr>
              <a:t>степінь</a:t>
            </a:r>
            <a:r>
              <a:rPr kumimoji="0" lang="ru-RU" sz="28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результат піднесення числа до вказаного степеня;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КОРЕНЬ(число)</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значення арифметичного квадратного кореня </a:t>
            </a:r>
            <a:r>
              <a:rPr kumimoji="0" lang="uk-UA" sz="28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аргумента</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err="1" smtClean="0">
                <a:ln>
                  <a:noFill/>
                </a:ln>
                <a:solidFill>
                  <a:srgbClr val="0070C0"/>
                </a:solidFill>
                <a:effectLst/>
                <a:latin typeface="Times New Roman" pitchFamily="18" charset="0"/>
                <a:ea typeface="Times New Roman" pitchFamily="18" charset="0"/>
                <a:cs typeface="Times New Roman" pitchFamily="18" charset="0"/>
              </a:rPr>
              <a:t>СУММ</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(число1..число </a:t>
            </a:r>
            <a:r>
              <a:rPr kumimoji="0" lang="en-US"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сума чисел.</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Рисунок 1"/>
          <p:cNvPicPr>
            <a:picLocks noChangeAspect="1" noChangeArrowheads="1"/>
          </p:cNvPicPr>
          <p:nvPr/>
        </p:nvPicPr>
        <p:blipFill>
          <a:blip r:embed="rId2"/>
          <a:srcRect t="3331" r="39430" b="37555"/>
          <a:stretch>
            <a:fillRect/>
          </a:stretch>
        </p:blipFill>
        <p:spPr bwMode="auto">
          <a:xfrm>
            <a:off x="2428860" y="2285992"/>
            <a:ext cx="6000792" cy="4386962"/>
          </a:xfrm>
          <a:prstGeom prst="rect">
            <a:avLst/>
          </a:prstGeom>
          <a:noFill/>
          <a:ln w="9525">
            <a:noFill/>
            <a:miter lim="800000"/>
            <a:headEnd/>
            <a:tailEnd/>
          </a:ln>
        </p:spPr>
      </p:pic>
      <p:sp>
        <p:nvSpPr>
          <p:cNvPr id="5" name="Rectangle 2"/>
          <p:cNvSpPr>
            <a:spLocks noGrp="1" noChangeArrowheads="1"/>
          </p:cNvSpPr>
          <p:nvPr>
            <p:ph type="title"/>
          </p:nvPr>
        </p:nvSpPr>
        <p:spPr/>
        <p:txBody>
          <a:bodyPr/>
          <a:lstStyle/>
          <a:p>
            <a:pPr eaLnBrk="1" hangingPunct="1"/>
            <a:r>
              <a:rPr lang="uk-UA" sz="3600" dirty="0" smtClean="0">
                <a:solidFill>
                  <a:srgbClr val="B00000"/>
                </a:solidFill>
              </a:rPr>
              <a:t>Контроль якості знань</a:t>
            </a:r>
            <a:endParaRPr lang="ru-RU" sz="3600" dirty="0" smtClean="0">
              <a:solidFill>
                <a:srgbClr val="B00000"/>
              </a:solidFill>
            </a:endParaRPr>
          </a:p>
        </p:txBody>
      </p:sp>
      <p:sp>
        <p:nvSpPr>
          <p:cNvPr id="368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36869" name="Rectangle 5"/>
          <p:cNvSpPr>
            <a:spLocks noChangeArrowheads="1"/>
          </p:cNvSpPr>
          <p:nvPr/>
        </p:nvSpPr>
        <p:spPr bwMode="auto">
          <a:xfrm>
            <a:off x="214282" y="1000108"/>
            <a:ext cx="828680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Створимо</a:t>
            </a:r>
            <a:r>
              <a:rPr kumimoji="0" lang="uk-UA"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електронну таблицю. </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перевірки результатів створеної таблиці використаємо завдання, що підготувала нам вчитель математики. Отже, частина учнів розв’яже завдання «вручну», а інші за допомогою створеної таблиці. Після цього звіримо результати.</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uk-UA" sz="3600" dirty="0" smtClean="0">
                <a:solidFill>
                  <a:schemeClr val="tx2"/>
                </a:solidFill>
                <a:latin typeface="+mj-lt"/>
                <a:ea typeface="+mj-ea"/>
                <a:cs typeface="+mj-cs"/>
              </a:rPr>
              <a:t>Завдання. Які з наведених пар чисел є коренями рівняння:</a:t>
            </a:r>
            <a:endParaRPr lang="ru-RU" sz="3600" dirty="0"/>
          </a:p>
        </p:txBody>
      </p:sp>
      <p:graphicFrame>
        <p:nvGraphicFramePr>
          <p:cNvPr id="4163" name="Object 67"/>
          <p:cNvGraphicFramePr>
            <a:graphicFrameLocks noChangeAspect="1"/>
          </p:cNvGraphicFramePr>
          <p:nvPr/>
        </p:nvGraphicFramePr>
        <p:xfrm>
          <a:off x="2172049" y="1571612"/>
          <a:ext cx="6971951" cy="4286280"/>
        </p:xfrm>
        <a:graphic>
          <a:graphicData uri="http://schemas.openxmlformats.org/presentationml/2006/ole">
            <p:oleObj spid="_x0000_s4163" name="Документ" r:id="rId3" imgW="5946213" imgH="3656467" progId="Word.Document.12">
              <p:embed/>
            </p:oleObj>
          </a:graphicData>
        </a:graphic>
      </p:graphicFrame>
    </p:spTree>
  </p:cSld>
  <p:clrMapOvr>
    <a:masterClrMapping/>
  </p:clrMapOvr>
  <p:transition>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31640" y="422436"/>
            <a:ext cx="6336704"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uk-U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a:t>
            </a:r>
            <a:r>
              <a:rPr lang="uk-UA"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обота з </a:t>
            </a:r>
            <a:r>
              <a:rPr lang="uk-U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підручником</a:t>
            </a:r>
            <a:endParaRPr lang="uk-UA"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269" name="Rectangle 5"/>
          <p:cNvSpPr>
            <a:spLocks noChangeArrowheads="1"/>
          </p:cNvSpPr>
          <p:nvPr/>
        </p:nvSpPr>
        <p:spPr bwMode="auto">
          <a:xfrm>
            <a:off x="500034" y="1643050"/>
            <a:ext cx="814393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 зараз давайте спробуємо визначити скільки часу нам знадобиться, щоб розв’язати за допомогою створеної таблиці </a:t>
            </a:r>
            <a:r>
              <a:rPr kumimoji="0" lang="uk-UA"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684 </a:t>
            </a:r>
            <a:r>
              <a:rPr kumimoji="0" lang="uk-UA"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 №</a:t>
            </a:r>
            <a:r>
              <a:rPr kumimoji="0" lang="uk-UA"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698 </a:t>
            </a:r>
            <a:r>
              <a:rPr kumimoji="0" lang="uk-UA"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 підручника. Після розв’язку кожного рівняння пропоную звірити відповіді.</a:t>
            </a:r>
            <a:endParaRPr kumimoji="0" lang="uk-UA"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r>
              <a:rPr lang="uk-UA" b="1" smtClean="0">
                <a:solidFill>
                  <a:srgbClr val="C00000"/>
                </a:solidFill>
              </a:rPr>
              <a:t>Закріплення знань</a:t>
            </a:r>
            <a:endParaRPr lang="ru-RU" b="1" smtClean="0">
              <a:solidFill>
                <a:srgbClr val="C00000"/>
              </a:solidFill>
            </a:endParaRPr>
          </a:p>
        </p:txBody>
      </p:sp>
      <p:pic>
        <p:nvPicPr>
          <p:cNvPr id="12291" name="Picture 2">
            <a:hlinkClick r:id="rId2"/>
          </p:cNvPr>
          <p:cNvPicPr>
            <a:picLocks noChangeAspect="1" noChangeArrowheads="1"/>
          </p:cNvPicPr>
          <p:nvPr/>
        </p:nvPicPr>
        <p:blipFill>
          <a:blip r:embed="rId3"/>
          <a:srcRect l="11110" t="11172" r="37463" b="25533"/>
          <a:stretch>
            <a:fillRect/>
          </a:stretch>
        </p:blipFill>
        <p:spPr bwMode="auto">
          <a:xfrm>
            <a:off x="2484438" y="1844675"/>
            <a:ext cx="5232400" cy="4025900"/>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357158" y="857232"/>
            <a:ext cx="5500694"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Рівняння – це не просто рівність</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З однією змінною чи кількома.</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Рівняння – це думок активність,</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Це інтелекту боротьба.</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То ж будьте творчими, активно розвивайтесь, </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Долайте труднощі у своєму житті,</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Але з рівняннями, прошу, не розлучайтесь,</a:t>
            </a:r>
            <a:endParaRPr kumimoji="0" lang="ru-RU" sz="1100"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Вони послужать вам ще в майбутті.</a:t>
            </a:r>
            <a:endParaRPr kumimoji="0" lang="uk-UA" sz="2800" b="0" i="0" u="none" strike="noStrike" cap="none" normalizeH="0" baseline="0" dirty="0" smtClean="0">
              <a:ln>
                <a:noFill/>
              </a:ln>
              <a:solidFill>
                <a:srgbClr val="0070C0"/>
              </a:solidFill>
              <a:effectLst/>
              <a:latin typeface="Times New Roman" pitchFamily="18" charset="0"/>
              <a:cs typeface="Times New Roman" pitchFamily="18" charset="0"/>
            </a:endParaRPr>
          </a:p>
        </p:txBody>
      </p:sp>
      <p:sp>
        <p:nvSpPr>
          <p:cNvPr id="5" name="Прямоугольник 4"/>
          <p:cNvSpPr/>
          <p:nvPr/>
        </p:nvSpPr>
        <p:spPr>
          <a:xfrm>
            <a:off x="3357554" y="3857628"/>
            <a:ext cx="5000660" cy="1631216"/>
          </a:xfrm>
          <a:prstGeom prst="rect">
            <a:avLst/>
          </a:prstGeom>
        </p:spPr>
        <p:txBody>
          <a:bodyPr wrap="square">
            <a:spAutoFit/>
          </a:bodyPr>
          <a:lstStyle/>
          <a:p>
            <a:pPr algn="just"/>
            <a:r>
              <a:rPr lang="ru-RU" sz="2000" dirty="0">
                <a:solidFill>
                  <a:srgbClr val="0070C0"/>
                </a:solidFill>
              </a:rPr>
              <a:t>«Людина в XXI </a:t>
            </a:r>
            <a:r>
              <a:rPr lang="ru-RU" sz="2000" dirty="0" err="1">
                <a:solidFill>
                  <a:srgbClr val="0070C0"/>
                </a:solidFill>
              </a:rPr>
              <a:t>столітті</a:t>
            </a:r>
            <a:r>
              <a:rPr lang="ru-RU" sz="2000" dirty="0">
                <a:solidFill>
                  <a:srgbClr val="0070C0"/>
                </a:solidFill>
              </a:rPr>
              <a:t>, яка не буде </a:t>
            </a:r>
            <a:r>
              <a:rPr lang="ru-RU" sz="2000" dirty="0" err="1">
                <a:solidFill>
                  <a:srgbClr val="0070C0"/>
                </a:solidFill>
              </a:rPr>
              <a:t>вміти</a:t>
            </a:r>
            <a:r>
              <a:rPr lang="ru-RU" sz="2000" dirty="0">
                <a:solidFill>
                  <a:srgbClr val="0070C0"/>
                </a:solidFill>
              </a:rPr>
              <a:t> </a:t>
            </a:r>
            <a:r>
              <a:rPr lang="ru-RU" sz="2000" dirty="0" err="1">
                <a:solidFill>
                  <a:srgbClr val="0070C0"/>
                </a:solidFill>
              </a:rPr>
              <a:t>користуватися</a:t>
            </a:r>
            <a:r>
              <a:rPr lang="ru-RU" sz="2000" dirty="0">
                <a:solidFill>
                  <a:srgbClr val="0070C0"/>
                </a:solidFill>
              </a:rPr>
              <a:t> ЕОМ, буде </a:t>
            </a:r>
            <a:r>
              <a:rPr lang="ru-RU" sz="2000" dirty="0" err="1">
                <a:solidFill>
                  <a:srgbClr val="0070C0"/>
                </a:solidFill>
              </a:rPr>
              <a:t>подібна</a:t>
            </a:r>
            <a:r>
              <a:rPr lang="ru-RU" sz="2000" dirty="0">
                <a:solidFill>
                  <a:srgbClr val="0070C0"/>
                </a:solidFill>
              </a:rPr>
              <a:t> </a:t>
            </a:r>
            <a:r>
              <a:rPr lang="ru-RU" sz="2000" dirty="0" err="1">
                <a:solidFill>
                  <a:srgbClr val="0070C0"/>
                </a:solidFill>
              </a:rPr>
              <a:t>людині</a:t>
            </a:r>
            <a:r>
              <a:rPr lang="ru-RU" sz="2000" dirty="0">
                <a:solidFill>
                  <a:srgbClr val="0070C0"/>
                </a:solidFill>
              </a:rPr>
              <a:t> ХХ </a:t>
            </a:r>
            <a:r>
              <a:rPr lang="ru-RU" sz="2000" dirty="0" err="1">
                <a:solidFill>
                  <a:srgbClr val="0070C0"/>
                </a:solidFill>
              </a:rPr>
              <a:t>століття</a:t>
            </a:r>
            <a:r>
              <a:rPr lang="ru-RU" sz="2000" dirty="0">
                <a:solidFill>
                  <a:srgbClr val="0070C0"/>
                </a:solidFill>
              </a:rPr>
              <a:t>, </a:t>
            </a:r>
            <a:r>
              <a:rPr lang="ru-RU" sz="2000" dirty="0" smtClean="0">
                <a:solidFill>
                  <a:srgbClr val="0070C0"/>
                </a:solidFill>
              </a:rPr>
              <a:t>яка не </a:t>
            </a:r>
            <a:r>
              <a:rPr lang="ru-RU" sz="2000" dirty="0" err="1">
                <a:solidFill>
                  <a:srgbClr val="0070C0"/>
                </a:solidFill>
              </a:rPr>
              <a:t>вміла</a:t>
            </a:r>
            <a:r>
              <a:rPr lang="ru-RU" sz="2000" dirty="0">
                <a:solidFill>
                  <a:srgbClr val="0070C0"/>
                </a:solidFill>
              </a:rPr>
              <a:t> </a:t>
            </a:r>
            <a:r>
              <a:rPr lang="ru-RU" sz="2000" dirty="0" err="1">
                <a:solidFill>
                  <a:srgbClr val="0070C0"/>
                </a:solidFill>
              </a:rPr>
              <a:t>ні</a:t>
            </a:r>
            <a:r>
              <a:rPr lang="ru-RU" sz="2000" dirty="0">
                <a:solidFill>
                  <a:srgbClr val="0070C0"/>
                </a:solidFill>
              </a:rPr>
              <a:t> </a:t>
            </a:r>
            <a:r>
              <a:rPr lang="ru-RU" sz="2000" dirty="0" err="1">
                <a:solidFill>
                  <a:srgbClr val="0070C0"/>
                </a:solidFill>
              </a:rPr>
              <a:t>читати</a:t>
            </a:r>
            <a:r>
              <a:rPr lang="ru-RU" sz="2000" dirty="0">
                <a:solidFill>
                  <a:srgbClr val="0070C0"/>
                </a:solidFill>
              </a:rPr>
              <a:t>, </a:t>
            </a:r>
            <a:r>
              <a:rPr lang="ru-RU" sz="2000" dirty="0" err="1">
                <a:solidFill>
                  <a:srgbClr val="0070C0"/>
                </a:solidFill>
              </a:rPr>
              <a:t>ні</a:t>
            </a:r>
            <a:r>
              <a:rPr lang="ru-RU" sz="2000" dirty="0">
                <a:solidFill>
                  <a:srgbClr val="0070C0"/>
                </a:solidFill>
              </a:rPr>
              <a:t> </a:t>
            </a:r>
            <a:r>
              <a:rPr lang="ru-RU" sz="2000" dirty="0" err="1">
                <a:solidFill>
                  <a:srgbClr val="0070C0"/>
                </a:solidFill>
              </a:rPr>
              <a:t>писати</a:t>
            </a:r>
            <a:r>
              <a:rPr lang="ru-RU" sz="2000" dirty="0">
                <a:solidFill>
                  <a:srgbClr val="0070C0"/>
                </a:solidFill>
              </a:rPr>
              <a:t>»  </a:t>
            </a:r>
          </a:p>
          <a:p>
            <a:pPr algn="r"/>
            <a:r>
              <a:rPr lang="ru-RU" sz="2000" b="1" i="1" dirty="0" err="1">
                <a:solidFill>
                  <a:schemeClr val="accent6">
                    <a:lumMod val="75000"/>
                  </a:schemeClr>
                </a:solidFill>
              </a:rPr>
              <a:t>Академік</a:t>
            </a:r>
            <a:r>
              <a:rPr lang="ru-RU" sz="2000" b="1" i="1" dirty="0">
                <a:solidFill>
                  <a:schemeClr val="accent6">
                    <a:lumMod val="75000"/>
                  </a:schemeClr>
                </a:solidFill>
              </a:rPr>
              <a:t> В. М. Глушков</a:t>
            </a:r>
            <a:endParaRPr lang="ru-RU" sz="2000" dirty="0">
              <a:solidFill>
                <a:schemeClr val="accent6">
                  <a:lumMod val="75000"/>
                </a:schemeClr>
              </a:solidFill>
            </a:endParaRPr>
          </a:p>
        </p:txBody>
      </p:sp>
      <p:pic>
        <p:nvPicPr>
          <p:cNvPr id="1026" name="Picture 2" descr="Ð ÐµÐ·ÑÐ»ÑÑÐ°Ñ Ð¿Ð¾ÑÑÐºÑ Ð·Ð¾Ð±ÑÐ°Ð¶ÐµÐ½Ñ Ð·Ð° Ð·Ð°Ð¿Ð¸ÑÐ¾Ð¼ &quot;ÑÐ½ÑÐ¾ÑÐ¼Ð°ÑÐ¸ÐºÐ°&quot;"/>
          <p:cNvPicPr>
            <a:picLocks noChangeAspect="1" noChangeArrowheads="1"/>
          </p:cNvPicPr>
          <p:nvPr/>
        </p:nvPicPr>
        <p:blipFill>
          <a:blip r:embed="rId2"/>
          <a:srcRect/>
          <a:stretch>
            <a:fillRect/>
          </a:stretch>
        </p:blipFill>
        <p:spPr bwMode="auto">
          <a:xfrm>
            <a:off x="3357554" y="5214950"/>
            <a:ext cx="1932157" cy="1428760"/>
          </a:xfrm>
          <a:prstGeom prst="rect">
            <a:avLst/>
          </a:prstGeom>
          <a:noFill/>
        </p:spPr>
      </p:pic>
      <p:pic>
        <p:nvPicPr>
          <p:cNvPr id="1028" name="Picture 4" descr="ÐÐ¾Ð²âÑÐ·Ð°Ð½Ðµ Ð·Ð¾Ð±ÑÐ°Ð¶ÐµÐ½Ð½Ñ"/>
          <p:cNvPicPr>
            <a:picLocks noChangeAspect="1" noChangeArrowheads="1"/>
          </p:cNvPicPr>
          <p:nvPr/>
        </p:nvPicPr>
        <p:blipFill>
          <a:blip r:embed="rId3"/>
          <a:srcRect/>
          <a:stretch>
            <a:fillRect/>
          </a:stretch>
        </p:blipFill>
        <p:spPr bwMode="auto">
          <a:xfrm>
            <a:off x="5500694" y="857232"/>
            <a:ext cx="2933700" cy="1562100"/>
          </a:xfrm>
          <a:prstGeom prst="rect">
            <a:avLst/>
          </a:prstGeom>
          <a:noFill/>
        </p:spPr>
      </p:pic>
    </p:spTree>
  </p:cSld>
  <p:clrMapOvr>
    <a:masterClrMapping/>
  </p:clrMapOvr>
  <p:transition>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uk-UA" dirty="0" smtClean="0">
                <a:solidFill>
                  <a:schemeClr val="accent2">
                    <a:lumMod val="20000"/>
                    <a:lumOff val="80000"/>
                  </a:schemeClr>
                </a:solidFill>
              </a:rPr>
              <a:t>Домашнє завдання:</a:t>
            </a:r>
            <a:endParaRPr lang="ru-RU" dirty="0">
              <a:solidFill>
                <a:schemeClr val="accent2">
                  <a:lumMod val="20000"/>
                  <a:lumOff val="80000"/>
                </a:schemeClr>
              </a:solidFill>
            </a:endParaRPr>
          </a:p>
        </p:txBody>
      </p:sp>
      <p:pic>
        <p:nvPicPr>
          <p:cNvPr id="30724" name="Picture 4" descr="https://image.slidesharecdn.com/8klasalgebramerzljak2016-161212095213/95/8-1-638.jpg?cb=1481536395"/>
          <p:cNvPicPr>
            <a:picLocks noChangeAspect="1" noChangeArrowheads="1"/>
          </p:cNvPicPr>
          <p:nvPr/>
        </p:nvPicPr>
        <p:blipFill>
          <a:blip r:embed="rId2" cstate="print"/>
          <a:srcRect/>
          <a:stretch>
            <a:fillRect/>
          </a:stretch>
        </p:blipFill>
        <p:spPr bwMode="auto">
          <a:xfrm>
            <a:off x="1785918" y="2571744"/>
            <a:ext cx="2258707" cy="3338497"/>
          </a:xfrm>
          <a:prstGeom prst="rect">
            <a:avLst/>
          </a:prstGeom>
          <a:noFill/>
        </p:spPr>
      </p:pic>
      <p:pic>
        <p:nvPicPr>
          <p:cNvPr id="30726" name="Picture 6" descr="ÐÐ½ÑÐ¾ÑÐ¼Ð°ÑÐ¸ÐºÐ° (ÐÐ¾ÑÐ·Ðµ, ÐÐ°ÑÐ½Ð°, ÐÐµÐ¼Ð±ÐµÑ) 8 ÐºÐ»Ð°Ñ"/>
          <p:cNvPicPr>
            <a:picLocks noChangeAspect="1" noChangeArrowheads="1"/>
          </p:cNvPicPr>
          <p:nvPr/>
        </p:nvPicPr>
        <p:blipFill>
          <a:blip r:embed="rId3"/>
          <a:srcRect/>
          <a:stretch>
            <a:fillRect/>
          </a:stretch>
        </p:blipFill>
        <p:spPr bwMode="auto">
          <a:xfrm>
            <a:off x="5357818" y="2857496"/>
            <a:ext cx="2498479" cy="3214710"/>
          </a:xfrm>
          <a:prstGeom prst="rect">
            <a:avLst/>
          </a:prstGeom>
          <a:noFill/>
        </p:spPr>
      </p:pic>
      <p:sp>
        <p:nvSpPr>
          <p:cNvPr id="7" name="Овальная выноска 6"/>
          <p:cNvSpPr/>
          <p:nvPr/>
        </p:nvSpPr>
        <p:spPr>
          <a:xfrm>
            <a:off x="3428992" y="1357298"/>
            <a:ext cx="2143140" cy="135732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6">
                    <a:lumMod val="75000"/>
                  </a:schemeClr>
                </a:solidFill>
              </a:rPr>
              <a:t>№ 646, №699, №701</a:t>
            </a:r>
            <a:endParaRPr lang="ru-RU" sz="2400" dirty="0">
              <a:solidFill>
                <a:schemeClr val="accent6">
                  <a:lumMod val="75000"/>
                </a:schemeClr>
              </a:solidFill>
            </a:endParaRPr>
          </a:p>
        </p:txBody>
      </p:sp>
      <p:sp>
        <p:nvSpPr>
          <p:cNvPr id="8" name="Овальная выноска 7"/>
          <p:cNvSpPr/>
          <p:nvPr/>
        </p:nvSpPr>
        <p:spPr>
          <a:xfrm>
            <a:off x="6500826" y="1285860"/>
            <a:ext cx="2143140" cy="135732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dirty="0" smtClean="0">
                <a:solidFill>
                  <a:schemeClr val="accent6">
                    <a:lumMod val="75000"/>
                  </a:schemeClr>
                </a:solidFill>
              </a:rPr>
              <a:t>§ 29 </a:t>
            </a:r>
            <a:endParaRPr lang="ru-RU" sz="2800" dirty="0">
              <a:solidFill>
                <a:schemeClr val="accent6">
                  <a:lumMod val="75000"/>
                </a:schemeClr>
              </a:solidFill>
            </a:endParaRPr>
          </a:p>
        </p:txBody>
      </p:sp>
    </p:spTree>
  </p:cSld>
  <p:clrMapOvr>
    <a:masterClrMapping/>
  </p:clrMapOvr>
  <p:transition>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71472" y="357166"/>
            <a:ext cx="8064500" cy="1071563"/>
          </a:xfrm>
        </p:spPr>
        <p:style>
          <a:lnRef idx="3">
            <a:schemeClr val="lt1"/>
          </a:lnRef>
          <a:fillRef idx="1">
            <a:schemeClr val="accent1"/>
          </a:fillRef>
          <a:effectRef idx="1">
            <a:schemeClr val="accent1"/>
          </a:effectRef>
          <a:fontRef idx="minor">
            <a:schemeClr val="lt1"/>
          </a:fontRef>
        </p:style>
        <p:txBody>
          <a:bodyPr/>
          <a:lstStyle/>
          <a:p>
            <a:pPr eaLnBrk="1" hangingPunct="1"/>
            <a:r>
              <a:rPr lang="uk-UA" dirty="0" smtClean="0">
                <a:solidFill>
                  <a:srgbClr val="B00000"/>
                </a:solidFill>
              </a:rPr>
              <a:t>Мета:</a:t>
            </a:r>
            <a:endParaRPr lang="ru-RU" dirty="0" smtClean="0">
              <a:solidFill>
                <a:srgbClr val="B00000"/>
              </a:solidFill>
            </a:endParaRPr>
          </a:p>
        </p:txBody>
      </p:sp>
      <p:sp>
        <p:nvSpPr>
          <p:cNvPr id="3075" name="Rectangle 5"/>
          <p:cNvSpPr>
            <a:spLocks noGrp="1" noChangeArrowheads="1"/>
          </p:cNvSpPr>
          <p:nvPr>
            <p:ph type="body" idx="1"/>
          </p:nvPr>
        </p:nvSpPr>
        <p:spPr>
          <a:xfrm>
            <a:off x="1214414" y="1571612"/>
            <a:ext cx="7461274" cy="3944951"/>
          </a:xfrm>
        </p:spPr>
        <p:txBody>
          <a:bodyPr/>
          <a:lstStyle/>
          <a:p>
            <a:pPr lvl="0" algn="just">
              <a:buFont typeface="Wingdings" pitchFamily="2" charset="2"/>
              <a:buChar char="v"/>
            </a:pPr>
            <a:r>
              <a:rPr lang="ru-RU" b="1" i="1" dirty="0" err="1" smtClean="0">
                <a:solidFill>
                  <a:schemeClr val="tx1"/>
                </a:solidFill>
                <a:latin typeface="+mn-lt"/>
                <a:ea typeface="+mn-ea"/>
                <a:cs typeface="+mn-cs"/>
              </a:rPr>
              <a:t>навчити</a:t>
            </a:r>
            <a:r>
              <a:rPr lang="ru-RU" b="1" i="1" dirty="0" smtClean="0">
                <a:solidFill>
                  <a:schemeClr val="tx1"/>
                </a:solidFill>
                <a:latin typeface="+mn-lt"/>
                <a:ea typeface="+mn-ea"/>
                <a:cs typeface="+mn-cs"/>
              </a:rPr>
              <a:t> </a:t>
            </a:r>
            <a:r>
              <a:rPr lang="ru-RU" dirty="0" err="1" smtClean="0">
                <a:solidFill>
                  <a:schemeClr val="tx1"/>
                </a:solidFill>
                <a:latin typeface="+mn-lt"/>
                <a:ea typeface="+mn-ea"/>
                <a:cs typeface="+mn-cs"/>
              </a:rPr>
              <a:t>учн</a:t>
            </a:r>
            <a:r>
              <a:rPr lang="uk-UA" dirty="0" smtClean="0">
                <a:solidFill>
                  <a:schemeClr val="tx1"/>
                </a:solidFill>
                <a:latin typeface="+mn-lt"/>
                <a:ea typeface="+mn-ea"/>
                <a:cs typeface="+mn-cs"/>
              </a:rPr>
              <a:t>і</a:t>
            </a:r>
            <a:r>
              <a:rPr lang="ru-RU" dirty="0" smtClean="0">
                <a:solidFill>
                  <a:schemeClr val="tx1"/>
                </a:solidFill>
                <a:latin typeface="+mn-lt"/>
                <a:ea typeface="+mn-ea"/>
                <a:cs typeface="+mn-cs"/>
              </a:rPr>
              <a:t>в</a:t>
            </a:r>
            <a:r>
              <a:rPr lang="uk-UA" dirty="0" smtClean="0">
                <a:solidFill>
                  <a:schemeClr val="tx1"/>
                </a:solidFill>
                <a:latin typeface="+mn-lt"/>
                <a:ea typeface="+mn-ea"/>
                <a:cs typeface="+mn-cs"/>
              </a:rPr>
              <a:t> та закріпити з ними </a:t>
            </a:r>
            <a:r>
              <a:rPr lang="ru-RU" dirty="0" err="1" smtClean="0">
                <a:solidFill>
                  <a:schemeClr val="tx1"/>
                </a:solidFill>
                <a:latin typeface="+mn-lt"/>
                <a:ea typeface="+mn-ea"/>
                <a:cs typeface="+mn-cs"/>
              </a:rPr>
              <a:t>основн</a:t>
            </a:r>
            <a:r>
              <a:rPr lang="uk-UA" dirty="0" smtClean="0">
                <a:solidFill>
                  <a:schemeClr val="tx1"/>
                </a:solidFill>
                <a:latin typeface="+mn-lt"/>
                <a:ea typeface="+mn-ea"/>
                <a:cs typeface="+mn-cs"/>
              </a:rPr>
              <a:t>і</a:t>
            </a:r>
            <a:r>
              <a:rPr lang="ru-RU" dirty="0" smtClean="0">
                <a:solidFill>
                  <a:schemeClr val="tx1"/>
                </a:solidFill>
                <a:latin typeface="+mn-lt"/>
                <a:ea typeface="+mn-ea"/>
                <a:cs typeface="+mn-cs"/>
              </a:rPr>
              <a:t> </a:t>
            </a:r>
            <a:r>
              <a:rPr lang="ru-RU" dirty="0" err="1" smtClean="0">
                <a:solidFill>
                  <a:schemeClr val="tx1"/>
                </a:solidFill>
                <a:latin typeface="+mn-lt"/>
                <a:ea typeface="+mn-ea"/>
                <a:cs typeface="+mn-cs"/>
              </a:rPr>
              <a:t>теоретичн</a:t>
            </a:r>
            <a:r>
              <a:rPr lang="uk-UA" dirty="0" smtClean="0">
                <a:solidFill>
                  <a:schemeClr val="tx1"/>
                </a:solidFill>
                <a:latin typeface="+mn-lt"/>
                <a:ea typeface="+mn-ea"/>
                <a:cs typeface="+mn-cs"/>
              </a:rPr>
              <a:t>і</a:t>
            </a:r>
            <a:r>
              <a:rPr lang="ru-RU" dirty="0" smtClean="0">
                <a:solidFill>
                  <a:schemeClr val="tx1"/>
                </a:solidFill>
                <a:latin typeface="+mn-lt"/>
                <a:ea typeface="+mn-ea"/>
                <a:cs typeface="+mn-cs"/>
              </a:rPr>
              <a:t> понят</a:t>
            </a:r>
            <a:r>
              <a:rPr lang="uk-UA" dirty="0" err="1" smtClean="0">
                <a:solidFill>
                  <a:schemeClr val="tx1"/>
                </a:solidFill>
                <a:latin typeface="+mn-lt"/>
                <a:ea typeface="+mn-ea"/>
                <a:cs typeface="+mn-cs"/>
              </a:rPr>
              <a:t>тя</a:t>
            </a:r>
            <a:r>
              <a:rPr lang="ru-RU" dirty="0" smtClean="0">
                <a:solidFill>
                  <a:schemeClr val="tx1"/>
                </a:solidFill>
                <a:latin typeface="+mn-lt"/>
                <a:ea typeface="+mn-ea"/>
                <a:cs typeface="+mn-cs"/>
              </a:rPr>
              <a:t> теми</a:t>
            </a:r>
            <a:r>
              <a:rPr lang="uk-UA" dirty="0" smtClean="0">
                <a:solidFill>
                  <a:schemeClr val="tx1"/>
                </a:solidFill>
                <a:latin typeface="+mn-lt"/>
                <a:ea typeface="+mn-ea"/>
                <a:cs typeface="+mn-cs"/>
              </a:rPr>
              <a:t>, навчити учнів розв’язувати квадратні рівняння за допомогою EXCEL;</a:t>
            </a:r>
            <a:endParaRPr lang="ru-RU" dirty="0" smtClean="0">
              <a:solidFill>
                <a:schemeClr val="tx1"/>
              </a:solidFill>
              <a:latin typeface="+mn-lt"/>
              <a:ea typeface="+mn-ea"/>
              <a:cs typeface="+mn-cs"/>
            </a:endParaRPr>
          </a:p>
          <a:p>
            <a:pPr lvl="0" algn="just">
              <a:buFont typeface="Wingdings" pitchFamily="2" charset="2"/>
              <a:buChar char="v"/>
            </a:pPr>
            <a:r>
              <a:rPr lang="uk-UA" b="1" i="1" dirty="0" smtClean="0">
                <a:solidFill>
                  <a:schemeClr val="tx1"/>
                </a:solidFill>
                <a:latin typeface="+mn-lt"/>
                <a:ea typeface="+mn-ea"/>
                <a:cs typeface="+mn-cs"/>
              </a:rPr>
              <a:t>р</a:t>
            </a:r>
            <a:r>
              <a:rPr lang="ru-RU" b="1" i="1" dirty="0" err="1" smtClean="0">
                <a:solidFill>
                  <a:schemeClr val="tx1"/>
                </a:solidFill>
                <a:latin typeface="+mn-lt"/>
                <a:ea typeface="+mn-ea"/>
                <a:cs typeface="+mn-cs"/>
              </a:rPr>
              <a:t>озвивати</a:t>
            </a:r>
            <a:r>
              <a:rPr lang="ru-RU" b="1" i="1" dirty="0" smtClean="0">
                <a:solidFill>
                  <a:schemeClr val="tx1"/>
                </a:solidFill>
                <a:latin typeface="+mn-lt"/>
                <a:ea typeface="+mn-ea"/>
                <a:cs typeface="+mn-cs"/>
              </a:rPr>
              <a:t> </a:t>
            </a:r>
            <a:r>
              <a:rPr lang="uk-UA" dirty="0" smtClean="0">
                <a:solidFill>
                  <a:schemeClr val="tx1"/>
                </a:solidFill>
                <a:latin typeface="+mn-lt"/>
                <a:ea typeface="+mn-ea"/>
                <a:cs typeface="+mn-cs"/>
              </a:rPr>
              <a:t>вміння використовувати набуті знання на практиці;</a:t>
            </a:r>
            <a:endParaRPr lang="ru-RU" dirty="0" smtClean="0">
              <a:solidFill>
                <a:schemeClr val="tx1"/>
              </a:solidFill>
              <a:latin typeface="+mn-lt"/>
              <a:ea typeface="+mn-ea"/>
              <a:cs typeface="+mn-cs"/>
            </a:endParaRPr>
          </a:p>
          <a:p>
            <a:pPr lvl="0" algn="just">
              <a:buFont typeface="Wingdings" pitchFamily="2" charset="2"/>
              <a:buChar char="v"/>
            </a:pPr>
            <a:r>
              <a:rPr lang="ru-RU" b="1" i="1" dirty="0" err="1" smtClean="0">
                <a:solidFill>
                  <a:schemeClr val="tx1"/>
                </a:solidFill>
                <a:latin typeface="+mn-lt"/>
                <a:ea typeface="+mn-ea"/>
                <a:cs typeface="+mn-cs"/>
              </a:rPr>
              <a:t>Виховувати</a:t>
            </a:r>
            <a:r>
              <a:rPr lang="ru-RU" b="1" i="1" dirty="0" smtClean="0">
                <a:solidFill>
                  <a:schemeClr val="tx1"/>
                </a:solidFill>
                <a:latin typeface="+mn-lt"/>
                <a:ea typeface="+mn-ea"/>
                <a:cs typeface="+mn-cs"/>
              </a:rPr>
              <a:t> </a:t>
            </a:r>
            <a:r>
              <a:rPr lang="uk-UA" dirty="0" smtClean="0">
                <a:solidFill>
                  <a:schemeClr val="tx1"/>
                </a:solidFill>
                <a:latin typeface="+mn-lt"/>
                <a:ea typeface="+mn-ea"/>
                <a:cs typeface="+mn-cs"/>
              </a:rPr>
              <a:t>інтерес </a:t>
            </a:r>
            <a:r>
              <a:rPr lang="uk-UA" dirty="0" smtClean="0">
                <a:solidFill>
                  <a:schemeClr val="tx1"/>
                </a:solidFill>
                <a:latin typeface="+mn-lt"/>
                <a:ea typeface="+mn-ea"/>
                <a:cs typeface="+mn-cs"/>
              </a:rPr>
              <a:t>до математики та інформатики, залучати до творчості.</a:t>
            </a:r>
            <a:endParaRPr lang="ru-RU" dirty="0" smtClean="0">
              <a:solidFill>
                <a:schemeClr val="tx1"/>
              </a:solidFill>
              <a:latin typeface="+mn-lt"/>
              <a:ea typeface="+mn-ea"/>
              <a:cs typeface="+mn-cs"/>
            </a:endParaRPr>
          </a:p>
          <a:p>
            <a:pPr eaLnBrk="1" hangingPunct="1"/>
            <a:endParaRPr lang="ru-RU" dirty="0" smtClean="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9750" y="2636838"/>
            <a:ext cx="8229600" cy="1143000"/>
          </a:xfrm>
        </p:spPr>
        <p:txBody>
          <a:bodyPr/>
          <a:lstStyle/>
          <a:p>
            <a:pPr eaLnBrk="1" hangingPunct="1">
              <a:defRPr/>
            </a:pPr>
            <a:r>
              <a:rPr lang="ru-RU" sz="3200" dirty="0" smtClean="0">
                <a:solidFill>
                  <a:srgbClr val="C00000"/>
                </a:solidFill>
              </a:rPr>
              <a:t/>
            </a:r>
            <a:br>
              <a:rPr lang="ru-RU" sz="3200" dirty="0" smtClean="0">
                <a:solidFill>
                  <a:srgbClr val="C00000"/>
                </a:solidFill>
              </a:rPr>
            </a:br>
            <a:r>
              <a:rPr lang="ru-RU" sz="3200" dirty="0" err="1" smtClean="0">
                <a:solidFill>
                  <a:srgbClr val="C00000"/>
                </a:solidFill>
              </a:rPr>
              <a:t>Найвище</a:t>
            </a:r>
            <a:r>
              <a:rPr lang="ru-RU" sz="3200" dirty="0" smtClean="0">
                <a:solidFill>
                  <a:srgbClr val="C00000"/>
                </a:solidFill>
              </a:rPr>
              <a:t> </a:t>
            </a:r>
            <a:r>
              <a:rPr lang="ru-RU" sz="3200" dirty="0" err="1" smtClean="0">
                <a:solidFill>
                  <a:srgbClr val="C00000"/>
                </a:solidFill>
              </a:rPr>
              <a:t>призначення</a:t>
            </a:r>
            <a:r>
              <a:rPr lang="ru-RU" sz="3200" dirty="0" smtClean="0">
                <a:solidFill>
                  <a:srgbClr val="C00000"/>
                </a:solidFill>
              </a:rPr>
              <a:t> математики — </a:t>
            </a:r>
            <a:r>
              <a:rPr lang="ru-RU" sz="3200" dirty="0" err="1" smtClean="0">
                <a:solidFill>
                  <a:srgbClr val="C00000"/>
                </a:solidFill>
              </a:rPr>
              <a:t>знаходити</a:t>
            </a:r>
            <a:r>
              <a:rPr lang="ru-RU" sz="3200" dirty="0" smtClean="0">
                <a:solidFill>
                  <a:srgbClr val="C00000"/>
                </a:solidFill>
              </a:rPr>
              <a:t> порядок у </a:t>
            </a:r>
            <a:r>
              <a:rPr lang="ru-RU" sz="3200" dirty="0" err="1" smtClean="0">
                <a:solidFill>
                  <a:srgbClr val="C00000"/>
                </a:solidFill>
              </a:rPr>
              <a:t>хаосі</a:t>
            </a:r>
            <a:r>
              <a:rPr lang="ru-RU" sz="3200" dirty="0" smtClean="0">
                <a:solidFill>
                  <a:srgbClr val="C00000"/>
                </a:solidFill>
              </a:rPr>
              <a:t>, </a:t>
            </a:r>
            <a:r>
              <a:rPr lang="ru-RU" sz="3200" dirty="0" err="1" smtClean="0">
                <a:solidFill>
                  <a:srgbClr val="C00000"/>
                </a:solidFill>
              </a:rPr>
              <a:t>який</a:t>
            </a:r>
            <a:r>
              <a:rPr lang="ru-RU" sz="3200" dirty="0" smtClean="0">
                <a:solidFill>
                  <a:srgbClr val="C00000"/>
                </a:solidFill>
              </a:rPr>
              <a:t> нас </a:t>
            </a:r>
            <a:r>
              <a:rPr lang="ru-RU" sz="3200" dirty="0" err="1" smtClean="0">
                <a:solidFill>
                  <a:srgbClr val="C00000"/>
                </a:solidFill>
              </a:rPr>
              <a:t>оточує</a:t>
            </a:r>
            <a:r>
              <a:rPr lang="ru-RU" sz="3200" dirty="0" smtClean="0">
                <a:solidFill>
                  <a:srgbClr val="C00000"/>
                </a:solidFill>
              </a:rPr>
              <a:t/>
            </a:r>
            <a:br>
              <a:rPr lang="ru-RU" sz="3200" dirty="0" smtClean="0">
                <a:solidFill>
                  <a:srgbClr val="C00000"/>
                </a:solidFill>
              </a:rPr>
            </a:br>
            <a:r>
              <a:rPr lang="ru-RU" sz="3200" dirty="0" smtClean="0">
                <a:solidFill>
                  <a:srgbClr val="C00000"/>
                </a:solidFill>
              </a:rPr>
              <a:t/>
            </a:r>
            <a:br>
              <a:rPr lang="ru-RU" sz="3200" dirty="0" smtClean="0">
                <a:solidFill>
                  <a:srgbClr val="C00000"/>
                </a:solidFill>
              </a:rPr>
            </a:br>
            <a:r>
              <a:rPr lang="ru-RU" sz="2800" b="1" i="1" dirty="0" err="1" smtClean="0">
                <a:solidFill>
                  <a:schemeClr val="accent2"/>
                </a:solidFill>
              </a:rPr>
              <a:t>Рівняння</a:t>
            </a:r>
            <a:r>
              <a:rPr lang="ru-RU" sz="2800" b="1" i="1" dirty="0" smtClean="0">
                <a:solidFill>
                  <a:schemeClr val="accent2"/>
                </a:solidFill>
              </a:rPr>
              <a:t> — </a:t>
            </a:r>
            <a:r>
              <a:rPr lang="ru-RU" sz="2800" b="1" i="1" dirty="0" err="1" smtClean="0">
                <a:solidFill>
                  <a:schemeClr val="accent2"/>
                </a:solidFill>
              </a:rPr>
              <a:t>це</a:t>
            </a:r>
            <a:r>
              <a:rPr lang="ru-RU" sz="2800" b="1" i="1" dirty="0" smtClean="0">
                <a:solidFill>
                  <a:schemeClr val="accent2"/>
                </a:solidFill>
              </a:rPr>
              <a:t> </a:t>
            </a:r>
            <a:r>
              <a:rPr lang="ru-RU" sz="2800" b="1" i="1" dirty="0" err="1" smtClean="0">
                <a:solidFill>
                  <a:schemeClr val="accent2"/>
                </a:solidFill>
              </a:rPr>
              <a:t>золотий</a:t>
            </a:r>
            <a:r>
              <a:rPr lang="ru-RU" sz="2800" b="1" i="1" dirty="0" smtClean="0">
                <a:solidFill>
                  <a:schemeClr val="accent2"/>
                </a:solidFill>
              </a:rPr>
              <a:t> ключ, </a:t>
            </a:r>
            <a:r>
              <a:rPr lang="ru-RU" sz="2800" b="1" i="1" dirty="0" err="1" smtClean="0">
                <a:solidFill>
                  <a:schemeClr val="accent2"/>
                </a:solidFill>
              </a:rPr>
              <a:t>що</a:t>
            </a:r>
            <a:r>
              <a:rPr lang="ru-RU" sz="2800" b="1" i="1" dirty="0" smtClean="0">
                <a:solidFill>
                  <a:schemeClr val="accent2"/>
                </a:solidFill>
              </a:rPr>
              <a:t> </a:t>
            </a:r>
            <a:r>
              <a:rPr lang="ru-RU" sz="2800" b="1" i="1" dirty="0" err="1" smtClean="0">
                <a:solidFill>
                  <a:schemeClr val="accent2"/>
                </a:solidFill>
              </a:rPr>
              <a:t>відчиняє</a:t>
            </a:r>
            <a:r>
              <a:rPr lang="ru-RU" sz="2800" b="1" i="1" dirty="0" smtClean="0">
                <a:solidFill>
                  <a:schemeClr val="accent2"/>
                </a:solidFill>
              </a:rPr>
              <a:t> </a:t>
            </a:r>
            <a:r>
              <a:rPr lang="ru-RU" sz="2800" b="1" i="1" dirty="0" err="1" smtClean="0">
                <a:solidFill>
                  <a:schemeClr val="accent2"/>
                </a:solidFill>
              </a:rPr>
              <a:t>всі</a:t>
            </a:r>
            <a:r>
              <a:rPr lang="ru-RU" sz="2800" b="1" i="1" dirty="0" smtClean="0">
                <a:solidFill>
                  <a:schemeClr val="accent2"/>
                </a:solidFill>
              </a:rPr>
              <a:t> </a:t>
            </a:r>
            <a:r>
              <a:rPr lang="ru-RU" sz="2800" b="1" i="1" dirty="0" err="1" smtClean="0">
                <a:solidFill>
                  <a:schemeClr val="accent2"/>
                </a:solidFill>
              </a:rPr>
              <a:t>математичні</a:t>
            </a:r>
            <a:r>
              <a:rPr lang="ru-RU" sz="2800" b="1" i="1" dirty="0" smtClean="0">
                <a:solidFill>
                  <a:schemeClr val="accent2"/>
                </a:solidFill>
              </a:rPr>
              <a:t> </a:t>
            </a:r>
            <a:r>
              <a:rPr lang="ru-RU" sz="2800" b="1" i="1" dirty="0" err="1" smtClean="0">
                <a:solidFill>
                  <a:schemeClr val="accent2"/>
                </a:solidFill>
              </a:rPr>
              <a:t>сезами</a:t>
            </a:r>
            <a:r>
              <a:rPr lang="ru-RU" sz="2800" b="1" i="1" dirty="0" smtClean="0">
                <a:solidFill>
                  <a:schemeClr val="accent2"/>
                </a:solidFill>
              </a:rPr>
              <a:t>.</a:t>
            </a:r>
            <a:r>
              <a:rPr lang="ru-RU" sz="2400" dirty="0" smtClean="0"/>
              <a:t/>
            </a:r>
            <a:br>
              <a:rPr lang="ru-RU" sz="2400" dirty="0" smtClean="0"/>
            </a:br>
            <a:r>
              <a:rPr lang="ru-RU" sz="2400" dirty="0" smtClean="0"/>
              <a:t>                                                           </a:t>
            </a:r>
            <a:r>
              <a:rPr lang="ru-RU" sz="2400" b="1" dirty="0" smtClean="0">
                <a:solidFill>
                  <a:schemeClr val="accent6"/>
                </a:solidFill>
              </a:rPr>
              <a:t>Колмогоров А. М.</a:t>
            </a:r>
            <a:br>
              <a:rPr lang="ru-RU" sz="2400" b="1" dirty="0" smtClean="0">
                <a:solidFill>
                  <a:schemeClr val="accent6"/>
                </a:solidFill>
              </a:rPr>
            </a:br>
            <a:r>
              <a:rPr lang="ru-RU" sz="2400" b="1" dirty="0" smtClean="0"/>
              <a:t/>
            </a:r>
            <a:br>
              <a:rPr lang="ru-RU" sz="2400" b="1" dirty="0" smtClean="0"/>
            </a:br>
            <a:r>
              <a:rPr lang="ru-RU" sz="2400" b="1" dirty="0" smtClean="0"/>
              <a:t/>
            </a:r>
            <a:br>
              <a:rPr lang="ru-RU" sz="2400" b="1" dirty="0" smtClean="0"/>
            </a:br>
            <a:r>
              <a:rPr lang="ru-RU" sz="2400" b="1" dirty="0" smtClean="0"/>
              <a:t>                </a:t>
            </a:r>
            <a:r>
              <a:rPr lang="ru-RU" sz="2800" b="1" i="1" dirty="0" err="1" smtClean="0">
                <a:solidFill>
                  <a:schemeClr val="accent2"/>
                </a:solidFill>
              </a:rPr>
              <a:t>Теорія</a:t>
            </a:r>
            <a:r>
              <a:rPr lang="ru-RU" sz="2800" b="1" i="1" dirty="0" smtClean="0">
                <a:solidFill>
                  <a:schemeClr val="accent2"/>
                </a:solidFill>
              </a:rPr>
              <a:t> без практики мертва </a:t>
            </a:r>
            <a:r>
              <a:rPr lang="ru-RU" sz="2800" b="1" i="1" dirty="0" err="1" smtClean="0">
                <a:solidFill>
                  <a:schemeClr val="accent2"/>
                </a:solidFill>
              </a:rPr>
              <a:t>чи</a:t>
            </a:r>
            <a:r>
              <a:rPr lang="ru-RU" sz="2800" b="1" i="1" dirty="0" smtClean="0">
                <a:solidFill>
                  <a:schemeClr val="accent2"/>
                </a:solidFill>
              </a:rPr>
              <a:t> </a:t>
            </a:r>
            <a:r>
              <a:rPr lang="ru-RU" sz="2800" b="1" i="1" dirty="0" err="1" smtClean="0">
                <a:solidFill>
                  <a:schemeClr val="accent2"/>
                </a:solidFill>
              </a:rPr>
              <a:t>безплідна</a:t>
            </a:r>
            <a:r>
              <a:rPr lang="ru-RU" sz="2800" b="1" i="1" dirty="0" smtClean="0">
                <a:solidFill>
                  <a:schemeClr val="accent2"/>
                </a:solidFill>
              </a:rPr>
              <a:t>,</a:t>
            </a:r>
            <a:br>
              <a:rPr lang="ru-RU" sz="2800" b="1" i="1" dirty="0" smtClean="0">
                <a:solidFill>
                  <a:schemeClr val="accent2"/>
                </a:solidFill>
              </a:rPr>
            </a:br>
            <a:r>
              <a:rPr lang="ru-RU" sz="2800" b="1" i="1" dirty="0" smtClean="0">
                <a:solidFill>
                  <a:schemeClr val="accent2"/>
                </a:solidFill>
              </a:rPr>
              <a:t>              практика без </a:t>
            </a:r>
            <a:r>
              <a:rPr lang="ru-RU" sz="2800" b="1" i="1" dirty="0" err="1" smtClean="0">
                <a:solidFill>
                  <a:schemeClr val="accent2"/>
                </a:solidFill>
              </a:rPr>
              <a:t>теорії</a:t>
            </a:r>
            <a:r>
              <a:rPr lang="ru-RU" sz="2800" b="1" i="1" dirty="0" smtClean="0">
                <a:solidFill>
                  <a:schemeClr val="accent2"/>
                </a:solidFill>
              </a:rPr>
              <a:t> </a:t>
            </a:r>
            <a:r>
              <a:rPr lang="ru-RU" sz="2800" b="1" i="1" dirty="0" err="1" smtClean="0">
                <a:solidFill>
                  <a:schemeClr val="accent2"/>
                </a:solidFill>
              </a:rPr>
              <a:t>неможлива</a:t>
            </a:r>
            <a:r>
              <a:rPr lang="ru-RU" sz="2800" b="1" i="1" dirty="0" smtClean="0">
                <a:solidFill>
                  <a:schemeClr val="accent2"/>
                </a:solidFill>
              </a:rPr>
              <a:t> </a:t>
            </a:r>
            <a:r>
              <a:rPr lang="ru-RU" sz="2800" b="1" i="1" dirty="0" err="1" smtClean="0">
                <a:solidFill>
                  <a:schemeClr val="accent2"/>
                </a:solidFill>
              </a:rPr>
              <a:t>чи</a:t>
            </a:r>
            <a:r>
              <a:rPr lang="ru-RU" sz="2800" b="1" i="1" dirty="0" smtClean="0">
                <a:solidFill>
                  <a:schemeClr val="accent2"/>
                </a:solidFill>
              </a:rPr>
              <a:t> </a:t>
            </a:r>
            <a:r>
              <a:rPr lang="ru-RU" sz="2800" b="1" i="1" dirty="0" err="1" smtClean="0">
                <a:solidFill>
                  <a:schemeClr val="accent2"/>
                </a:solidFill>
              </a:rPr>
              <a:t>згубна</a:t>
            </a:r>
            <a:r>
              <a:rPr lang="ru-RU" sz="2800" b="1" i="1" dirty="0" smtClean="0">
                <a:solidFill>
                  <a:schemeClr val="accent2"/>
                </a:solidFill>
              </a:rPr>
              <a:t>.</a:t>
            </a:r>
            <a:br>
              <a:rPr lang="ru-RU" sz="2800" b="1" i="1" dirty="0" smtClean="0">
                <a:solidFill>
                  <a:schemeClr val="accent2"/>
                </a:solidFill>
              </a:rPr>
            </a:br>
            <a:r>
              <a:rPr lang="ru-RU" sz="2800" b="1" i="1" dirty="0" smtClean="0">
                <a:solidFill>
                  <a:schemeClr val="accent2"/>
                </a:solidFill>
              </a:rPr>
              <a:t>          Для </a:t>
            </a:r>
            <a:r>
              <a:rPr lang="ru-RU" sz="2800" b="1" i="1" dirty="0" err="1" smtClean="0">
                <a:solidFill>
                  <a:schemeClr val="accent2"/>
                </a:solidFill>
              </a:rPr>
              <a:t>теорії</a:t>
            </a:r>
            <a:r>
              <a:rPr lang="ru-RU" sz="2800" b="1" i="1" dirty="0" smtClean="0">
                <a:solidFill>
                  <a:schemeClr val="accent2"/>
                </a:solidFill>
              </a:rPr>
              <a:t> </a:t>
            </a:r>
            <a:r>
              <a:rPr lang="ru-RU" sz="2800" b="1" i="1" dirty="0" err="1" smtClean="0">
                <a:solidFill>
                  <a:schemeClr val="accent2"/>
                </a:solidFill>
              </a:rPr>
              <a:t>потрібне</a:t>
            </a:r>
            <a:r>
              <a:rPr lang="ru-RU" sz="2800" b="1" i="1" dirty="0" smtClean="0">
                <a:solidFill>
                  <a:schemeClr val="accent2"/>
                </a:solidFill>
              </a:rPr>
              <a:t> </a:t>
            </a:r>
            <a:r>
              <a:rPr lang="ru-RU" sz="2800" b="1" i="1" dirty="0" err="1" smtClean="0">
                <a:solidFill>
                  <a:schemeClr val="accent2"/>
                </a:solidFill>
              </a:rPr>
              <a:t>головним</a:t>
            </a:r>
            <a:r>
              <a:rPr lang="ru-RU" sz="2800" b="1" i="1" dirty="0" smtClean="0">
                <a:solidFill>
                  <a:schemeClr val="accent2"/>
                </a:solidFill>
              </a:rPr>
              <a:t> чином </a:t>
            </a:r>
            <a:r>
              <a:rPr lang="ru-RU" sz="2800" b="1" i="1" dirty="0" err="1" smtClean="0">
                <a:solidFill>
                  <a:schemeClr val="accent2"/>
                </a:solidFill>
              </a:rPr>
              <a:t>знання</a:t>
            </a:r>
            <a:r>
              <a:rPr lang="ru-RU" sz="2800" b="1" i="1" dirty="0" smtClean="0">
                <a:solidFill>
                  <a:schemeClr val="accent2"/>
                </a:solidFill>
              </a:rPr>
              <a:t>, для практики, </a:t>
            </a:r>
            <a:r>
              <a:rPr lang="ru-RU" sz="2800" b="1" i="1" dirty="0" err="1" smtClean="0">
                <a:solidFill>
                  <a:schemeClr val="accent2"/>
                </a:solidFill>
              </a:rPr>
              <a:t>крім</a:t>
            </a:r>
            <a:r>
              <a:rPr lang="ru-RU" sz="2800" b="1" i="1" dirty="0" smtClean="0">
                <a:solidFill>
                  <a:schemeClr val="accent2"/>
                </a:solidFill>
              </a:rPr>
              <a:t> того, і </a:t>
            </a:r>
            <a:r>
              <a:rPr lang="ru-RU" sz="2800" b="1" i="1" dirty="0" err="1" smtClean="0">
                <a:solidFill>
                  <a:schemeClr val="accent2"/>
                </a:solidFill>
              </a:rPr>
              <a:t>вміння</a:t>
            </a:r>
            <a:r>
              <a:rPr lang="ru-RU" sz="2800" b="1" i="1" dirty="0" smtClean="0">
                <a:solidFill>
                  <a:schemeClr val="accent2"/>
                </a:solidFill>
              </a:rPr>
              <a:t>.</a:t>
            </a:r>
            <a:br>
              <a:rPr lang="ru-RU" sz="2800" b="1" i="1" dirty="0" smtClean="0">
                <a:solidFill>
                  <a:schemeClr val="accent2"/>
                </a:solidFill>
              </a:rPr>
            </a:br>
            <a:r>
              <a:rPr lang="ru-RU" sz="2800" b="1" i="1" dirty="0" smtClean="0">
                <a:solidFill>
                  <a:schemeClr val="accent2"/>
                </a:solidFill>
              </a:rPr>
              <a:t>                                                                  </a:t>
            </a:r>
            <a:r>
              <a:rPr lang="ru-RU" sz="2400" b="1" dirty="0" smtClean="0">
                <a:solidFill>
                  <a:schemeClr val="accent6"/>
                </a:solidFill>
              </a:rPr>
              <a:t>Курант Р.</a:t>
            </a:r>
            <a:r>
              <a:rPr lang="ru-RU" sz="2400" b="1" dirty="0" smtClean="0"/>
              <a:t/>
            </a:r>
            <a:br>
              <a:rPr lang="ru-RU" sz="2400" b="1" dirty="0" smtClean="0"/>
            </a:br>
            <a:endParaRPr lang="ru-RU" sz="3600" dirty="0" smtClean="0">
              <a:solidFill>
                <a:srgbClr val="B00000"/>
              </a:solidFill>
            </a:endParaRPr>
          </a:p>
        </p:txBody>
      </p:sp>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71480"/>
            <a:ext cx="8215370" cy="4697427"/>
          </a:xfrm>
        </p:spPr>
        <p:txBody>
          <a:bodyPr/>
          <a:lstStyle/>
          <a:p>
            <a:pPr marL="87313" indent="268288" algn="just">
              <a:buNone/>
            </a:pPr>
            <a:r>
              <a:rPr lang="uk-UA" sz="2800" dirty="0" smtClean="0">
                <a:solidFill>
                  <a:schemeClr val="tx1"/>
                </a:solidFill>
                <a:latin typeface="+mn-lt"/>
                <a:ea typeface="+mn-ea"/>
                <a:cs typeface="+mn-cs"/>
              </a:rPr>
              <a:t>Квадратні рівняння в Давньому </a:t>
            </a:r>
            <a:r>
              <a:rPr lang="uk-UA" sz="2800" dirty="0" err="1" smtClean="0">
                <a:solidFill>
                  <a:schemeClr val="tx1"/>
                </a:solidFill>
                <a:latin typeface="+mn-lt"/>
                <a:ea typeface="+mn-ea"/>
                <a:cs typeface="+mn-cs"/>
              </a:rPr>
              <a:t>Вавілоні</a:t>
            </a:r>
            <a:r>
              <a:rPr lang="uk-UA" sz="2800" dirty="0" smtClean="0">
                <a:solidFill>
                  <a:schemeClr val="tx1"/>
                </a:solidFill>
                <a:latin typeface="+mn-lt"/>
                <a:ea typeface="+mn-ea"/>
                <a:cs typeface="+mn-cs"/>
              </a:rPr>
              <a:t> вміли розв’язувати близько 2000 років до нашої ери </a:t>
            </a:r>
            <a:r>
              <a:rPr lang="uk-UA" sz="2800" dirty="0" err="1" smtClean="0">
                <a:solidFill>
                  <a:schemeClr val="tx1"/>
                </a:solidFill>
                <a:latin typeface="+mn-lt"/>
                <a:ea typeface="+mn-ea"/>
                <a:cs typeface="+mn-cs"/>
              </a:rPr>
              <a:t>вавілоняни</a:t>
            </a:r>
            <a:r>
              <a:rPr lang="uk-UA" sz="2800" dirty="0" smtClean="0">
                <a:solidFill>
                  <a:schemeClr val="tx1"/>
                </a:solidFill>
                <a:latin typeface="+mn-lt"/>
                <a:ea typeface="+mn-ea"/>
                <a:cs typeface="+mn-cs"/>
              </a:rPr>
              <a:t>. Правило розв'язку квадратних рівнянь, викладене у </a:t>
            </a:r>
            <a:r>
              <a:rPr lang="uk-UA" sz="2800" dirty="0" err="1" smtClean="0">
                <a:solidFill>
                  <a:schemeClr val="tx1"/>
                </a:solidFill>
                <a:latin typeface="+mn-lt"/>
                <a:ea typeface="+mn-ea"/>
                <a:cs typeface="+mn-cs"/>
              </a:rPr>
              <a:t>вавілонських</a:t>
            </a:r>
            <a:r>
              <a:rPr lang="uk-UA" sz="2800" dirty="0" smtClean="0">
                <a:solidFill>
                  <a:schemeClr val="tx1"/>
                </a:solidFill>
                <a:latin typeface="+mn-lt"/>
                <a:ea typeface="+mn-ea"/>
                <a:cs typeface="+mn-cs"/>
              </a:rPr>
              <a:t> текстах, співпадає з сучасними, але невідомо, яким чином дійшли </a:t>
            </a:r>
            <a:r>
              <a:rPr lang="uk-UA" sz="2800" dirty="0" err="1" smtClean="0">
                <a:solidFill>
                  <a:schemeClr val="tx1"/>
                </a:solidFill>
                <a:latin typeface="+mn-lt"/>
                <a:ea typeface="+mn-ea"/>
                <a:cs typeface="+mn-cs"/>
              </a:rPr>
              <a:t>вавілоняни</a:t>
            </a:r>
            <a:r>
              <a:rPr lang="uk-UA" sz="2800" dirty="0" smtClean="0">
                <a:solidFill>
                  <a:schemeClr val="tx1"/>
                </a:solidFill>
                <a:latin typeface="+mn-lt"/>
                <a:ea typeface="+mn-ea"/>
                <a:cs typeface="+mn-cs"/>
              </a:rPr>
              <a:t> до цього правила. Незважаючи на високий рівень розвитку алгебри у </a:t>
            </a:r>
            <a:r>
              <a:rPr lang="uk-UA" sz="2800" dirty="0" err="1" smtClean="0">
                <a:solidFill>
                  <a:schemeClr val="tx1"/>
                </a:solidFill>
                <a:latin typeface="+mn-lt"/>
                <a:ea typeface="+mn-ea"/>
                <a:cs typeface="+mn-cs"/>
              </a:rPr>
              <a:t>Вавілонії</a:t>
            </a:r>
            <a:r>
              <a:rPr lang="uk-UA" sz="2800" dirty="0" smtClean="0">
                <a:solidFill>
                  <a:schemeClr val="tx1"/>
                </a:solidFill>
                <a:latin typeface="+mn-lt"/>
                <a:ea typeface="+mn-ea"/>
                <a:cs typeface="+mn-cs"/>
              </a:rPr>
              <a:t>, в текстах відсутні </a:t>
            </a:r>
            <a:r>
              <a:rPr lang="uk-UA" sz="2800" dirty="0" err="1" smtClean="0">
                <a:solidFill>
                  <a:schemeClr val="tx1"/>
                </a:solidFill>
                <a:latin typeface="+mn-lt"/>
                <a:ea typeface="+mn-ea"/>
                <a:cs typeface="+mn-cs"/>
              </a:rPr>
              <a:t>понятття</a:t>
            </a:r>
            <a:r>
              <a:rPr lang="uk-UA" sz="2800" dirty="0" smtClean="0">
                <a:solidFill>
                  <a:schemeClr val="tx1"/>
                </a:solidFill>
                <a:latin typeface="+mn-lt"/>
                <a:ea typeface="+mn-ea"/>
                <a:cs typeface="+mn-cs"/>
              </a:rPr>
              <a:t> від’ємного числа і загальні методи розв’язування квадратних рівнянь.</a:t>
            </a:r>
            <a:endParaRPr lang="ru-RU" sz="2800" dirty="0" smtClean="0">
              <a:solidFill>
                <a:schemeClr val="tx1"/>
              </a:solidFill>
              <a:latin typeface="+mn-lt"/>
              <a:ea typeface="+mn-ea"/>
              <a:cs typeface="+mn-cs"/>
            </a:endParaRPr>
          </a:p>
          <a:p>
            <a:endParaRPr lang="ru-RU" dirty="0"/>
          </a:p>
        </p:txBody>
      </p:sp>
      <p:pic>
        <p:nvPicPr>
          <p:cNvPr id="37890" name="Picture 2" descr="Ð ÐµÐ·ÑÐ»ÑÑÐ°Ñ Ð¿Ð¾ÑÑÐºÑ Ð·Ð¾Ð±ÑÐ°Ð¶ÐµÐ½Ñ Ð·Ð° Ð·Ð°Ð¿Ð¸ÑÐ¾Ð¼ &quot;Ð¼Ð°ÑÐµÐ¼Ð°ÑÐ¸ÐºÐ°&quot;"/>
          <p:cNvPicPr>
            <a:picLocks noChangeAspect="1" noChangeArrowheads="1"/>
          </p:cNvPicPr>
          <p:nvPr/>
        </p:nvPicPr>
        <p:blipFill>
          <a:blip r:embed="rId2"/>
          <a:srcRect/>
          <a:stretch>
            <a:fillRect/>
          </a:stretch>
        </p:blipFill>
        <p:spPr bwMode="auto">
          <a:xfrm>
            <a:off x="5072066" y="4857760"/>
            <a:ext cx="2867025" cy="1600200"/>
          </a:xfrm>
          <a:prstGeom prst="rect">
            <a:avLst/>
          </a:prstGeom>
          <a:noFill/>
        </p:spPr>
      </p:pic>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lstStyle/>
          <a:p>
            <a:r>
              <a:rPr lang="uk-UA" dirty="0" smtClean="0">
                <a:solidFill>
                  <a:srgbClr val="00B050"/>
                </a:solidFill>
              </a:rPr>
              <a:t>Квадратні рівняння в Європі</a:t>
            </a:r>
            <a:endParaRPr lang="ru-RU" dirty="0">
              <a:solidFill>
                <a:srgbClr val="00B050"/>
              </a:solidFill>
            </a:endParaRPr>
          </a:p>
        </p:txBody>
      </p:sp>
      <p:sp>
        <p:nvSpPr>
          <p:cNvPr id="3" name="Содержимое 2"/>
          <p:cNvSpPr>
            <a:spLocks noGrp="1"/>
          </p:cNvSpPr>
          <p:nvPr>
            <p:ph idx="1"/>
          </p:nvPr>
        </p:nvSpPr>
        <p:spPr>
          <a:xfrm>
            <a:off x="1500166" y="1600200"/>
            <a:ext cx="7186634" cy="4525963"/>
          </a:xfrm>
        </p:spPr>
        <p:txBody>
          <a:bodyPr/>
          <a:lstStyle/>
          <a:p>
            <a:pPr marL="0" indent="355600" algn="just">
              <a:buNone/>
            </a:pPr>
            <a:r>
              <a:rPr lang="uk-UA" dirty="0" smtClean="0">
                <a:solidFill>
                  <a:schemeClr val="accent6">
                    <a:lumMod val="75000"/>
                  </a:schemeClr>
                </a:solidFill>
                <a:latin typeface="+mn-lt"/>
                <a:ea typeface="+mn-ea"/>
                <a:cs typeface="+mn-cs"/>
              </a:rPr>
              <a:t>Формули розв’язування квадратних рівнянь в Європі вперше були викладені в 1202 році італійським математиком </a:t>
            </a:r>
            <a:r>
              <a:rPr lang="uk-UA" dirty="0" err="1" smtClean="0">
                <a:solidFill>
                  <a:schemeClr val="accent6">
                    <a:lumMod val="75000"/>
                  </a:schemeClr>
                </a:solidFill>
                <a:latin typeface="+mn-lt"/>
                <a:ea typeface="+mn-ea"/>
                <a:cs typeface="+mn-cs"/>
              </a:rPr>
              <a:t>Фібоначчі</a:t>
            </a:r>
            <a:r>
              <a:rPr lang="uk-UA" dirty="0" smtClean="0">
                <a:solidFill>
                  <a:schemeClr val="accent6">
                    <a:lumMod val="75000"/>
                  </a:schemeClr>
                </a:solidFill>
                <a:latin typeface="+mn-lt"/>
                <a:ea typeface="+mn-ea"/>
                <a:cs typeface="+mn-cs"/>
              </a:rPr>
              <a:t>. Правило розв’язування квадратних рівнянь було сформульоване в Європі лише в 1544р. </a:t>
            </a:r>
            <a:r>
              <a:rPr lang="uk-UA" dirty="0" err="1" smtClean="0">
                <a:solidFill>
                  <a:schemeClr val="accent6">
                    <a:lumMod val="75000"/>
                  </a:schemeClr>
                </a:solidFill>
                <a:latin typeface="+mn-lt"/>
                <a:ea typeface="+mn-ea"/>
                <a:cs typeface="+mn-cs"/>
              </a:rPr>
              <a:t>Штифелем</a:t>
            </a:r>
            <a:r>
              <a:rPr lang="uk-UA" dirty="0" smtClean="0">
                <a:solidFill>
                  <a:schemeClr val="accent6">
                    <a:lumMod val="75000"/>
                  </a:schemeClr>
                </a:solidFill>
                <a:latin typeface="+mn-lt"/>
                <a:ea typeface="+mn-ea"/>
                <a:cs typeface="+mn-cs"/>
              </a:rPr>
              <a:t>.</a:t>
            </a:r>
            <a:endParaRPr lang="ru-RU" dirty="0" smtClean="0">
              <a:solidFill>
                <a:schemeClr val="accent6">
                  <a:lumMod val="75000"/>
                </a:schemeClr>
              </a:solidFill>
              <a:latin typeface="+mn-lt"/>
              <a:ea typeface="+mn-ea"/>
              <a:cs typeface="+mn-cs"/>
            </a:endParaRPr>
          </a:p>
          <a:p>
            <a:pPr>
              <a:buNone/>
            </a:pPr>
            <a:endParaRPr lang="ru-RU" dirty="0"/>
          </a:p>
        </p:txBody>
      </p:sp>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642919"/>
            <a:ext cx="8229600" cy="2214578"/>
          </a:xfrm>
        </p:spPr>
        <p:txBody>
          <a:bodyPr/>
          <a:lstStyle/>
          <a:p>
            <a:pPr marL="0" indent="452438" algn="just">
              <a:buNone/>
            </a:pPr>
            <a:r>
              <a:rPr lang="uk-UA" dirty="0" smtClean="0">
                <a:solidFill>
                  <a:schemeClr val="accent6">
                    <a:lumMod val="75000"/>
                  </a:schemeClr>
                </a:solidFill>
                <a:latin typeface="+mn-lt"/>
                <a:ea typeface="+mn-ea"/>
                <a:cs typeface="+mn-cs"/>
              </a:rPr>
              <a:t>Завдяки працям Декарта, </a:t>
            </a:r>
            <a:r>
              <a:rPr lang="uk-UA" dirty="0" err="1" smtClean="0">
                <a:solidFill>
                  <a:schemeClr val="accent6">
                    <a:lumMod val="75000"/>
                  </a:schemeClr>
                </a:solidFill>
                <a:latin typeface="+mn-lt"/>
                <a:ea typeface="+mn-ea"/>
                <a:cs typeface="+mn-cs"/>
              </a:rPr>
              <a:t>Вієта</a:t>
            </a:r>
            <a:r>
              <a:rPr lang="uk-UA" dirty="0" smtClean="0">
                <a:solidFill>
                  <a:schemeClr val="accent6">
                    <a:lumMod val="75000"/>
                  </a:schemeClr>
                </a:solidFill>
                <a:latin typeface="+mn-lt"/>
                <a:ea typeface="+mn-ea"/>
                <a:cs typeface="+mn-cs"/>
              </a:rPr>
              <a:t>, Ньютона та інших вчених способу розв’язування квадратних рівнянь надано сучасний вигляд.</a:t>
            </a:r>
            <a:endParaRPr lang="ru-RU" dirty="0" smtClean="0">
              <a:solidFill>
                <a:schemeClr val="accent6">
                  <a:lumMod val="75000"/>
                </a:schemeClr>
              </a:solidFill>
              <a:latin typeface="+mn-lt"/>
              <a:ea typeface="+mn-ea"/>
              <a:cs typeface="+mn-cs"/>
            </a:endParaRPr>
          </a:p>
          <a:p>
            <a:pPr>
              <a:buNone/>
            </a:pPr>
            <a:endParaRPr lang="ru-RU" dirty="0">
              <a:solidFill>
                <a:schemeClr val="accent6">
                  <a:lumMod val="75000"/>
                </a:schemeClr>
              </a:solidFill>
            </a:endParaRPr>
          </a:p>
        </p:txBody>
      </p:sp>
      <p:sp>
        <p:nvSpPr>
          <p:cNvPr id="38914" name="AutoShape 2" descr="Ð ÐµÐ·ÑÐ»ÑÑÐ°Ñ Ð¿Ð¾ÑÑÐºÑ Ð·Ð¾Ð±ÑÐ°Ð¶ÐµÐ½Ñ Ð·Ð° Ð·Ð°Ð¿Ð¸ÑÐ¾Ð¼ &quot;Ð´ÐµÐºÐ°ÑÑ&quot;"/>
          <p:cNvSpPr>
            <a:spLocks noChangeAspect="1" noChangeArrowheads="1"/>
          </p:cNvSpPr>
          <p:nvPr/>
        </p:nvSpPr>
        <p:spPr bwMode="auto">
          <a:xfrm>
            <a:off x="14922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8916" name="AutoShape 4" descr="Ð ÐµÐ·ÑÐ»ÑÑÐ°Ñ Ð¿Ð¾ÑÑÐºÑ Ð·Ð¾Ð±ÑÐ°Ð¶ÐµÐ½Ñ Ð·Ð° Ð·Ð°Ð¿Ð¸ÑÐ¾Ð¼ &quot;Ð´ÐµÐºÐ°ÑÑ&quot;"/>
          <p:cNvSpPr>
            <a:spLocks noChangeAspect="1" noChangeArrowheads="1"/>
          </p:cNvSpPr>
          <p:nvPr/>
        </p:nvSpPr>
        <p:spPr bwMode="auto">
          <a:xfrm>
            <a:off x="14922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8918" name="Picture 6" descr="Ð ÐµÐ·ÑÐ»ÑÑÐ°Ñ Ð¿Ð¾ÑÑÐºÑ Ð·Ð¾Ð±ÑÐ°Ð¶ÐµÐ½Ñ Ð·Ð° Ð·Ð°Ð¿Ð¸ÑÐ¾Ð¼ &quot;Ð´ÐµÐºÐ°ÑÑ&quot;"/>
          <p:cNvPicPr>
            <a:picLocks noChangeAspect="1" noChangeArrowheads="1"/>
          </p:cNvPicPr>
          <p:nvPr/>
        </p:nvPicPr>
        <p:blipFill>
          <a:blip r:embed="rId2"/>
          <a:srcRect/>
          <a:stretch>
            <a:fillRect/>
          </a:stretch>
        </p:blipFill>
        <p:spPr bwMode="auto">
          <a:xfrm>
            <a:off x="1643042" y="2643182"/>
            <a:ext cx="2106325" cy="2571768"/>
          </a:xfrm>
          <a:prstGeom prst="ellipse">
            <a:avLst/>
          </a:prstGeom>
          <a:ln>
            <a:noFill/>
          </a:ln>
          <a:effectLst>
            <a:softEdge rad="112500"/>
          </a:effectLst>
        </p:spPr>
      </p:pic>
      <p:pic>
        <p:nvPicPr>
          <p:cNvPr id="38920" name="Picture 8" descr="Ð ÐµÐ·ÑÐ»ÑÑÐ°Ñ Ð¿Ð¾ÑÑÐºÑ Ð·Ð¾Ð±ÑÐ°Ð¶ÐµÐ½Ñ Ð·Ð° Ð·Ð°Ð¿Ð¸ÑÐ¾Ð¼ &quot;Ð²ÑÑÑ&quot;"/>
          <p:cNvPicPr>
            <a:picLocks noChangeAspect="1" noChangeArrowheads="1"/>
          </p:cNvPicPr>
          <p:nvPr/>
        </p:nvPicPr>
        <p:blipFill>
          <a:blip r:embed="rId3"/>
          <a:srcRect/>
          <a:stretch>
            <a:fillRect/>
          </a:stretch>
        </p:blipFill>
        <p:spPr bwMode="auto">
          <a:xfrm>
            <a:off x="4071934" y="3714752"/>
            <a:ext cx="1905000" cy="2590800"/>
          </a:xfrm>
          <a:prstGeom prst="rect">
            <a:avLst/>
          </a:prstGeom>
          <a:noFill/>
        </p:spPr>
      </p:pic>
      <p:pic>
        <p:nvPicPr>
          <p:cNvPr id="38922" name="Picture 10" descr="Ð ÐµÐ·ÑÐ»ÑÑÐ°Ñ Ð¿Ð¾ÑÑÐºÑ Ð·Ð¾Ð±ÑÐ°Ð¶ÐµÐ½Ñ Ð·Ð° Ð·Ð°Ð¿Ð¸ÑÐ¾Ð¼ &quot;Ð½ÑÑÑÐ¾Ð½&quot;"/>
          <p:cNvPicPr>
            <a:picLocks noChangeAspect="1" noChangeArrowheads="1"/>
          </p:cNvPicPr>
          <p:nvPr/>
        </p:nvPicPr>
        <p:blipFill>
          <a:blip r:embed="rId4"/>
          <a:srcRect l="19285" r="9087"/>
          <a:stretch>
            <a:fillRect/>
          </a:stretch>
        </p:blipFill>
        <p:spPr bwMode="auto">
          <a:xfrm>
            <a:off x="6215073" y="2571744"/>
            <a:ext cx="2425731" cy="2571768"/>
          </a:xfrm>
          <a:prstGeom prst="ellipse">
            <a:avLst/>
          </a:prstGeom>
          <a:ln>
            <a:noFill/>
          </a:ln>
          <a:effectLst>
            <a:softEdge rad="112500"/>
          </a:effectLst>
        </p:spPr>
      </p:pic>
    </p:spTree>
  </p:cSld>
  <p:clrMapOvr>
    <a:masterClrMapping/>
  </p:clrMapOvr>
  <p:transition>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357166"/>
            <a:ext cx="8229600" cy="4525963"/>
          </a:xfrm>
        </p:spPr>
        <p:txBody>
          <a:bodyPr/>
          <a:lstStyle/>
          <a:p>
            <a:pPr marL="0" indent="355600" algn="just">
              <a:buNone/>
            </a:pPr>
            <a:r>
              <a:rPr lang="uk-UA" sz="2400" dirty="0" smtClean="0">
                <a:solidFill>
                  <a:srgbClr val="800000"/>
                </a:solidFill>
                <a:latin typeface="+mn-lt"/>
                <a:ea typeface="+mn-ea"/>
                <a:cs typeface="+mn-cs"/>
              </a:rPr>
              <a:t>А використовувати набуті нами знання ми будемо сьогодні при розв`язуванні задач. Звісно ж безліч задач поставатиме перед нами протягом життя. Деякі з них пов`язані з арифметикою, деякі — з геометрією, якісь — з літературою, фізичною культурою, хімією, фізикою, історією і навіть інформатикою. Серед всього розмаїття предметів сьогодні ми зосередимось на вивченні електронних таблиць, використання формул та спробуємо поєднати набуті знання з тем «Квадратні рівняння» та «Електронні таблиці». </a:t>
            </a:r>
            <a:r>
              <a:rPr lang="uk-UA" dirty="0" smtClean="0">
                <a:solidFill>
                  <a:srgbClr val="800000"/>
                </a:solidFill>
                <a:latin typeface="+mn-lt"/>
                <a:ea typeface="+mn-ea"/>
                <a:cs typeface="+mn-cs"/>
              </a:rPr>
              <a:t> </a:t>
            </a:r>
            <a:r>
              <a:rPr lang="uk-UA" dirty="0" smtClean="0">
                <a:solidFill>
                  <a:schemeClr val="tx1"/>
                </a:solidFill>
                <a:latin typeface="+mn-lt"/>
                <a:ea typeface="+mn-ea"/>
                <a:cs typeface="+mn-cs"/>
              </a:rPr>
              <a:t>     </a:t>
            </a:r>
            <a:endParaRPr lang="ru-RU" dirty="0" smtClean="0">
              <a:solidFill>
                <a:schemeClr val="tx1"/>
              </a:solidFill>
              <a:latin typeface="+mn-lt"/>
              <a:ea typeface="+mn-ea"/>
              <a:cs typeface="+mn-cs"/>
            </a:endParaRPr>
          </a:p>
          <a:p>
            <a:endParaRPr lang="ru-RU" dirty="0"/>
          </a:p>
        </p:txBody>
      </p:sp>
      <p:pic>
        <p:nvPicPr>
          <p:cNvPr id="40962" name="Picture 2" descr="Ð ÐµÐ·ÑÐ»ÑÑÐ°Ñ Ð¿Ð¾ÑÑÐºÑ Ð·Ð¾Ð±ÑÐ°Ð¶ÐµÐ½Ñ Ð·Ð° Ð·Ð°Ð¿Ð¸ÑÐ¾Ð¼ &quot;ÑÐ½ÑÐ¾ÑÐ¼Ð°ÑÐ¸ÐºÐ°&quot;"/>
          <p:cNvPicPr>
            <a:picLocks noChangeAspect="1" noChangeArrowheads="1"/>
          </p:cNvPicPr>
          <p:nvPr/>
        </p:nvPicPr>
        <p:blipFill>
          <a:blip r:embed="rId2" cstate="print"/>
          <a:srcRect/>
          <a:stretch>
            <a:fillRect/>
          </a:stretch>
        </p:blipFill>
        <p:spPr bwMode="auto">
          <a:xfrm>
            <a:off x="4071934" y="4071942"/>
            <a:ext cx="3714776" cy="2458326"/>
          </a:xfrm>
          <a:prstGeom prst="rect">
            <a:avLst/>
          </a:prstGeom>
          <a:noFill/>
        </p:spPr>
      </p:pic>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style>
          <a:lnRef idx="1">
            <a:schemeClr val="accent5"/>
          </a:lnRef>
          <a:fillRef idx="3">
            <a:schemeClr val="accent5"/>
          </a:fillRef>
          <a:effectRef idx="2">
            <a:schemeClr val="accent5"/>
          </a:effectRef>
          <a:fontRef idx="minor">
            <a:schemeClr val="lt1"/>
          </a:fontRef>
        </p:style>
        <p:txBody>
          <a:bodyPr/>
          <a:lstStyle/>
          <a:p>
            <a:pPr eaLnBrk="1" hangingPunct="1"/>
            <a:r>
              <a:rPr lang="ru-RU" sz="3600" dirty="0" err="1" smtClean="0">
                <a:solidFill>
                  <a:schemeClr val="accent6">
                    <a:lumMod val="60000"/>
                    <a:lumOff val="40000"/>
                  </a:schemeClr>
                </a:solidFill>
              </a:rPr>
              <a:t>Актуалізація</a:t>
            </a:r>
            <a:r>
              <a:rPr lang="ru-RU" sz="3600" dirty="0" smtClean="0">
                <a:solidFill>
                  <a:schemeClr val="accent6">
                    <a:lumMod val="60000"/>
                    <a:lumOff val="40000"/>
                  </a:schemeClr>
                </a:solidFill>
              </a:rPr>
              <a:t> </a:t>
            </a:r>
            <a:r>
              <a:rPr lang="ru-RU" sz="3600" dirty="0" err="1" smtClean="0">
                <a:solidFill>
                  <a:schemeClr val="accent6">
                    <a:lumMod val="60000"/>
                    <a:lumOff val="40000"/>
                  </a:schemeClr>
                </a:solidFill>
              </a:rPr>
              <a:t>опорних</a:t>
            </a:r>
            <a:r>
              <a:rPr lang="ru-RU" sz="3600" dirty="0" smtClean="0">
                <a:solidFill>
                  <a:schemeClr val="accent6">
                    <a:lumMod val="60000"/>
                    <a:lumOff val="40000"/>
                  </a:schemeClr>
                </a:solidFill>
              </a:rPr>
              <a:t> </a:t>
            </a:r>
            <a:r>
              <a:rPr lang="ru-RU" sz="3600" dirty="0" err="1" smtClean="0">
                <a:solidFill>
                  <a:schemeClr val="accent6">
                    <a:lumMod val="60000"/>
                    <a:lumOff val="40000"/>
                  </a:schemeClr>
                </a:solidFill>
              </a:rPr>
              <a:t>знань</a:t>
            </a:r>
            <a:r>
              <a:rPr lang="ru-RU" sz="3600" dirty="0" smtClean="0">
                <a:solidFill>
                  <a:schemeClr val="accent6">
                    <a:lumMod val="60000"/>
                    <a:lumOff val="40000"/>
                  </a:schemeClr>
                </a:solidFill>
              </a:rPr>
              <a:t> </a:t>
            </a:r>
            <a:r>
              <a:rPr lang="ru-RU" sz="3600" dirty="0" err="1" smtClean="0">
                <a:solidFill>
                  <a:schemeClr val="accent6">
                    <a:lumMod val="60000"/>
                    <a:lumOff val="40000"/>
                  </a:schemeClr>
                </a:solidFill>
              </a:rPr>
              <a:t>учнів</a:t>
            </a:r>
            <a:endParaRPr lang="ru-RU" sz="3600" dirty="0" smtClean="0">
              <a:solidFill>
                <a:schemeClr val="accent6">
                  <a:lumMod val="60000"/>
                  <a:lumOff val="40000"/>
                </a:schemeClr>
              </a:solidFill>
            </a:endParaRPr>
          </a:p>
        </p:txBody>
      </p:sp>
      <p:sp>
        <p:nvSpPr>
          <p:cNvPr id="4" name="Прямоугольник 3"/>
          <p:cNvSpPr/>
          <p:nvPr/>
        </p:nvSpPr>
        <p:spPr>
          <a:xfrm>
            <a:off x="1115616" y="2348880"/>
            <a:ext cx="6742532" cy="461665"/>
          </a:xfrm>
          <a:prstGeom prst="rect">
            <a:avLst/>
          </a:prstGeom>
          <a:noFill/>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uk-UA"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2" action="ppaction://hlinkfile"/>
              </a:rPr>
              <a:t>Робота з даними в електронній таблиці</a:t>
            </a:r>
            <a:r>
              <a:rPr lang="uk-U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2" action="ppaction://hlinkfile"/>
              </a:rPr>
              <a:t>.</a:t>
            </a:r>
            <a:endParaRPr lang="ru-RU"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Прямоугольник 5"/>
          <p:cNvSpPr/>
          <p:nvPr/>
        </p:nvSpPr>
        <p:spPr>
          <a:xfrm>
            <a:off x="1785918" y="1571612"/>
            <a:ext cx="6260560"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uk-UA"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3" action="ppaction://hlinkfile"/>
              </a:rPr>
              <a:t>Інтерактивна вправа </a:t>
            </a:r>
            <a:r>
              <a:rPr lang="uk-UA"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3" action="ppaction://hlinkfile"/>
              </a:rPr>
              <a:t>з алгебри «Кросворд»</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126" name="Рисунок 1"/>
          <p:cNvPicPr>
            <a:picLocks noChangeAspect="1" noChangeArrowheads="1"/>
          </p:cNvPicPr>
          <p:nvPr/>
        </p:nvPicPr>
        <p:blipFill>
          <a:blip r:embed="rId4"/>
          <a:srcRect t="4213" r="9734" b="21751"/>
          <a:stretch>
            <a:fillRect/>
          </a:stretch>
        </p:blipFill>
        <p:spPr bwMode="auto">
          <a:xfrm>
            <a:off x="3000364" y="3214686"/>
            <a:ext cx="4914895" cy="3019691"/>
          </a:xfrm>
          <a:prstGeom prst="rect">
            <a:avLst/>
          </a:prstGeom>
          <a:noFill/>
          <a:ln w="9525">
            <a:noFill/>
            <a:miter lim="800000"/>
            <a:headEnd/>
            <a:tailEnd/>
          </a:ln>
        </p:spPr>
      </p:pic>
    </p:spTree>
  </p:cSld>
  <p:clrMapOvr>
    <a:masterClrMapping/>
  </p:clrMapOvr>
  <p:transition>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uk-UA" sz="3600" smtClean="0">
                <a:solidFill>
                  <a:srgbClr val="B00000"/>
                </a:solidFill>
              </a:rPr>
              <a:t>Усна робота з класом</a:t>
            </a:r>
            <a:endParaRPr lang="ru-RU" sz="3600" smtClean="0">
              <a:solidFill>
                <a:srgbClr val="B00000"/>
              </a:solidFill>
            </a:endParaRPr>
          </a:p>
        </p:txBody>
      </p:sp>
      <p:sp>
        <p:nvSpPr>
          <p:cNvPr id="2" name="Прямоугольник 1"/>
          <p:cNvSpPr/>
          <p:nvPr/>
        </p:nvSpPr>
        <p:spPr>
          <a:xfrm>
            <a:off x="1403648" y="1311151"/>
            <a:ext cx="6319359"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uk-U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file"/>
              </a:rPr>
              <a:t>Інтерактивні </a:t>
            </a:r>
            <a:r>
              <a:rPr lang="uk-UA"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ction="ppaction://hlinkfile"/>
              </a:rPr>
              <a:t>пазли</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149" name="Рисунок 1"/>
          <p:cNvPicPr>
            <a:picLocks noChangeAspect="1" noChangeArrowheads="1"/>
          </p:cNvPicPr>
          <p:nvPr/>
        </p:nvPicPr>
        <p:blipFill>
          <a:blip r:embed="rId3"/>
          <a:srcRect l="2104" t="9457" r="3156" b="14400"/>
          <a:stretch>
            <a:fillRect/>
          </a:stretch>
        </p:blipFill>
        <p:spPr bwMode="auto">
          <a:xfrm>
            <a:off x="2143108" y="2571744"/>
            <a:ext cx="5834063" cy="3511550"/>
          </a:xfrm>
          <a:prstGeom prst="rect">
            <a:avLst/>
          </a:prstGeom>
          <a:noFill/>
          <a:ln w="9525">
            <a:noFill/>
            <a:miter lim="800000"/>
            <a:headEnd/>
            <a:tailEnd/>
          </a:ln>
        </p:spPr>
      </p:pic>
    </p:spTree>
  </p:cSld>
  <p:clrMapOvr>
    <a:masterClrMapping/>
  </p:clrMapOvr>
  <p:transition>
    <p:wheel spokes="1"/>
  </p:transition>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fontScheme name="Оформление по умолчанию">
      <a:majorFont>
        <a:latin typeface="Times New Roman"/>
        <a:ea typeface=""/>
        <a:cs typeface="Times New Roman"/>
      </a:majorFont>
      <a:minorFont>
        <a:latin typeface="Times New Roman"/>
        <a:ea typeface=""/>
        <a:cs typeface="Times New Roma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Оформление по умолчанию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22B00"/>
        </a:hlink>
        <a:folHlink>
          <a:srgbClr val="FFA953"/>
        </a:folHlink>
      </a:clrScheme>
      <a:clrMap bg1="lt1" tx1="dk1" bg2="lt2" tx2="dk2" accent1="accent1" accent2="accent2" accent3="accent3" accent4="accent4" accent5="accent5" accent6="accent6" hlink="hlink" folHlink="folHlink"/>
    </a:extraClrScheme>
    <a:extraClrScheme>
      <a:clrScheme name="Оформление по умолчанию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974</TotalTime>
  <Words>599</Words>
  <Application>Microsoft Office PowerPoint</Application>
  <PresentationFormat>Экран (4:3)</PresentationFormat>
  <Paragraphs>57</Paragraphs>
  <Slides>18</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18</vt:i4>
      </vt:variant>
    </vt:vector>
  </HeadingPairs>
  <TitlesOfParts>
    <vt:vector size="20" baseType="lpstr">
      <vt:lpstr>Оформление по умолчанию</vt:lpstr>
      <vt:lpstr>Документ Microsoft Office Word</vt:lpstr>
      <vt:lpstr>Підсумковий урок по темах:  «Квадратні рівняння та теорема Вієта. Розв’язування квадратних рівнянь за допомогою «EXCEL»»</vt:lpstr>
      <vt:lpstr>Мета:</vt:lpstr>
      <vt:lpstr> Найвище призначення математики — знаходити порядок у хаосі, який нас оточує  Рівняння — це золотий ключ, що відчиняє всі математичні сезами.                                                            Колмогоров А. М.                   Теорія без практики мертва чи безплідна,               практика без теорії неможлива чи згубна.           Для теорії потрібне головним чином знання, для практики, крім того, і вміння.                                                                   Курант Р. </vt:lpstr>
      <vt:lpstr>Слайд 4</vt:lpstr>
      <vt:lpstr>Квадратні рівняння в Європі</vt:lpstr>
      <vt:lpstr>Слайд 6</vt:lpstr>
      <vt:lpstr>Слайд 7</vt:lpstr>
      <vt:lpstr>Актуалізація опорних знань учнів</vt:lpstr>
      <vt:lpstr>Усна робота з класом</vt:lpstr>
      <vt:lpstr>А що ми знаєм про теорему Вієта?</vt:lpstr>
      <vt:lpstr>Повторення матеріалу з інформатики</vt:lpstr>
      <vt:lpstr>Слайд 12</vt:lpstr>
      <vt:lpstr>Контроль якості знань</vt:lpstr>
      <vt:lpstr>Завдання. Які з наведених пар чисел є коренями рівняння:</vt:lpstr>
      <vt:lpstr>Слайд 15</vt:lpstr>
      <vt:lpstr>Закріплення знань</vt:lpstr>
      <vt:lpstr>Слайд 17</vt:lpstr>
      <vt:lpstr>Домашнє завдання:</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user</cp:lastModifiedBy>
  <cp:revision>76</cp:revision>
  <dcterms:created xsi:type="dcterms:W3CDTF">2012-08-12T16:04:58Z</dcterms:created>
  <dcterms:modified xsi:type="dcterms:W3CDTF">2019-03-20T17:08:36Z</dcterms:modified>
</cp:coreProperties>
</file>