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71" r:id="rId20"/>
    <p:sldId id="272" r:id="rId21"/>
    <p:sldId id="267" r:id="rId22"/>
    <p:sldId id="268" r:id="rId23"/>
    <p:sldId id="269" r:id="rId24"/>
    <p:sldId id="270" r:id="rId25"/>
    <p:sldId id="273" r:id="rId26"/>
    <p:sldId id="274" r:id="rId27"/>
    <p:sldId id="286" r:id="rId28"/>
    <p:sldId id="275" r:id="rId29"/>
    <p:sldId id="285" r:id="rId30"/>
    <p:sldId id="283" r:id="rId31"/>
    <p:sldId id="287" r:id="rId32"/>
    <p:sldId id="288" r:id="rId33"/>
    <p:sldId id="284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69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2B396-7A12-458E-A311-BB3BDED3FCEE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85E80-5CF4-4968-AB5B-E6D01788C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169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85E80-5CF4-4968-AB5B-E6D01788C520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588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210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791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516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4109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536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0165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370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819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46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248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82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782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8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39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616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205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31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8897A6F-1E92-4E55-83F7-F0325FA7AD3F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5B909A6-2584-4D1A-93BE-6A8911A8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145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0.png"/><Relationship Id="rId5" Type="http://schemas.openxmlformats.org/officeDocument/2006/relationships/image" Target="../media/image14.png"/><Relationship Id="rId4" Type="http://schemas.openxmlformats.org/officeDocument/2006/relationships/image" Target="../media/image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6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0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0.png"/><Relationship Id="rId5" Type="http://schemas.openxmlformats.org/officeDocument/2006/relationships/image" Target="../media/image14.png"/><Relationship Id="rId4" Type="http://schemas.openxmlformats.org/officeDocument/2006/relationships/image" Target="../media/image6.jpg"/><Relationship Id="rId9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8.jp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891700" y="1532402"/>
            <a:ext cx="8125558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алгебри </a:t>
            </a:r>
            <a:r>
              <a:rPr lang="uk-UA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uk-UA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класі</a:t>
            </a:r>
          </a:p>
          <a:p>
            <a:pPr algn="ctr"/>
            <a:r>
              <a:rPr lang="uk-UA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«Рівняння х² = а»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7728857" y="5725885"/>
            <a:ext cx="4409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Розробила: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вчитель математики </a:t>
            </a:r>
          </a:p>
          <a:p>
            <a:pPr algn="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Троянська С. 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64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30236" y="54211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30236" y="853930"/>
                <a:ext cx="6234399" cy="40709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Який вираз не має змісту: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А)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2015</m:t>
                            </m:r>
                          </m:e>
                          <m:sup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−2014²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Б) (-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rad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)²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В)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−25</m:t>
                        </m:r>
                      </m:e>
                    </m:rad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)²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Г) 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rad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 </a:t>
                </a:r>
                <a:r>
                  <a:rPr lang="uk-UA" sz="4000" i="1" dirty="0">
                    <a:solidFill>
                      <a:schemeClr val="bg2"/>
                    </a:solidFill>
                  </a:rPr>
                  <a:t>.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0236" y="853930"/>
                <a:ext cx="6234399" cy="4070986"/>
              </a:xfrm>
              <a:prstGeom prst="rect">
                <a:avLst/>
              </a:prstGeom>
              <a:blipFill rotWithShape="0">
                <a:blip r:embed="rId5"/>
                <a:stretch>
                  <a:fillRect l="-2544" t="-1946" r="-16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944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2131" y="198760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91207" y="559530"/>
                <a:ext cx="9542997" cy="40424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i="1" dirty="0" smtClean="0">
                    <a:solidFill>
                      <a:schemeClr val="bg2"/>
                    </a:solidFill>
                  </a:rPr>
                  <a:t>         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Встановіть відповідність між функціями </a:t>
                </a:r>
              </a:p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та їх графіками: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А) у=</a:t>
                </a:r>
                <a:r>
                  <a:rPr lang="uk-UA" sz="3200" b="1" i="1" dirty="0">
                    <a:solidFill>
                      <a:schemeClr val="bg2"/>
                    </a:solidFill>
                  </a:rPr>
                  <a:t> 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х²               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1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) гіпербола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Б) у = </a:t>
                </a:r>
                <a:r>
                  <a:rPr lang="en-US" sz="3200" i="1" dirty="0" err="1">
                    <a:solidFill>
                      <a:schemeClr val="bg2"/>
                    </a:solidFill>
                  </a:rPr>
                  <a:t>kx</a:t>
                </a:r>
                <a:r>
                  <a:rPr lang="ru-RU" sz="3200" i="1" dirty="0">
                    <a:solidFill>
                      <a:schemeClr val="bg2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bg2"/>
                    </a:solidFill>
                  </a:rPr>
                  <a:t>b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         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2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) пряма,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паралельна 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осі Ох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В</a:t>
                </a:r>
                <a:r>
                  <a:rPr lang="ru-RU" sz="3200" i="1" dirty="0">
                    <a:solidFill>
                      <a:schemeClr val="bg2"/>
                    </a:solidFill>
                  </a:rPr>
                  <a:t>) </a:t>
                </a:r>
                <a:r>
                  <a:rPr lang="en-US" sz="3200" i="1" dirty="0">
                    <a:solidFill>
                      <a:schemeClr val="bg2"/>
                    </a:solidFill>
                  </a:rPr>
                  <a:t>y</a:t>
                </a:r>
                <a:r>
                  <a:rPr lang="ru-RU" sz="3200" i="1" dirty="0">
                    <a:solidFill>
                      <a:schemeClr val="bg2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num>
                      <m:den>
                        <m:r>
                          <a:rPr lang="en-US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               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3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) парабола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</a:t>
                </a:r>
                <a:r>
                  <a:rPr lang="ru-RU" sz="3200" i="1" dirty="0">
                    <a:solidFill>
                      <a:schemeClr val="bg2"/>
                    </a:solidFill>
                  </a:rPr>
                  <a:t>) </a:t>
                </a:r>
                <a:r>
                  <a:rPr lang="en-US" sz="3200" i="1" dirty="0">
                    <a:solidFill>
                      <a:schemeClr val="bg2"/>
                    </a:solidFill>
                  </a:rPr>
                  <a:t>y</a:t>
                </a:r>
                <a:r>
                  <a:rPr lang="ru-RU" sz="3200" i="1" dirty="0">
                    <a:solidFill>
                      <a:schemeClr val="bg2"/>
                    </a:solidFill>
                  </a:rPr>
                  <a:t> = </a:t>
                </a:r>
                <a:r>
                  <a:rPr lang="en-US" sz="3200" i="1" dirty="0">
                    <a:solidFill>
                      <a:schemeClr val="bg2"/>
                    </a:solidFill>
                  </a:rPr>
                  <a:t>a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              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4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) пряма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207" y="559530"/>
                <a:ext cx="9542997" cy="4042453"/>
              </a:xfrm>
              <a:prstGeom prst="rect">
                <a:avLst/>
              </a:prstGeom>
              <a:blipFill rotWithShape="0">
                <a:blip r:embed="rId5"/>
                <a:stretch>
                  <a:fillRect l="-1661" t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195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65016" y="587784"/>
            <a:ext cx="10113666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i="1" dirty="0" smtClean="0">
                <a:solidFill>
                  <a:schemeClr val="bg2"/>
                </a:solidFill>
              </a:rPr>
              <a:t>      Вибрати </a:t>
            </a:r>
            <a:r>
              <a:rPr lang="uk-UA" sz="3200" i="1" dirty="0">
                <a:solidFill>
                  <a:schemeClr val="bg2"/>
                </a:solidFill>
              </a:rPr>
              <a:t>правильне твердження</a:t>
            </a:r>
            <a:r>
              <a:rPr lang="uk-UA" sz="3200" i="1" dirty="0" smtClean="0">
                <a:solidFill>
                  <a:schemeClr val="bg2"/>
                </a:solidFill>
              </a:rPr>
              <a:t>:</a:t>
            </a:r>
          </a:p>
          <a:p>
            <a:endParaRPr lang="ru-RU" sz="3200" i="1" dirty="0">
              <a:solidFill>
                <a:schemeClr val="bg2"/>
              </a:solidFill>
            </a:endParaRPr>
          </a:p>
          <a:p>
            <a:r>
              <a:rPr lang="uk-UA" sz="3200" i="1" dirty="0">
                <a:solidFill>
                  <a:schemeClr val="bg2"/>
                </a:solidFill>
              </a:rPr>
              <a:t>А) будь яке натуральне число є ірраціональним</a:t>
            </a:r>
            <a:endParaRPr lang="ru-RU" sz="3200" i="1" dirty="0">
              <a:solidFill>
                <a:schemeClr val="bg2"/>
              </a:solidFill>
            </a:endParaRPr>
          </a:p>
          <a:p>
            <a:r>
              <a:rPr lang="uk-UA" sz="3200" i="1" dirty="0">
                <a:solidFill>
                  <a:schemeClr val="bg2"/>
                </a:solidFill>
              </a:rPr>
              <a:t>Б) будь-яке дійсне число є цілим</a:t>
            </a:r>
            <a:endParaRPr lang="ru-RU" sz="3200" i="1" dirty="0">
              <a:solidFill>
                <a:schemeClr val="bg2"/>
              </a:solidFill>
            </a:endParaRPr>
          </a:p>
          <a:p>
            <a:r>
              <a:rPr lang="uk-UA" sz="3200" i="1" dirty="0">
                <a:solidFill>
                  <a:schemeClr val="bg2"/>
                </a:solidFill>
              </a:rPr>
              <a:t>В) будь-яке ірраціональне число є натуральним</a:t>
            </a:r>
            <a:endParaRPr lang="ru-RU" sz="3200" i="1" dirty="0">
              <a:solidFill>
                <a:schemeClr val="bg2"/>
              </a:solidFill>
            </a:endParaRPr>
          </a:p>
          <a:p>
            <a:r>
              <a:rPr lang="uk-UA" sz="3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Г) будь-яке ціле число є раціональним </a:t>
            </a:r>
            <a:endParaRPr lang="ru-RU" sz="32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uk-UA" sz="3200" i="1" dirty="0">
                <a:solidFill>
                  <a:schemeClr val="bg2"/>
                </a:solidFill>
              </a:rPr>
              <a:t>Д) будь-яке дійсне число є ірраціональним</a:t>
            </a:r>
            <a:endParaRPr lang="ru-RU" sz="3200" i="1" dirty="0">
              <a:solidFill>
                <a:schemeClr val="bg2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40011" y="346098"/>
            <a:ext cx="622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  <a:endParaRPr lang="ru-RU" sz="60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81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42089" y="683093"/>
                <a:ext cx="6396303" cy="3676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Яке з чисел ірраціональне: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А)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0,36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Б)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b="1" i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В)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b="1" i="1">
                            <a:ln w="22225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chemeClr val="accent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b="1" i="1">
                            <a:ln w="22225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chemeClr val="accent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3,6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360000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2089" y="683093"/>
                <a:ext cx="6396303" cy="3676776"/>
              </a:xfrm>
              <a:prstGeom prst="rect">
                <a:avLst/>
              </a:prstGeom>
              <a:blipFill rotWithShape="0">
                <a:blip r:embed="rId5"/>
                <a:stretch>
                  <a:fillRect l="-2383" t="-2156" r="-17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753574" y="346098"/>
            <a:ext cx="6158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41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26" y="0"/>
            <a:ext cx="1219592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68808" y="459866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67001" y="695332"/>
                <a:ext cx="6261651" cy="4498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  Яке з чисел раціональне: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b="1" i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А)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b="1" i="1">
                            <a:ln w="22225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chemeClr val="accent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b="1" i="1">
                            <a:ln w="22225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chemeClr val="accent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f>
                          <m:fPr>
                            <m:ctrlPr>
                              <a:rPr lang="ru-RU" sz="3200" b="1" i="1">
                                <a:ln w="22225">
                                  <a:solidFill>
                                    <a:schemeClr val="accent2"/>
                                  </a:solidFill>
                                  <a:prstDash val="solid"/>
                                </a:ln>
                                <a:solidFill>
                                  <a:schemeClr val="accent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uk-UA" sz="3200" b="1" i="1">
                                <a:ln w="22225">
                                  <a:solidFill>
                                    <a:schemeClr val="accent2"/>
                                  </a:solidFill>
                                  <a:prstDash val="solid"/>
                                </a:ln>
                                <a:solidFill>
                                  <a:schemeClr val="accent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11</m:t>
                            </m:r>
                          </m:num>
                          <m:den>
                            <m:r>
                              <a:rPr lang="uk-UA" sz="3200" b="1" i="1">
                                <a:ln w="22225">
                                  <a:solidFill>
                                    <a:schemeClr val="accent2"/>
                                  </a:solidFill>
                                  <a:prstDash val="solid"/>
                                </a:ln>
                                <a:solidFill>
                                  <a:schemeClr val="accent2">
                                    <a:lumMod val="40000"/>
                                    <a:lumOff val="6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25</m:t>
                            </m:r>
                          </m:den>
                        </m:f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Б) </a:t>
                </a:r>
                <a14:m>
                  <m:oMath xmlns:m="http://schemas.openxmlformats.org/officeDocument/2006/math">
                    <m:r>
                      <a:rPr lang="uk-UA" sz="32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250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В)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0, 025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125</m:t>
                            </m:r>
                          </m:den>
                        </m:f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1" y="695332"/>
                <a:ext cx="6261651" cy="4498732"/>
              </a:xfrm>
              <a:prstGeom prst="rect">
                <a:avLst/>
              </a:prstGeom>
              <a:blipFill rotWithShape="0">
                <a:blip r:embed="rId5"/>
                <a:stretch>
                  <a:fillRect l="-2532" t="-1762" r="-1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816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06849" y="417150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75680" y="695332"/>
                <a:ext cx="6814686" cy="3712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 Яке значення є найбільшим: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А)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1,69 </m:t>
                        </m:r>
                      </m:e>
                    </m:rad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)²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b="1" i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Б) 0,25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b="1" i="1">
                            <a:ln w="22225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chemeClr val="accent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b="1" i="1">
                            <a:ln w="22225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chemeClr val="accent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64</m:t>
                            </m:r>
                          </m:e>
                        </m:rad>
                      </m:num>
                      <m:den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Г) (2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0,0</m:t>
                        </m:r>
                        <m:r>
                          <a:rPr lang="ru-RU" sz="32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)²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5680" y="695332"/>
                <a:ext cx="6814686" cy="3712235"/>
              </a:xfrm>
              <a:prstGeom prst="rect">
                <a:avLst/>
              </a:prstGeom>
              <a:blipFill rotWithShape="0">
                <a:blip r:embed="rId5"/>
                <a:stretch>
                  <a:fillRect l="-2328" t="-2135" r="-1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09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32727" y="346098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469745" y="695332"/>
                <a:ext cx="8026556" cy="4682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 В якому випадку числа розміщені </a:t>
                </a:r>
              </a:p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 у порядку спадання: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А)  2;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;  π;  √3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b="1" i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Б)  π;  2;  √3;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n w="22225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chemeClr val="accent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3200" b="1" i="1">
                            <a:ln w="22225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chemeClr val="accent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uk-UA" sz="3200" b="1" i="1">
                            <a:ln w="22225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chemeClr val="accent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uk-UA" sz="32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; </m:t>
                    </m:r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√3;  2;  π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Г)  π;  √3;  2;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9745" y="695332"/>
                <a:ext cx="8026556" cy="4682564"/>
              </a:xfrm>
              <a:prstGeom prst="rect">
                <a:avLst/>
              </a:prstGeom>
              <a:blipFill rotWithShape="0">
                <a:blip r:embed="rId5"/>
                <a:stretch>
                  <a:fillRect l="-1898" t="-1693" r="-9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44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30236" y="54211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30236" y="853930"/>
                <a:ext cx="6234399" cy="40709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Який вираз не має змісту: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А)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2015</m:t>
                            </m:r>
                          </m:e>
                          <m:sup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−2014²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Б) (-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rad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)²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b="1" i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В)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b="1" i="1">
                            <a:ln w="22225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chemeClr val="accent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b="1" i="1">
                            <a:ln w="22225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chemeClr val="accent2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−25</m:t>
                        </m:r>
                      </m:e>
                    </m:rad>
                  </m:oMath>
                </a14:m>
                <a:r>
                  <a:rPr lang="uk-UA" sz="3200" b="1" i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)²</a:t>
                </a:r>
                <a:endParaRPr lang="ru-RU" sz="3200" b="1" i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Г) 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rad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 </a:t>
                </a:r>
                <a:r>
                  <a:rPr lang="uk-UA" sz="4000" i="1" dirty="0">
                    <a:solidFill>
                      <a:schemeClr val="bg2"/>
                    </a:solidFill>
                  </a:rPr>
                  <a:t>.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0236" y="853930"/>
                <a:ext cx="6234399" cy="4070986"/>
              </a:xfrm>
              <a:prstGeom prst="rect">
                <a:avLst/>
              </a:prstGeom>
              <a:blipFill rotWithShape="0">
                <a:blip r:embed="rId5"/>
                <a:stretch>
                  <a:fillRect l="-2544" t="-1946" r="-16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821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2131" y="198760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91207" y="559530"/>
                <a:ext cx="9542997" cy="40424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i="1" dirty="0" smtClean="0">
                    <a:solidFill>
                      <a:schemeClr val="bg2"/>
                    </a:solidFill>
                  </a:rPr>
                  <a:t>         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Встановіть відповідність між функціями </a:t>
                </a:r>
              </a:p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та їх графіками: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А) у=</a:t>
                </a:r>
                <a:r>
                  <a:rPr lang="uk-UA" sz="3200" b="1" i="1" dirty="0">
                    <a:solidFill>
                      <a:schemeClr val="bg2"/>
                    </a:solidFill>
                  </a:rPr>
                  <a:t> 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х²               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1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) гіпербола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Б) у = </a:t>
                </a:r>
                <a:r>
                  <a:rPr lang="en-US" sz="3200" i="1" dirty="0" err="1">
                    <a:solidFill>
                      <a:schemeClr val="bg2"/>
                    </a:solidFill>
                  </a:rPr>
                  <a:t>kx</a:t>
                </a:r>
                <a:r>
                  <a:rPr lang="ru-RU" sz="3200" i="1" dirty="0">
                    <a:solidFill>
                      <a:schemeClr val="bg2"/>
                    </a:solidFill>
                  </a:rPr>
                  <a:t>+</a:t>
                </a:r>
                <a:r>
                  <a:rPr lang="en-US" sz="3200" i="1" dirty="0">
                    <a:solidFill>
                      <a:schemeClr val="bg2"/>
                    </a:solidFill>
                  </a:rPr>
                  <a:t>b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         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2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) пряма,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паралельна 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осі Ох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В</a:t>
                </a:r>
                <a:r>
                  <a:rPr lang="ru-RU" sz="3200" i="1" dirty="0">
                    <a:solidFill>
                      <a:schemeClr val="bg2"/>
                    </a:solidFill>
                  </a:rPr>
                  <a:t>) </a:t>
                </a:r>
                <a:r>
                  <a:rPr lang="en-US" sz="3200" i="1" dirty="0">
                    <a:solidFill>
                      <a:schemeClr val="bg2"/>
                    </a:solidFill>
                  </a:rPr>
                  <a:t>y</a:t>
                </a:r>
                <a:r>
                  <a:rPr lang="ru-RU" sz="3200" i="1" dirty="0">
                    <a:solidFill>
                      <a:schemeClr val="bg2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num>
                      <m:den>
                        <m:r>
                          <a:rPr lang="en-US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               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3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) парабола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</a:t>
                </a:r>
                <a:r>
                  <a:rPr lang="ru-RU" sz="3200" i="1" dirty="0">
                    <a:solidFill>
                      <a:schemeClr val="bg2"/>
                    </a:solidFill>
                  </a:rPr>
                  <a:t>) </a:t>
                </a:r>
                <a:r>
                  <a:rPr lang="en-US" sz="3200" i="1" dirty="0">
                    <a:solidFill>
                      <a:schemeClr val="bg2"/>
                    </a:solidFill>
                  </a:rPr>
                  <a:t>y</a:t>
                </a:r>
                <a:r>
                  <a:rPr lang="ru-RU" sz="3200" i="1" dirty="0">
                    <a:solidFill>
                      <a:schemeClr val="bg2"/>
                    </a:solidFill>
                  </a:rPr>
                  <a:t> = </a:t>
                </a:r>
                <a:r>
                  <a:rPr lang="en-US" sz="3200" i="1" dirty="0">
                    <a:solidFill>
                      <a:schemeClr val="bg2"/>
                    </a:solidFill>
                  </a:rPr>
                  <a:t>a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               </a:t>
                </a:r>
                <a:r>
                  <a:rPr lang="uk-UA" sz="3200" i="1" dirty="0" smtClean="0">
                    <a:solidFill>
                      <a:schemeClr val="bg2"/>
                    </a:solidFill>
                  </a:rPr>
                  <a:t>4</a:t>
                </a:r>
                <a:r>
                  <a:rPr lang="uk-UA" sz="3200" i="1" dirty="0">
                    <a:solidFill>
                      <a:schemeClr val="bg2"/>
                    </a:solidFill>
                  </a:rPr>
                  <a:t>) пряма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207" y="559530"/>
                <a:ext cx="9542997" cy="4042453"/>
              </a:xfrm>
              <a:prstGeom prst="rect">
                <a:avLst/>
              </a:prstGeom>
              <a:blipFill rotWithShape="0">
                <a:blip r:embed="rId5"/>
                <a:stretch>
                  <a:fillRect l="-1661" t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Прямая со стрелкой 8"/>
          <p:cNvCxnSpPr/>
          <p:nvPr/>
        </p:nvCxnSpPr>
        <p:spPr>
          <a:xfrm>
            <a:off x="3902044" y="2335794"/>
            <a:ext cx="1068308" cy="10320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065006" y="2987644"/>
            <a:ext cx="941560" cy="914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902044" y="2335794"/>
            <a:ext cx="1186004" cy="11678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902044" y="2915216"/>
            <a:ext cx="1104522" cy="11316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07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070" y="209494"/>
            <a:ext cx="6991043" cy="62700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12093" y="2390433"/>
            <a:ext cx="32129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ДОСЛІДНИЦЬКА</a:t>
            </a:r>
          </a:p>
          <a:p>
            <a:pPr algn="ctr"/>
            <a:r>
              <a:rPr lang="uk-UA" sz="28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ЛАБОРАТОРІЯ</a:t>
            </a:r>
            <a:endParaRPr lang="ru-RU" sz="28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42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746" y="1116630"/>
            <a:ext cx="8681409" cy="50085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1540" y="301775"/>
            <a:ext cx="30378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АЛГЕБРА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9081" y="2625442"/>
            <a:ext cx="1051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9398" y="2625441"/>
            <a:ext cx="1491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Рівняння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9081" y="5196688"/>
            <a:ext cx="1754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Тотожність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17870" y="5196687"/>
            <a:ext cx="138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99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8" y="138489"/>
            <a:ext cx="6431985" cy="648915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631371"/>
            <a:ext cx="1861457" cy="2803577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3232087" y="3720974"/>
            <a:ext cx="5287224" cy="905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241141" y="4182702"/>
            <a:ext cx="527817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232087" y="4635377"/>
            <a:ext cx="5287224" cy="1810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577715" y="3564241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y=-1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77715" y="3998036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y=-2,5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77715" y="4509714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=-4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814457" y="575265"/>
                <a:ext cx="6733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4457" y="575265"/>
                <a:ext cx="67332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8182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Прямая соединительная линия 26"/>
          <p:cNvCxnSpPr/>
          <p:nvPr/>
        </p:nvCxnSpPr>
        <p:spPr>
          <a:xfrm>
            <a:off x="3241141" y="3434948"/>
            <a:ext cx="527817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553541" y="306561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Блок-схема: узел 28"/>
          <p:cNvSpPr/>
          <p:nvPr/>
        </p:nvSpPr>
        <p:spPr>
          <a:xfrm>
            <a:off x="5829407" y="3370302"/>
            <a:ext cx="108641" cy="129293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8" grpId="0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8" y="138489"/>
            <a:ext cx="6431985" cy="64891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631371"/>
            <a:ext cx="1861457" cy="28035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14457" y="510666"/>
                <a:ext cx="6733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4457" y="510666"/>
                <a:ext cx="67332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8182"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Прямая соединительная линия 8"/>
          <p:cNvCxnSpPr/>
          <p:nvPr/>
        </p:nvCxnSpPr>
        <p:spPr>
          <a:xfrm>
            <a:off x="3250194" y="1532402"/>
            <a:ext cx="5205743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442793" y="1184371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a=6,25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250194" y="2181885"/>
            <a:ext cx="526706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455555" y="1859133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a=4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3250194" y="1859134"/>
            <a:ext cx="5236405" cy="38051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455937" y="1549153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a=5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Блок-схема: узел 29"/>
          <p:cNvSpPr/>
          <p:nvPr/>
        </p:nvSpPr>
        <p:spPr>
          <a:xfrm>
            <a:off x="5078994" y="1474845"/>
            <a:ext cx="99588" cy="99589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6589414" y="1463310"/>
            <a:ext cx="99588" cy="99589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5146895" y="1817103"/>
            <a:ext cx="99588" cy="99589"/>
          </a:xfrm>
          <a:prstGeom prst="flowChartConnector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6539620" y="1816205"/>
            <a:ext cx="99588" cy="99589"/>
          </a:xfrm>
          <a:prstGeom prst="flowChartConnector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5196689" y="2113338"/>
            <a:ext cx="99588" cy="9958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6446301" y="2128876"/>
            <a:ext cx="99588" cy="9958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73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21" grpId="0"/>
      <p:bldP spid="26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вал 4"/>
              <p:cNvSpPr/>
              <p:nvPr/>
            </p:nvSpPr>
            <p:spPr>
              <a:xfrm>
                <a:off x="4771178" y="195499"/>
                <a:ext cx="1937440" cy="1237314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3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a</a:t>
                </a:r>
                <a:endParaRPr lang="ru-RU" sz="3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вал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178" y="195499"/>
                <a:ext cx="1937440" cy="1237314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Ромб 5"/>
          <p:cNvSpPr/>
          <p:nvPr/>
        </p:nvSpPr>
        <p:spPr>
          <a:xfrm>
            <a:off x="4745184" y="2121026"/>
            <a:ext cx="1936165" cy="1874067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омб 6"/>
          <p:cNvSpPr/>
          <p:nvPr/>
        </p:nvSpPr>
        <p:spPr>
          <a:xfrm>
            <a:off x="8265472" y="2121026"/>
            <a:ext cx="1936165" cy="1874067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Ромб 7"/>
          <p:cNvSpPr/>
          <p:nvPr/>
        </p:nvSpPr>
        <p:spPr>
          <a:xfrm>
            <a:off x="1235673" y="2121025"/>
            <a:ext cx="1936165" cy="1874067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161061" y="1013988"/>
            <a:ext cx="1465260" cy="9777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13266" y="1532402"/>
            <a:ext cx="0" cy="4322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781046" y="1013988"/>
            <a:ext cx="1484426" cy="9777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16731" y="4626321"/>
            <a:ext cx="2539522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Рівняння</a:t>
            </a:r>
          </a:p>
          <a:p>
            <a:pPr algn="ctr"/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розв‘язків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має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43505" y="4626321"/>
            <a:ext cx="2539522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Єдиний розв‘язок</a:t>
            </a:r>
          </a:p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= 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8070279" y="4626321"/>
                <a:ext cx="2539522" cy="1828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Два протилежних розв‘язки </a:t>
                </a:r>
              </a:p>
              <a:p>
                <a:pPr algn="ctr"/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uk-UA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а</m:t>
                        </m:r>
                      </m:e>
                    </m:ra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; х =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uk-UA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а</m:t>
                        </m:r>
                      </m:e>
                    </m:rad>
                  </m:oMath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0279" y="4626321"/>
                <a:ext cx="2539522" cy="1828800"/>
              </a:xfrm>
              <a:prstGeom prst="rect">
                <a:avLst/>
              </a:prstGeom>
              <a:blipFill rotWithShape="0">
                <a:blip r:embed="rId5"/>
                <a:stretch>
                  <a:fillRect l="-2625" r="-50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Прямая со стрелкой 18"/>
          <p:cNvCxnSpPr/>
          <p:nvPr/>
        </p:nvCxnSpPr>
        <p:spPr>
          <a:xfrm>
            <a:off x="2203755" y="4133410"/>
            <a:ext cx="0" cy="3933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706996" y="4133410"/>
            <a:ext cx="0" cy="3933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9233554" y="4133410"/>
            <a:ext cx="0" cy="3933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716425" y="2715712"/>
            <a:ext cx="1034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&gt; 0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5189867" y="2715712"/>
            <a:ext cx="103425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= 0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686626" y="2715876"/>
            <a:ext cx="103425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&lt; 0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9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8" y="138489"/>
            <a:ext cx="6431985" cy="64891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631371"/>
            <a:ext cx="1861457" cy="28035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14457" y="575265"/>
                <a:ext cx="6733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4457" y="575265"/>
                <a:ext cx="67332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8182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Прямая соединительная линия 8"/>
          <p:cNvCxnSpPr/>
          <p:nvPr/>
        </p:nvCxnSpPr>
        <p:spPr>
          <a:xfrm>
            <a:off x="3259247" y="2344847"/>
            <a:ext cx="527817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142876" y="1848493"/>
                <a:ext cx="9234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uk-U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=3,5</a:t>
                </a:r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2876" y="1848493"/>
                <a:ext cx="923453" cy="369332"/>
              </a:xfrm>
              <a:prstGeom prst="rect">
                <a:avLst/>
              </a:prstGeom>
              <a:blipFill rotWithShape="0"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Блок-схема: узел 11"/>
          <p:cNvSpPr/>
          <p:nvPr/>
        </p:nvSpPr>
        <p:spPr>
          <a:xfrm>
            <a:off x="5257243" y="2295052"/>
            <a:ext cx="99588" cy="99589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419392" y="2304104"/>
            <a:ext cx="99588" cy="99589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351191" y="2657191"/>
            <a:ext cx="0" cy="1674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351191" y="3215577"/>
            <a:ext cx="0" cy="1674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51191" y="2927285"/>
            <a:ext cx="0" cy="1674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51191" y="2403693"/>
            <a:ext cx="0" cy="1674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419392" y="2679069"/>
            <a:ext cx="0" cy="1674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419392" y="3237455"/>
            <a:ext cx="0" cy="1674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419392" y="2949163"/>
            <a:ext cx="0" cy="1674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419392" y="2425571"/>
            <a:ext cx="0" cy="1674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Блок-схема: узел 23"/>
          <p:cNvSpPr/>
          <p:nvPr/>
        </p:nvSpPr>
        <p:spPr>
          <a:xfrm>
            <a:off x="5307062" y="3375720"/>
            <a:ext cx="99588" cy="99589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6369598" y="3380803"/>
            <a:ext cx="99588" cy="99589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228784" y="3511919"/>
                <a:ext cx="8386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14:m>
                  <m:oMath xmlns:m="http://schemas.openxmlformats.org/officeDocument/2006/math">
                    <m:r>
                      <a:rPr lang="uk-UA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uk-UA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1,8</m:t>
                    </m:r>
                  </m:oMath>
                </a14:m>
                <a:endParaRPr lang="ru-RU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784" y="3511919"/>
                <a:ext cx="838691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6569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871913" y="3532388"/>
                <a:ext cx="101181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14:m>
                  <m:oMath xmlns:m="http://schemas.openxmlformats.org/officeDocument/2006/math">
                    <m:r>
                      <a:rPr lang="uk-UA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uk-UA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uk-UA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1,8</m:t>
                    </m:r>
                  </m:oMath>
                </a14:m>
                <a:endParaRPr lang="ru-RU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913" y="3532388"/>
                <a:ext cx="1011815" cy="646331"/>
              </a:xfrm>
              <a:prstGeom prst="rect">
                <a:avLst/>
              </a:prstGeom>
              <a:blipFill rotWithShape="0">
                <a:blip r:embed="rId9"/>
                <a:stretch>
                  <a:fillRect l="-4819" t="-47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391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 animBg="1"/>
      <p:bldP spid="13" grpId="0" animBg="1"/>
      <p:bldP spid="24" grpId="0" animBg="1"/>
      <p:bldP spid="25" grpId="0" animBg="1"/>
      <p:bldP spid="26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070" y="209494"/>
            <a:ext cx="6991043" cy="62700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42229" y="2100722"/>
            <a:ext cx="31527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ОБЧИСЛЮВАЛЬНЕ</a:t>
            </a:r>
          </a:p>
          <a:p>
            <a:pPr algn="ctr"/>
            <a:r>
              <a:rPr lang="uk-UA" sz="2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БЮРО</a:t>
            </a:r>
            <a:endParaRPr lang="ru-RU" sz="2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68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73656" y="923454"/>
                <a:ext cx="8303876" cy="4528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16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16600" i="1">
                            <a:latin typeface="Cambria Math" panose="02040503050406030204" pitchFamily="18" charset="0"/>
                          </a:rPr>
                          <m:t>х−3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ru-RU" sz="16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uk-UA" sz="166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rad>
                      </m:den>
                    </m:f>
                  </m:oMath>
                </a14:m>
                <a:r>
                  <a:rPr lang="uk-UA" sz="16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16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uk-UA" sz="166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uk-UA" sz="16600" i="1">
                            <a:latin typeface="Cambria Math" panose="02040503050406030204" pitchFamily="18" charset="0"/>
                          </a:rPr>
                          <m:t>х+3</m:t>
                        </m:r>
                      </m:den>
                    </m:f>
                  </m:oMath>
                </a14:m>
                <a:r>
                  <a:rPr lang="uk-UA" sz="9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9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3656" y="923454"/>
                <a:ext cx="8303876" cy="4528804"/>
              </a:xfrm>
              <a:prstGeom prst="rect">
                <a:avLst/>
              </a:prstGeom>
              <a:blipFill rotWithShape="0">
                <a:blip r:embed="rId4"/>
                <a:stretch>
                  <a:fillRect b="-52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994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76" y="1432813"/>
            <a:ext cx="6370897" cy="42923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1394" y="2684198"/>
            <a:ext cx="4081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S=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6936, 26 тис. км²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7215612" y="1242691"/>
            <a:ext cx="4472412" cy="4397618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9397497" y="3375731"/>
            <a:ext cx="108642" cy="131537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7"/>
            <a:endCxn id="9" idx="7"/>
          </p:cNvCxnSpPr>
          <p:nvPr/>
        </p:nvCxnSpPr>
        <p:spPr>
          <a:xfrm flipV="1">
            <a:off x="9490229" y="1886707"/>
            <a:ext cx="1542825" cy="15082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944100" y="1934478"/>
            <a:ext cx="234384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47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тис.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307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82672" y="301775"/>
                <a:ext cx="8047524" cy="5393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uk-UA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Розв'язання</a:t>
                </a:r>
              </a:p>
              <a:p>
                <a:pPr algn="ctr"/>
                <a:endParaRPr lang="uk-UA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40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uk-UA" sz="4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uk-UA" sz="4000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ru-RU" sz="4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uk-UA" sz="40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uk-UA" sz="4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4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3,14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40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uk-UA" sz="4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uk-UA" sz="4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uk-UA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6936, 26</a:t>
                </a:r>
                <a:endParaRPr lang="ru-RU" sz="4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40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uk-UA" sz="4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uk-UA" sz="4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2209</a:t>
                </a:r>
              </a:p>
              <a:p>
                <a14:m>
                  <m:oMath xmlns:m="http://schemas.openxmlformats.org/officeDocument/2006/math">
                    <m:r>
                      <a:rPr lang="uk-UA" sz="40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ru-RU" sz="4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ru-RU" sz="4000" i="1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4000">
                            <a:latin typeface="Cambria Math" panose="02040503050406030204" pitchFamily="18" charset="0"/>
                          </a:rPr>
                          <m:t>2209</m:t>
                        </m:r>
                      </m:e>
                    </m:rad>
                  </m:oMath>
                </a14:m>
                <a:r>
                  <a:rPr lang="ru-RU" sz="4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ru-RU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4000" i="1">
                        <a:latin typeface="Cambria Math" panose="02040503050406030204" pitchFamily="18" charset="0"/>
                      </a:rPr>
                      <m:t>±47</m:t>
                    </m:r>
                  </m:oMath>
                </a14:m>
                <a:endParaRPr lang="ru-RU" sz="4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-47 </a:t>
                </a:r>
                <a:r>
                  <a:rPr lang="uk-UA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 задовольняє змісту задачі.</a:t>
                </a:r>
                <a:endParaRPr lang="ru-RU" sz="4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Відповідь: </a:t>
                </a:r>
                <a:r>
                  <a:rPr lang="en-US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47</a:t>
                </a:r>
                <a:r>
                  <a:rPr lang="uk-UA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тис. </a:t>
                </a:r>
                <a:r>
                  <a:rPr lang="uk-UA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км</a:t>
                </a:r>
                <a:endParaRPr lang="ru-RU" sz="4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2672" y="301775"/>
                <a:ext cx="8047524" cy="5393528"/>
              </a:xfrm>
              <a:prstGeom prst="rect">
                <a:avLst/>
              </a:prstGeom>
              <a:blipFill rotWithShape="0">
                <a:blip r:embed="rId4"/>
                <a:stretch>
                  <a:fillRect l="-2652" t="-2036" r="-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678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10" y="781112"/>
            <a:ext cx="6900524" cy="51624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1320" y="781112"/>
            <a:ext cx="26052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h=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28,8 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9,8 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м/с²</a:t>
            </a:r>
            <a:endParaRPr lang="uk-UA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1320" y="5235713"/>
            <a:ext cx="3538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2,4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381320" y="2846027"/>
                <a:ext cx="1550424" cy="1032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ru-RU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𝑔𝑡</m:t>
                        </m:r>
                        <m:r>
                          <a:rPr lang="ru-RU" sz="4000" i="1">
                            <a:latin typeface="Cambria Math" panose="02040503050406030204" pitchFamily="18" charset="0"/>
                          </a:rPr>
                          <m:t>²</m:t>
                        </m:r>
                      </m:num>
                      <m:den>
                        <m:r>
                          <a:rPr lang="uk-UA" sz="4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320" y="2846027"/>
                <a:ext cx="1550424" cy="1032655"/>
              </a:xfrm>
              <a:prstGeom prst="rect">
                <a:avLst/>
              </a:prstGeom>
              <a:blipFill rotWithShape="0">
                <a:blip r:embed="rId6"/>
                <a:stretch>
                  <a:fillRect l="-14173" b="-118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146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435274" y="170155"/>
                <a:ext cx="7007490" cy="5877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Розв'язання</a:t>
                </a:r>
              </a:p>
              <a:p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𝑔𝑡</m:t>
                        </m:r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²</m:t>
                        </m:r>
                      </m:num>
                      <m:den>
                        <m:r>
                          <a:rPr lang="uk-UA" sz="32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32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t²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𝑔</m:t>
                        </m:r>
                      </m:den>
                    </m:f>
                  </m:oMath>
                </a14:m>
                <a:endParaRPr lang="ru-RU" sz="32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endParaRPr lang="ru-RU" sz="32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9,8 </a:t>
                </a:r>
                <a:r>
                  <a:rPr lang="uk-UA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м/с²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≈ 10</a:t>
                </a:r>
                <a:r>
                  <a:rPr lang="uk-UA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м/с²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ru-RU" sz="3200" i="1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3200" i="1">
                                <a:latin typeface="Cambria Math" panose="02040503050406030204" pitchFamily="18" charset="0"/>
                              </a:rPr>
                              <m:t>2∙28,8</m:t>
                            </m:r>
                          </m:num>
                          <m:den>
                            <m:r>
                              <a:rPr lang="ru-RU" sz="32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</m:e>
                    </m:rad>
                  </m:oMath>
                </a14:m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ru-RU" sz="3200" i="1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5,76</m:t>
                        </m:r>
                      </m:e>
                    </m:rad>
                  </m:oMath>
                </a14:m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2,4</a:t>
                </a:r>
                <a:endParaRPr lang="ru-RU" sz="32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-2,4 </a:t>
                </a:r>
                <a:r>
                  <a:rPr lang="uk-UA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 задовольняє змісту </a:t>
                </a:r>
                <a:r>
                  <a:rPr lang="uk-UA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задачі.</a:t>
                </a:r>
              </a:p>
              <a:p>
                <a:r>
                  <a:rPr lang="uk-UA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Відповідь: 2,4 секунди.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5274" y="170155"/>
                <a:ext cx="7007490" cy="5877186"/>
              </a:xfrm>
              <a:prstGeom prst="rect">
                <a:avLst/>
              </a:prstGeom>
              <a:blipFill rotWithShape="0">
                <a:blip r:embed="rId2"/>
                <a:stretch>
                  <a:fillRect l="-2174" t="-14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301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700" y="401418"/>
            <a:ext cx="8547700" cy="5983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68808" y="695332"/>
            <a:ext cx="67296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НДЦ</a:t>
            </a:r>
          </a:p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науково-дослідницький центр)</a:t>
            </a:r>
          </a:p>
          <a:p>
            <a:pPr algn="ctr"/>
            <a:r>
              <a:rPr lang="uk-UA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«РАДИКАЛ»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19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850" y="301775"/>
            <a:ext cx="6235114" cy="62092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265016" y="1116630"/>
            <a:ext cx="27142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S=</a:t>
            </a:r>
            <a:r>
              <a:rPr lang="uk-UA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1,96 </a:t>
            </a:r>
            <a:r>
              <a:rPr lang="uk-UA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м²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65016" y="2390115"/>
            <a:ext cx="2437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= </a:t>
            </a: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1,4 м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65016" y="4707802"/>
            <a:ext cx="28162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5,6 метрів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322902">
            <a:off x="-31067" y="-139292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19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667152" y="313839"/>
                <a:ext cx="9036833" cy="62166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uk-UA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Розв'язання</a:t>
                </a:r>
              </a:p>
              <a:p>
                <a:endParaRPr lang="ru-RU" sz="4400" dirty="0" smtClean="0"/>
              </a:p>
              <a:p>
                <a:r>
                  <a:rPr lang="en-US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ru-RU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uk-UA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а² </a:t>
                </a:r>
                <a:endParaRPr lang="ru-RU" sz="44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а²</a:t>
                </a:r>
                <a:r>
                  <a:rPr lang="ru-RU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uk-UA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1,96</a:t>
                </a:r>
                <a:endParaRPr lang="ru-RU" sz="4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</a:t>
                </a:r>
                <a:r>
                  <a:rPr lang="uk-UA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ru-RU" sz="4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4400">
                            <a:latin typeface="Cambria Math" panose="02040503050406030204" pitchFamily="18" charset="0"/>
                          </a:rPr>
                          <m:t>1,96</m:t>
                        </m:r>
                      </m:e>
                    </m:rad>
                  </m:oMath>
                </a14:m>
                <a:r>
                  <a:rPr lang="ru-RU" sz="4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ru-RU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4400" i="1">
                        <a:latin typeface="Cambria Math" panose="02040503050406030204" pitchFamily="18" charset="0"/>
                      </a:rPr>
                      <m:t>±1,4</m:t>
                    </m:r>
                  </m:oMath>
                </a14:m>
                <a:endParaRPr lang="ru-RU" sz="4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</a:t>
                </a:r>
                <a:r>
                  <a:rPr lang="uk-UA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-1,4 не задовольняє змісту задачі.</a:t>
                </a:r>
                <a:endParaRPr lang="ru-RU" sz="4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 </a:t>
                </a:r>
                <a:r>
                  <a:rPr lang="uk-UA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4а = 4∙1,4 = 5,6</a:t>
                </a:r>
                <a:endParaRPr lang="ru-RU" sz="4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Відповідь: 5,6 м.</a:t>
                </a:r>
                <a:endParaRPr lang="ru-RU" sz="4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4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152" y="313839"/>
                <a:ext cx="9036833" cy="6216638"/>
              </a:xfrm>
              <a:prstGeom prst="rect">
                <a:avLst/>
              </a:prstGeom>
              <a:blipFill rotWithShape="0">
                <a:blip r:embed="rId4"/>
                <a:stretch>
                  <a:fillRect l="-2697" t="-1863" r="-18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172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 rot="20322902">
            <a:off x="-31067" y="-139292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830" y="459866"/>
            <a:ext cx="11203067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Домашнє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Опрацювати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п.12 (приклади 3; 4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розв’язати завдання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рівнями: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балів - №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396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балів - №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402 (4), 404 (1, 2)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балів - №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404 (3); творче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скласти рівняння виду  х² = а, яке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цілий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корінь;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цілих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корені;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має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коренів;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раціональних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корені;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корені, але вони не є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раціональними.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99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050202" y="2037029"/>
            <a:ext cx="10762818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урок! </a:t>
            </a:r>
            <a:endParaRPr lang="ru-RU" sz="1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75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700" y="155800"/>
            <a:ext cx="8557617" cy="64182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6714" y="1178459"/>
            <a:ext cx="28705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58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65016" y="587784"/>
            <a:ext cx="10113666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i="1" dirty="0" smtClean="0">
                <a:solidFill>
                  <a:schemeClr val="bg2"/>
                </a:solidFill>
              </a:rPr>
              <a:t>      Вибрати </a:t>
            </a:r>
            <a:r>
              <a:rPr lang="uk-UA" sz="3200" i="1" dirty="0">
                <a:solidFill>
                  <a:schemeClr val="bg2"/>
                </a:solidFill>
              </a:rPr>
              <a:t>правильне твердження</a:t>
            </a:r>
            <a:r>
              <a:rPr lang="uk-UA" sz="3200" i="1" dirty="0" smtClean="0">
                <a:solidFill>
                  <a:schemeClr val="bg2"/>
                </a:solidFill>
              </a:rPr>
              <a:t>:</a:t>
            </a:r>
          </a:p>
          <a:p>
            <a:endParaRPr lang="ru-RU" sz="3200" i="1" dirty="0">
              <a:solidFill>
                <a:schemeClr val="bg2"/>
              </a:solidFill>
            </a:endParaRPr>
          </a:p>
          <a:p>
            <a:r>
              <a:rPr lang="uk-UA" sz="3200" i="1" dirty="0">
                <a:solidFill>
                  <a:schemeClr val="bg2"/>
                </a:solidFill>
              </a:rPr>
              <a:t>А) будь яке натуральне число є ірраціональним</a:t>
            </a:r>
            <a:endParaRPr lang="ru-RU" sz="3200" i="1" dirty="0">
              <a:solidFill>
                <a:schemeClr val="bg2"/>
              </a:solidFill>
            </a:endParaRPr>
          </a:p>
          <a:p>
            <a:r>
              <a:rPr lang="uk-UA" sz="3200" i="1" dirty="0">
                <a:solidFill>
                  <a:schemeClr val="bg2"/>
                </a:solidFill>
              </a:rPr>
              <a:t>Б) будь-яке дійсне число є цілим</a:t>
            </a:r>
            <a:endParaRPr lang="ru-RU" sz="3200" i="1" dirty="0">
              <a:solidFill>
                <a:schemeClr val="bg2"/>
              </a:solidFill>
            </a:endParaRPr>
          </a:p>
          <a:p>
            <a:r>
              <a:rPr lang="uk-UA" sz="3200" i="1" dirty="0">
                <a:solidFill>
                  <a:schemeClr val="bg2"/>
                </a:solidFill>
              </a:rPr>
              <a:t>В) будь-яке ірраціональне число є натуральним</a:t>
            </a:r>
            <a:endParaRPr lang="ru-RU" sz="3200" i="1" dirty="0">
              <a:solidFill>
                <a:schemeClr val="bg2"/>
              </a:solidFill>
            </a:endParaRPr>
          </a:p>
          <a:p>
            <a:r>
              <a:rPr lang="uk-UA" sz="3200" i="1" dirty="0">
                <a:solidFill>
                  <a:schemeClr val="bg2"/>
                </a:solidFill>
              </a:rPr>
              <a:t>Г) будь-яке ціле число є раціональним </a:t>
            </a:r>
            <a:endParaRPr lang="ru-RU" sz="3200" i="1" dirty="0">
              <a:solidFill>
                <a:schemeClr val="bg2"/>
              </a:solidFill>
            </a:endParaRPr>
          </a:p>
          <a:p>
            <a:r>
              <a:rPr lang="uk-UA" sz="3200" i="1" dirty="0">
                <a:solidFill>
                  <a:schemeClr val="bg2"/>
                </a:solidFill>
              </a:rPr>
              <a:t>Д) будь-яке дійсне число є ірраціональним</a:t>
            </a:r>
            <a:endParaRPr lang="ru-RU" sz="3200" i="1" dirty="0">
              <a:solidFill>
                <a:schemeClr val="bg2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16776" y="351347"/>
            <a:ext cx="622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  <a:endParaRPr lang="ru-RU" sz="60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50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42089" y="683093"/>
                <a:ext cx="6396303" cy="3676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Яке з чисел ірраціональне: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А)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0,36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Б)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В)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3,6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360000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2089" y="683093"/>
                <a:ext cx="6396303" cy="3676776"/>
              </a:xfrm>
              <a:prstGeom prst="rect">
                <a:avLst/>
              </a:prstGeom>
              <a:blipFill rotWithShape="0">
                <a:blip r:embed="rId5"/>
                <a:stretch>
                  <a:fillRect l="-2383" t="-2156" r="-17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753574" y="346098"/>
            <a:ext cx="6158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23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26" y="0"/>
            <a:ext cx="1219592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68808" y="459866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67001" y="695332"/>
                <a:ext cx="6261651" cy="4498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  Яке з чисел раціональне: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А)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f>
                          <m:fPr>
                            <m:ctrlPr>
                              <a:rPr lang="ru-RU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11</m:t>
                            </m:r>
                          </m:num>
                          <m:den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25</m:t>
                            </m:r>
                          </m:den>
                        </m:f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Б) </a:t>
                </a:r>
                <a14:m>
                  <m:oMath xmlns:m="http://schemas.openxmlformats.org/officeDocument/2006/math">
                    <m:r>
                      <a:rPr lang="uk-UA" sz="32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250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В)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0, 025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125</m:t>
                            </m:r>
                          </m:den>
                        </m:f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1" y="695332"/>
                <a:ext cx="6261651" cy="4498732"/>
              </a:xfrm>
              <a:prstGeom prst="rect">
                <a:avLst/>
              </a:prstGeom>
              <a:blipFill rotWithShape="0">
                <a:blip r:embed="rId5"/>
                <a:stretch>
                  <a:fillRect l="-2532" t="-1762" r="-1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402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06849" y="417150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75680" y="695332"/>
                <a:ext cx="6814686" cy="3712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 Яке значення є найбільшим: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А)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1,69 </m:t>
                        </m:r>
                      </m:e>
                    </m:rad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)²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Б) 0,25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rad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uk-UA" sz="32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64</m:t>
                            </m:r>
                          </m:e>
                        </m:rad>
                      </m:num>
                      <m:den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Г) (2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0,0</m:t>
                        </m:r>
                        <m:r>
                          <a:rPr lang="ru-RU" sz="32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)²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5680" y="695332"/>
                <a:ext cx="6814686" cy="3712235"/>
              </a:xfrm>
              <a:prstGeom prst="rect">
                <a:avLst/>
              </a:prstGeom>
              <a:blipFill rotWithShape="0">
                <a:blip r:embed="rId5"/>
                <a:stretch>
                  <a:fillRect l="-2328" t="-2135" r="-1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996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322902">
            <a:off x="-73753" y="-89498"/>
            <a:ext cx="582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uk-UA" sz="4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68167">
                <a:off x="723041" y="-141295"/>
                <a:ext cx="1083950" cy="8861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5037">
                <a:off x="-735938" y="305978"/>
                <a:ext cx="310533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32727" y="346098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469745" y="695332"/>
                <a:ext cx="8026556" cy="4682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 В якому випадку числа розміщені </a:t>
                </a:r>
              </a:p>
              <a:p>
                <a:r>
                  <a:rPr lang="uk-UA" sz="3200" i="1" dirty="0" smtClean="0">
                    <a:solidFill>
                      <a:schemeClr val="bg2"/>
                    </a:solidFill>
                  </a:rPr>
                  <a:t>       у порядку спадання:</a:t>
                </a:r>
              </a:p>
              <a:p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А)  2;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;  π;  √3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Б)  π;  2;  √3;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uk-UA" sz="32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; </m:t>
                    </m:r>
                  </m:oMath>
                </a14:m>
                <a:r>
                  <a:rPr lang="uk-UA" sz="3200" i="1" dirty="0">
                    <a:solidFill>
                      <a:schemeClr val="bg2"/>
                    </a:solidFill>
                  </a:rPr>
                  <a:t>√3;  2;  π</a:t>
                </a:r>
                <a:endParaRPr lang="ru-RU" sz="3200" i="1" dirty="0">
                  <a:solidFill>
                    <a:schemeClr val="bg2"/>
                  </a:solidFill>
                </a:endParaRPr>
              </a:p>
              <a:p>
                <a:r>
                  <a:rPr lang="uk-UA" sz="3200" i="1" dirty="0">
                    <a:solidFill>
                      <a:schemeClr val="bg2"/>
                    </a:solidFill>
                  </a:rPr>
                  <a:t>Г)  π;  √3;  2;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3200" i="1" dirty="0">
                  <a:solidFill>
                    <a:schemeClr val="bg2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9745" y="695332"/>
                <a:ext cx="8026556" cy="4682564"/>
              </a:xfrm>
              <a:prstGeom prst="rect">
                <a:avLst/>
              </a:prstGeom>
              <a:blipFill rotWithShape="0">
                <a:blip r:embed="rId5"/>
                <a:stretch>
                  <a:fillRect l="-1898" t="-1693" r="-9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658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301</TotalTime>
  <Words>611</Words>
  <Application>Microsoft Office PowerPoint</Application>
  <PresentationFormat>Широкоэкранный</PresentationFormat>
  <Paragraphs>291</Paragraphs>
  <Slides>33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Calibri</vt:lpstr>
      <vt:lpstr>Cambria Math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37</cp:revision>
  <dcterms:created xsi:type="dcterms:W3CDTF">2015-01-09T10:41:28Z</dcterms:created>
  <dcterms:modified xsi:type="dcterms:W3CDTF">2019-06-18T17:47:21Z</dcterms:modified>
</cp:coreProperties>
</file>