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1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71" r:id="rId19"/>
    <p:sldId id="267" r:id="rId20"/>
    <p:sldId id="265" r:id="rId21"/>
    <p:sldId id="269" r:id="rId22"/>
    <p:sldId id="268" r:id="rId23"/>
    <p:sldId id="266" r:id="rId24"/>
    <p:sldId id="270" r:id="rId25"/>
    <p:sldId id="280" r:id="rId26"/>
    <p:sldId id="256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3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A744A-B2D1-48F2-991E-53AF671A4494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2A86F-D1BF-4881-9F7A-5D5C8A1F67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30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2A86F-D1BF-4881-9F7A-5D5C8A1F67D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642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3E13B-48A1-4BAA-9864-A406D83DA2A0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432F6-1AF9-4030-86B2-5FD116BDA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647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3E13B-48A1-4BAA-9864-A406D83DA2A0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432F6-1AF9-4030-86B2-5FD116BDA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57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3E13B-48A1-4BAA-9864-A406D83DA2A0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432F6-1AF9-4030-86B2-5FD116BDA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420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3E13B-48A1-4BAA-9864-A406D83DA2A0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432F6-1AF9-4030-86B2-5FD116BDA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781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3E13B-48A1-4BAA-9864-A406D83DA2A0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432F6-1AF9-4030-86B2-5FD116BDA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051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3E13B-48A1-4BAA-9864-A406D83DA2A0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432F6-1AF9-4030-86B2-5FD116BDA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147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3E13B-48A1-4BAA-9864-A406D83DA2A0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432F6-1AF9-4030-86B2-5FD116BDA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311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3E13B-48A1-4BAA-9864-A406D83DA2A0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432F6-1AF9-4030-86B2-5FD116BDA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207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3E13B-48A1-4BAA-9864-A406D83DA2A0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432F6-1AF9-4030-86B2-5FD116BDA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017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3E13B-48A1-4BAA-9864-A406D83DA2A0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432F6-1AF9-4030-86B2-5FD116BDA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557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3E13B-48A1-4BAA-9864-A406D83DA2A0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432F6-1AF9-4030-86B2-5FD116BDA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75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3E13B-48A1-4BAA-9864-A406D83DA2A0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432F6-1AF9-4030-86B2-5FD116BDA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467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49" y="1643063"/>
            <a:ext cx="6896102" cy="41903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311" y="0"/>
            <a:ext cx="10815639" cy="2151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Інтегрований у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рок</a:t>
            </a:r>
            <a:r>
              <a:rPr lang="uk-UA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математики та англійської в 6 </a:t>
            </a:r>
            <a:r>
              <a:rPr lang="uk-UA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класі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Відношення і пропорції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Покупки</a:t>
            </a:r>
            <a:r>
              <a:rPr lang="uk-UA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Підготовка </a:t>
            </a:r>
            <a:r>
              <a:rPr lang="uk-UA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uk-UA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свят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09750" y="5191125"/>
            <a:ext cx="96821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Вчитель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Троянська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Світлана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иколаївна</a:t>
            </a:r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вчитель англійської </a:t>
            </a:r>
            <a:r>
              <a:rPr lang="uk-UA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Хоружевська</a:t>
            </a:r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Сергіївна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31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89214" y="1312766"/>
            <a:ext cx="1142485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4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Що </a:t>
            </a:r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називають </a:t>
            </a:r>
            <a:r>
              <a:rPr lang="uk-UA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пропорцією</a:t>
            </a:r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поділ числа на пропорційні частини</a:t>
            </a:r>
            <a:endParaRPr lang="ru-RU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рівність двох відношень</a:t>
            </a:r>
            <a:endParaRPr lang="ru-RU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сота частина числа</a:t>
            </a:r>
            <a:endParaRPr lang="ru-RU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частка двох чисел</a:t>
            </a:r>
            <a:endParaRPr lang="ru-RU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1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70" y="2847362"/>
            <a:ext cx="767144" cy="75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9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1666" y="0"/>
            <a:ext cx="11098059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uk-UA" sz="48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uk-UA" sz="4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 </a:t>
            </a:r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пропорції </a:t>
            </a:r>
            <a:r>
              <a:rPr lang="uk-UA" sz="48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13:4=39:12</a:t>
            </a:r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назвіть середні члени</a:t>
            </a:r>
            <a:endParaRPr lang="ru-RU" sz="48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13 і 4</a:t>
            </a:r>
            <a:endParaRPr lang="ru-RU" sz="48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39 і 12</a:t>
            </a:r>
            <a:endParaRPr lang="ru-RU" sz="48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13 і 12</a:t>
            </a:r>
            <a:endParaRPr lang="ru-RU" sz="48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800"/>
              </a:spcAft>
            </a:pPr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4 і 39</a:t>
            </a:r>
            <a:endParaRPr lang="ru-RU" sz="4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1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98" y="5773783"/>
            <a:ext cx="767144" cy="75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68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0"/>
            <a:ext cx="12192001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uk-UA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uk-UA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uk-UA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Сформулюйте </a:t>
            </a:r>
            <a:r>
              <a:rPr lang="uk-UA" sz="32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основну властивість пропорції</a:t>
            </a:r>
            <a:endParaRPr lang="ru-RU" sz="3200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добуток крайніх членів пропорції дорівнює добутку середніх членів пропорції</a:t>
            </a:r>
            <a:endParaRPr lang="ru-RU" sz="32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пропорція не зміниться, якщо всі її члени помножити або поділити на одне й те число, відмінне від нуля</a:t>
            </a:r>
            <a:endParaRPr lang="ru-RU" sz="32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сума крайніх членів пропорції дорівнює добутку середніх членів пропорції</a:t>
            </a:r>
            <a:endParaRPr lang="ru-RU" sz="32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800"/>
              </a:spcAft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пропорція не зміниться, якщо до всіх її членів додати одне й те число</a:t>
            </a:r>
            <a:endParaRPr lang="ru-RU" sz="3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1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38" y="836023"/>
            <a:ext cx="767144" cy="75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22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38411"/>
            <a:ext cx="1285170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uk-UA" sz="4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uk-UA" sz="44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Що є математичним синонімом </a:t>
            </a:r>
            <a:r>
              <a:rPr lang="uk-UA" sz="44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відношення</a:t>
            </a:r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4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добуток двох чисел</a:t>
            </a:r>
            <a:endParaRPr lang="ru-RU" sz="4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сота частина числа</a:t>
            </a:r>
            <a:endParaRPr lang="ru-RU" sz="4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частка двох чисел</a:t>
            </a:r>
            <a:endParaRPr lang="ru-RU" sz="4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800"/>
              </a:spcAft>
            </a:pP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пряма пропорційна залежність</a:t>
            </a:r>
            <a:endParaRPr lang="ru-RU" sz="4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1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50" y="3775166"/>
            <a:ext cx="767144" cy="75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41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0478"/>
            <a:ext cx="12050038" cy="5519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uk-UA" sz="40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</a:t>
            </a:r>
            <a:r>
              <a:rPr lang="uk-UA" sz="4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40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що може вказувати відношення</a:t>
            </a:r>
            <a:r>
              <a:rPr lang="uk-UA" sz="4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4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відсоток, що складає одна величина від іншої</a:t>
            </a:r>
            <a:endParaRPr lang="ru-RU" sz="4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добуток крайніх членів пропорції дорівнює добутку середніх членів пропорції</a:t>
            </a:r>
            <a:endParaRPr lang="ru-RU" sz="4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800"/>
              </a:spcAft>
            </a:pP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у скільки разів одне число більше за інше</a:t>
            </a:r>
            <a:endParaRPr lang="ru-RU" sz="4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4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Г</a:t>
            </a: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яку частину одне число становить від іншого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1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87" y="1449977"/>
            <a:ext cx="767144" cy="75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1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87" y="4180114"/>
            <a:ext cx="767144" cy="75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1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87" y="4965026"/>
            <a:ext cx="767144" cy="75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018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7743" y="275573"/>
            <a:ext cx="11674257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Скільки </a:t>
            </a: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гривень становлять акційні </a:t>
            </a:r>
            <a:r>
              <a:rPr lang="uk-UA" sz="4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10%</a:t>
            </a: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від ціни товару, який коштує </a:t>
            </a:r>
            <a:r>
              <a:rPr lang="uk-UA" sz="4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830 грн</a:t>
            </a: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4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30 грн</a:t>
            </a:r>
            <a:endParaRPr lang="ru-RU" sz="4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83 грн</a:t>
            </a:r>
            <a:endParaRPr lang="ru-RU" sz="4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747 грн</a:t>
            </a:r>
            <a:endParaRPr lang="ru-RU" sz="4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800"/>
              </a:spcAft>
            </a:pP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10 грн</a:t>
            </a:r>
            <a:endParaRPr lang="ru-RU" sz="4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1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24" y="3553097"/>
            <a:ext cx="767144" cy="75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859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52" y="302359"/>
            <a:ext cx="1187884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uk-UA" sz="40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uk-UA" sz="4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Наведіть </a:t>
            </a: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приклад </a:t>
            </a:r>
            <a:r>
              <a:rPr lang="uk-UA" sz="40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прямо пропорційних величин</a:t>
            </a:r>
            <a:endParaRPr lang="ru-RU" sz="4000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час виконання та об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uk-UA" sz="40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єм</a:t>
            </a: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виконаної роботи</a:t>
            </a:r>
            <a:endParaRPr lang="ru-RU" sz="4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кількість працівників та час виконання певної роботи</a:t>
            </a:r>
            <a:endParaRPr lang="ru-RU" sz="4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вага коробки цукерок та її вартість</a:t>
            </a:r>
            <a:endParaRPr lang="ru-RU" sz="4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800"/>
              </a:spcAft>
            </a:pP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швидкість руху та час для подолання певної відстані</a:t>
            </a:r>
            <a:endParaRPr lang="ru-RU" sz="4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1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44" y="1436914"/>
            <a:ext cx="767144" cy="75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1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44" y="4147457"/>
            <a:ext cx="767144" cy="75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46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38203" y="150312"/>
                <a:ext cx="11523945" cy="60980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uk-UA" sz="48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</a:t>
                </a:r>
                <a:r>
                  <a:rPr lang="uk-UA" sz="48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r>
                  <a:rPr lang="uk-UA" sz="44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Знайдіть </a:t>
                </a:r>
                <a:r>
                  <a:rPr lang="uk-UA" sz="4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невідомий член пропорції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4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х</m:t>
                        </m:r>
                      </m:num>
                      <m:den>
                        <m:r>
                          <a:rPr lang="uk-UA" sz="4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uk-UA" sz="4800" b="1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4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𝟑𝟎</m:t>
                        </m:r>
                      </m:num>
                      <m:den>
                        <m:r>
                          <a:rPr lang="uk-UA" sz="4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𝟑𝟔</m:t>
                        </m:r>
                      </m:den>
                    </m:f>
                  </m:oMath>
                </a14:m>
                <a:endParaRPr lang="ru-RU" sz="48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9144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uk-UA" sz="48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15</a:t>
                </a:r>
                <a:endParaRPr lang="ru-RU" sz="48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9144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uk-UA" sz="48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Б) 1</a:t>
                </a:r>
                <a:endParaRPr lang="ru-RU" sz="48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9144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uk-UA" sz="48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В) 10</a:t>
                </a:r>
                <a:endParaRPr lang="ru-RU" sz="48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914400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uk-UA" sz="48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Г) 5</a:t>
                </a:r>
                <a:endParaRPr lang="ru-RU" sz="48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203" y="150312"/>
                <a:ext cx="11523945" cy="6098016"/>
              </a:xfrm>
              <a:prstGeom prst="rect">
                <a:avLst/>
              </a:prstGeom>
              <a:blipFill>
                <a:blip r:embed="rId3"/>
                <a:stretch>
                  <a:fillRect l="-2380" b="-27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1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31" y="5264332"/>
            <a:ext cx="797217" cy="788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956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E4E79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9225" y="4103510"/>
            <a:ext cx="1044892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Два </a:t>
            </a:r>
            <a:r>
              <a:rPr lang="uk-UA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учні виготовляють 15 сніжинок за 40 </a:t>
            </a:r>
            <a:r>
              <a:rPr lang="uk-UA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хв.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uk-UA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Скільки </a:t>
            </a:r>
            <a:r>
              <a:rPr lang="uk-UA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учнів виготовлять 15 сніжинок за 20 </a:t>
            </a:r>
            <a:r>
              <a:rPr lang="uk-UA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хв?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uk-UA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Скільки </a:t>
            </a:r>
            <a:r>
              <a:rPr lang="uk-UA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сніжинок виготовлять 8 учнів за 40 хв?</a:t>
            </a:r>
            <a:endParaRPr lang="ru-RU" sz="36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299" y="199586"/>
            <a:ext cx="2924175" cy="39039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700" y="437188"/>
            <a:ext cx="5114926" cy="3403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01799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7600" y="431073"/>
            <a:ext cx="46242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uk-UA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uk-UA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 продажу є папір для пакування подарунків двох видів малюнків прямокутної форми однакової площі. Довжина одного виду паперу 80 см, ширина 65 см. Яка довжина другого виду паперу, якщо його ширина 40 см?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99" y="654125"/>
            <a:ext cx="3220403" cy="37611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495" y="654125"/>
            <a:ext cx="3589292" cy="507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43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5113" y="1340807"/>
            <a:ext cx="1173688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Що </a:t>
            </a:r>
            <a:r>
              <a:rPr lang="uk-UA" sz="5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називають </a:t>
            </a:r>
            <a:r>
              <a:rPr lang="uk-UA" sz="5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пропорцією</a:t>
            </a:r>
            <a:r>
              <a:rPr lang="uk-UA" sz="5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5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поділ числа на пропорційні частини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5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рівність двох відношень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5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сота частина числа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5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частка двох чисел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56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5326" y="333375"/>
            <a:ext cx="573405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uk-UA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uk-UA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Щоб </a:t>
            </a:r>
            <a:r>
              <a:rPr lang="uk-UA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прикрасити в один ряд зал довжиною 14 м, потрібно придбати однакову кількість гірлянд 5 видів різних за довжиною: 80 см, 90 см, 60 см, 50 см, 70 см. Яка кількість кожного </a:t>
            </a:r>
            <a:r>
              <a:rPr lang="uk-UA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виду?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uk-UA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</a:t>
            </a:r>
            <a:r>
              <a:rPr lang="uk-UA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наборів гірлянд коштують 60 грн. на скільки наборів вистачить 72 грн?</a:t>
            </a:r>
            <a:endParaRPr lang="ru-RU" sz="2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44" name="Рисунок 1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074" y="97859"/>
            <a:ext cx="1130136" cy="111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Рисунок 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402" y="1267803"/>
            <a:ext cx="963106" cy="114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ÐÐ°ÑÑÐ¸Ð½ÐºÐ¸ Ð¿Ð¾ Ð·Ð°Ð¿ÑÐ¾ÑÑ ÑÐ½ÐµÐ³Ð¾Ð²Ð¸Ðº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518" y="2505657"/>
            <a:ext cx="1125279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402" y="3937022"/>
            <a:ext cx="1094426" cy="118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Ð¾Ð¶Ð´ÐµÑÑÐ²ÐµÐ½ÑÐºÐ¸Ð¹ Ð°Ð½Ð³ÐµÐ»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860" y="5290101"/>
            <a:ext cx="1268487" cy="133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7010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0" y="149066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0" y="218979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25"/>
          <p:cNvSpPr>
            <a:spLocks noChangeArrowheads="1"/>
          </p:cNvSpPr>
          <p:nvPr/>
        </p:nvSpPr>
        <p:spPr bwMode="auto">
          <a:xfrm>
            <a:off x="0" y="284797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" name="Рисунок 1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0960" y="62618"/>
            <a:ext cx="1130136" cy="111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Рисунок 1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803" y="94730"/>
            <a:ext cx="1130136" cy="111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Рисунок 1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5517" y="94730"/>
            <a:ext cx="1130136" cy="111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Рисунок 1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9558" y="62618"/>
            <a:ext cx="1130136" cy="111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Рисунок 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833" y="1258278"/>
            <a:ext cx="963106" cy="114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Рисунок 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265" y="1238412"/>
            <a:ext cx="963106" cy="114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Рисунок 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9697" y="1238412"/>
            <a:ext cx="963106" cy="114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Рисунок 5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7085" y="1267802"/>
            <a:ext cx="963106" cy="114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1" descr="ÐÐ°ÑÑÐ¸Ð½ÐºÐ¸ Ð¿Ð¾ Ð·Ð°Ð¿ÑÐ¾ÑÑ ÑÐ½ÐµÐ³Ð¾Ð²Ð¸Ðº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828" y="2518953"/>
            <a:ext cx="1125279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1" descr="ÐÐ°ÑÑÐ¸Ð½ÐºÐ¸ Ð¿Ð¾ Ð·Ð°Ð¿ÑÐ¾ÑÑ ÑÐ½ÐµÐ³Ð¾Ð²Ð¸Ðº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827" y="2518953"/>
            <a:ext cx="1125279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1" descr="ÐÐ°ÑÑÐ¸Ð½ÐºÐ¸ Ð¿Ð¾ Ð·Ð°Ð¿ÑÐ¾ÑÑ ÑÐ½ÐµÐ³Ð¾Ð²Ð¸Ðº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7683" y="2505657"/>
            <a:ext cx="1125279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828" y="3937022"/>
            <a:ext cx="1094426" cy="118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7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4254" y="3937022"/>
            <a:ext cx="1094426" cy="118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 descr="ÐÐ°ÑÑÐ¸Ð½ÐºÐ¸ Ð¿Ð¾ Ð·Ð°Ð¿ÑÐ¾ÑÑ ÑÐ¾Ð¶Ð´ÐµÑÑÐ²ÐµÐ½ÑÐºÐ¸Ð¹ Ð°Ð½Ð³ÐµÐ»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582" y="5286996"/>
            <a:ext cx="1268487" cy="133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ÐÐ°ÑÑÐ¸Ð½ÐºÐ¸ Ð¿Ð¾ Ð·Ð°Ð¿ÑÐ¾ÑÑ ÑÐ¾Ð¶Ð´ÐµÑÑÐ²ÐµÐ½ÑÐºÐ¸Ð¹ Ð°Ð½Ð³ÐµÐ»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1069" y="5293798"/>
            <a:ext cx="1268487" cy="133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ÐÐ°ÑÑÐ¸Ð½ÐºÐ¸ Ð¿Ð¾ Ð·Ð°Ð¿ÑÐ¾ÑÑ ÑÐ¾Ð¶Ð´ÐµÑÑÐ²ÐµÐ½ÑÐºÐ¸Ð¹ Ð°Ð½Ð³ÐµÐ»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8719" y="5286996"/>
            <a:ext cx="1268487" cy="133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41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254" y="377700"/>
            <a:ext cx="6166693" cy="384332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85725" y="250708"/>
            <a:ext cx="79248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spcAft>
                <a:spcPts val="1800"/>
              </a:spcAft>
            </a:pPr>
            <a:r>
              <a:rPr lang="uk-UA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Рецепт </a:t>
            </a:r>
            <a:r>
              <a:rPr lang="uk-UA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пісочного тіста</a:t>
            </a:r>
            <a:r>
              <a:rPr lang="uk-UA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1800"/>
              </a:spcAft>
            </a:pPr>
            <a:r>
              <a:rPr lang="uk-UA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Інгредієнти: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1800"/>
              </a:spcAft>
            </a:pPr>
            <a:r>
              <a:rPr lang="uk-UA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Борошно – 150 г;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1800"/>
              </a:spcAft>
            </a:pPr>
            <a:r>
              <a:rPr lang="uk-UA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Цукор – 70 г;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1800"/>
              </a:spcAft>
            </a:pPr>
            <a:r>
              <a:rPr lang="uk-UA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Яйця -1 шт.;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1800"/>
              </a:spcAft>
            </a:pPr>
            <a:r>
              <a:rPr lang="uk-UA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Масло вершкове – 100 г.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1800"/>
              </a:spcAft>
            </a:pPr>
            <a:r>
              <a:rPr lang="uk-UA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Вихід з однієї порції – 14 </a:t>
            </a:r>
            <a:r>
              <a:rPr lang="uk-UA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шт.</a:t>
            </a:r>
            <a:endParaRPr lang="ru-RU" sz="2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59797" y="4221026"/>
            <a:ext cx="6534150" cy="1953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algn="just">
              <a:lnSpc>
                <a:spcPct val="150000"/>
              </a:lnSpc>
              <a:spcAft>
                <a:spcPts val="1800"/>
              </a:spcAft>
            </a:pPr>
            <a:r>
              <a:rPr lang="uk-UA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Скільки потрібно взяти кожного продукту для приготування 80 штук печива?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52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548" y="0"/>
            <a:ext cx="7010401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uk-UA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Щоб </a:t>
            </a:r>
            <a:r>
              <a:rPr lang="uk-UA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зварити 5 л компоту беруть фрукти, цукор, воду у відношенні 3:1:16. Скільки грамів кожної складової необхідно </a:t>
            </a:r>
            <a:r>
              <a:rPr lang="uk-UA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взяти?</a:t>
            </a:r>
            <a:endParaRPr lang="ru-RU" sz="3600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uk-UA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</a:t>
            </a:r>
            <a:r>
              <a:rPr lang="uk-UA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 розраховано на 16 осіб. Скільки л компоту потрібно зварити для 40 осіб?</a:t>
            </a:r>
            <a:endParaRPr lang="ru-RU" sz="36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746" y="447419"/>
            <a:ext cx="4036969" cy="28319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745" y="3141184"/>
            <a:ext cx="4036969" cy="267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63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9302" y="252774"/>
            <a:ext cx="1141258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uk-UA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uk-UA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Треба </a:t>
            </a:r>
            <a:r>
              <a:rPr lang="uk-UA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закупити 3 кг цукерок і 2 кг печива. Якою буде вартість всієї покупки, якщо упаковка 5 кг цукерок коштує 520 грн, а коробка з печивом вагою 3 кг – 126 грн?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843" y="2385924"/>
            <a:ext cx="3675426" cy="36754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566" y="2385924"/>
            <a:ext cx="3670663" cy="367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6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076" y="788127"/>
            <a:ext cx="566737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lnSpc>
                <a:spcPct val="150000"/>
              </a:lnSpc>
              <a:spcAft>
                <a:spcPts val="800"/>
              </a:spcAft>
            </a:pPr>
            <a:r>
              <a:rPr lang="uk-UA" sz="3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В </a:t>
            </a: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торгівельному центрі є послуга друкування вітальних листівок. 27 листівок принтер друкує за 4,5 хв. За який час буде надруковано 90 вітальних листівок?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150" y="971550"/>
            <a:ext cx="4953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56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5325" y="609430"/>
            <a:ext cx="5829300" cy="5365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Домашнє </a:t>
            </a:r>
            <a:r>
              <a:rPr lang="uk-U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завдання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Задача. </a:t>
            </a: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Снігова кулька об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uk-UA" sz="32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ємом</a:t>
            </a: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500 см³ важить 0,2 кг. Якої ваги вийде снігова баба, якщо зліпити її з трьох куль об’ємами 4000 см³, 32000 см³, 108000 см³ (радіусами 10 см, 20 см, 30 см)? 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025" y="971550"/>
            <a:ext cx="4962525" cy="496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77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031" y="428625"/>
            <a:ext cx="5487524" cy="59721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793117"/>
            <a:ext cx="6341031" cy="7811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4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Веселих та вдалих свят!</a:t>
            </a:r>
            <a:endParaRPr lang="ru-RU" sz="36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45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1666" y="0"/>
            <a:ext cx="11098059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uk-UA" sz="4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В </a:t>
            </a:r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пропорції </a:t>
            </a:r>
            <a:r>
              <a:rPr lang="uk-UA" sz="48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13:4=39:12 </a:t>
            </a:r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назвіть середні члени</a:t>
            </a:r>
            <a:endParaRPr lang="ru-RU" sz="48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13 і 4</a:t>
            </a:r>
            <a:endParaRPr lang="ru-RU" sz="48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39 і 12</a:t>
            </a:r>
            <a:endParaRPr lang="ru-RU" sz="48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13 і 12</a:t>
            </a:r>
            <a:endParaRPr lang="ru-RU" sz="48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800"/>
              </a:spcAft>
            </a:pPr>
            <a:r>
              <a:rPr lang="uk-UA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4 і 39</a:t>
            </a:r>
            <a:endParaRPr lang="ru-RU" sz="4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9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0"/>
            <a:ext cx="12192001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uk-UA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3. Сформулюйте </a:t>
            </a:r>
            <a:r>
              <a:rPr lang="uk-UA" sz="32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основну властивість пропорції</a:t>
            </a:r>
            <a:endParaRPr lang="ru-RU" sz="3200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добуток крайніх членів пропорції дорівнює добутку середніх членів пропорції</a:t>
            </a:r>
            <a:endParaRPr lang="ru-RU" sz="32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пропорція не зміниться, якщо всі її члени помножити або поділити на одне й те число, відмінне від нуля</a:t>
            </a:r>
            <a:endParaRPr lang="ru-RU" sz="32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сума крайніх членів пропорції дорівнює добутку середніх членів пропорції</a:t>
            </a:r>
            <a:endParaRPr lang="ru-RU" sz="32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800"/>
              </a:spcAft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пропорція не зміниться, якщо до всіх її членів додати одне й те число</a:t>
            </a:r>
            <a:endParaRPr lang="ru-RU" sz="3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21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38411"/>
            <a:ext cx="1285170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uk-UA" sz="4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Що є математичним синонімом </a:t>
            </a:r>
            <a:r>
              <a:rPr lang="uk-UA" sz="44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відношення</a:t>
            </a:r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4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добуток двох чисел</a:t>
            </a:r>
            <a:endParaRPr lang="ru-RU" sz="4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сота частина числа</a:t>
            </a:r>
            <a:endParaRPr lang="ru-RU" sz="4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частка двох чисел</a:t>
            </a:r>
            <a:endParaRPr lang="ru-RU" sz="4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800"/>
              </a:spcAft>
            </a:pP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пряма пропорційна залежність</a:t>
            </a:r>
            <a:endParaRPr lang="ru-RU" sz="4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15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0478"/>
            <a:ext cx="12050038" cy="5519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uk-UA" sz="4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uk-UA" sz="40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що може вказувати відношення</a:t>
            </a:r>
            <a:r>
              <a:rPr lang="uk-UA" sz="4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4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відсоток, що складає одна величина від іншої</a:t>
            </a:r>
            <a:endParaRPr lang="ru-RU" sz="4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добуток крайніх членів пропорції дорівнює добутку середніх членів пропорції</a:t>
            </a:r>
            <a:endParaRPr lang="ru-RU" sz="4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800"/>
              </a:spcAft>
            </a:pP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у скільки разів одне число більше за інше</a:t>
            </a:r>
            <a:endParaRPr lang="ru-RU" sz="4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4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Г</a:t>
            </a: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яку частину одне число становить від іншого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23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7743" y="275573"/>
            <a:ext cx="11674257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uk-UA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Скільки </a:t>
            </a: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гривень становлять акційні </a:t>
            </a:r>
            <a:r>
              <a:rPr lang="uk-UA" sz="4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10%</a:t>
            </a: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від ціни товару, який коштує </a:t>
            </a:r>
            <a:r>
              <a:rPr lang="uk-UA" sz="4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830 грн</a:t>
            </a: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4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30 грн</a:t>
            </a:r>
            <a:endParaRPr lang="ru-RU" sz="4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83 грн</a:t>
            </a:r>
            <a:endParaRPr lang="ru-RU" sz="4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747 грн</a:t>
            </a:r>
            <a:endParaRPr lang="ru-RU" sz="4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800"/>
              </a:spcAft>
            </a:pPr>
            <a:r>
              <a:rPr lang="uk-UA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10 грн</a:t>
            </a:r>
            <a:endParaRPr lang="ru-RU" sz="4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18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52" y="302359"/>
            <a:ext cx="1187884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uk-UA" sz="4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Наведіть </a:t>
            </a: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приклад </a:t>
            </a:r>
            <a:r>
              <a:rPr lang="uk-UA" sz="40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прямо пропорційних величин</a:t>
            </a:r>
            <a:endParaRPr lang="ru-RU" sz="4000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час виконання та об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uk-UA" sz="40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єм</a:t>
            </a: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виконаної роботи</a:t>
            </a:r>
            <a:endParaRPr lang="ru-RU" sz="4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кількість працівників та час виконання певної роботи</a:t>
            </a:r>
            <a:endParaRPr lang="ru-RU" sz="4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0"/>
              </a:spcAft>
            </a:pP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вага коробки цукерок та її вартість</a:t>
            </a:r>
            <a:endParaRPr lang="ru-RU" sz="4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spcAft>
                <a:spcPts val="800"/>
              </a:spcAft>
            </a:pPr>
            <a:r>
              <a:rPr lang="uk-UA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швидкість руху та час для подолання певної відстані</a:t>
            </a:r>
            <a:endParaRPr lang="ru-RU" sz="4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80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38203" y="150312"/>
                <a:ext cx="11523945" cy="64915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uk-UA" sz="48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8. </a:t>
                </a:r>
                <a:r>
                  <a:rPr lang="uk-UA" sz="4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Знайдіть </a:t>
                </a:r>
                <a:r>
                  <a:rPr lang="uk-UA" sz="40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невідомий член пропорції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6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х</m:t>
                        </m:r>
                      </m:num>
                      <m:den>
                        <m:r>
                          <a:rPr lang="uk-UA" sz="6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uk-UA" sz="6000" b="1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uk-UA" sz="6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𝟑𝟎</m:t>
                        </m:r>
                      </m:num>
                      <m:den>
                        <m:r>
                          <a:rPr lang="uk-UA" sz="6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𝟑𝟔</m:t>
                        </m:r>
                      </m:den>
                    </m:f>
                  </m:oMath>
                </a14:m>
                <a:endParaRPr lang="ru-RU" sz="6000" b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9144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uk-UA" sz="48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15</a:t>
                </a:r>
                <a:endParaRPr lang="ru-RU" sz="48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9144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uk-UA" sz="48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Б) 1</a:t>
                </a:r>
                <a:endParaRPr lang="ru-RU" sz="48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9144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uk-UA" sz="48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В) 10</a:t>
                </a:r>
                <a:endParaRPr lang="ru-RU" sz="48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914400"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uk-UA" sz="48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Г) 5</a:t>
                </a:r>
                <a:endParaRPr lang="ru-RU" sz="48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203" y="150312"/>
                <a:ext cx="11523945" cy="6491521"/>
              </a:xfrm>
              <a:prstGeom prst="rect">
                <a:avLst/>
              </a:prstGeom>
              <a:blipFill>
                <a:blip r:embed="rId3"/>
                <a:stretch>
                  <a:fillRect l="-2380" b="-25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16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935</Words>
  <Application>Microsoft Office PowerPoint</Application>
  <PresentationFormat>Широкоэкранный</PresentationFormat>
  <Paragraphs>109</Paragraphs>
  <Slides>26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24</cp:revision>
  <dcterms:created xsi:type="dcterms:W3CDTF">2018-12-27T12:27:24Z</dcterms:created>
  <dcterms:modified xsi:type="dcterms:W3CDTF">2019-06-01T13:37:14Z</dcterms:modified>
</cp:coreProperties>
</file>