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2"/>
  </p:notesMasterIdLst>
  <p:sldIdLst>
    <p:sldId id="256" r:id="rId2"/>
    <p:sldId id="285" r:id="rId3"/>
    <p:sldId id="279" r:id="rId4"/>
    <p:sldId id="283" r:id="rId5"/>
    <p:sldId id="282" r:id="rId6"/>
    <p:sldId id="273" r:id="rId7"/>
    <p:sldId id="274" r:id="rId8"/>
    <p:sldId id="275" r:id="rId9"/>
    <p:sldId id="276" r:id="rId10"/>
    <p:sldId id="277" r:id="rId11"/>
    <p:sldId id="278" r:id="rId12"/>
    <p:sldId id="263" r:id="rId13"/>
    <p:sldId id="264" r:id="rId14"/>
    <p:sldId id="281" r:id="rId15"/>
    <p:sldId id="259" r:id="rId16"/>
    <p:sldId id="260" r:id="rId17"/>
    <p:sldId id="265" r:id="rId18"/>
    <p:sldId id="267" r:id="rId19"/>
    <p:sldId id="261" r:id="rId20"/>
    <p:sldId id="262" r:id="rId21"/>
    <p:sldId id="287" r:id="rId22"/>
    <p:sldId id="288" r:id="rId23"/>
    <p:sldId id="268" r:id="rId24"/>
    <p:sldId id="271" r:id="rId25"/>
    <p:sldId id="270" r:id="rId26"/>
    <p:sldId id="272" r:id="rId27"/>
    <p:sldId id="269" r:id="rId28"/>
    <p:sldId id="286" r:id="rId29"/>
    <p:sldId id="297" r:id="rId30"/>
    <p:sldId id="284" r:id="rId31"/>
    <p:sldId id="289" r:id="rId32"/>
    <p:sldId id="290" r:id="rId33"/>
    <p:sldId id="291" r:id="rId34"/>
    <p:sldId id="298" r:id="rId35"/>
    <p:sldId id="292" r:id="rId36"/>
    <p:sldId id="293" r:id="rId37"/>
    <p:sldId id="296" r:id="rId38"/>
    <p:sldId id="294" r:id="rId39"/>
    <p:sldId id="295" r:id="rId40"/>
    <p:sldId id="299" r:id="rId4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17" autoAdjust="0"/>
    <p:restoredTop sz="94709" autoAdjust="0"/>
  </p:normalViewPr>
  <p:slideViewPr>
    <p:cSldViewPr>
      <p:cViewPr varScale="1">
        <p:scale>
          <a:sx n="102" d="100"/>
          <a:sy n="102" d="100"/>
        </p:scale>
        <p:origin x="1272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A4906D8-0768-40AF-B33A-D35D50672A69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25E9EAC-62C7-4351-A182-1BDC177ABDD2}">
      <dgm:prSet phldrT="[Текст]"/>
      <dgm:spPr/>
      <dgm:t>
        <a:bodyPr/>
        <a:lstStyle/>
        <a:p>
          <a:r>
            <a:rPr lang="ru-RU" dirty="0" err="1" smtClean="0"/>
            <a:t>Словесна</a:t>
          </a:r>
          <a:r>
            <a:rPr lang="ru-RU" dirty="0" smtClean="0"/>
            <a:t> модель: сума </a:t>
          </a:r>
          <a:r>
            <a:rPr lang="ru-RU" dirty="0" err="1" smtClean="0"/>
            <a:t>двох</a:t>
          </a:r>
          <a:r>
            <a:rPr lang="ru-RU" dirty="0" smtClean="0"/>
            <a:t> чисел </a:t>
          </a:r>
          <a:r>
            <a:rPr lang="ru-RU" dirty="0" err="1" smtClean="0"/>
            <a:t>дорівнює</a:t>
          </a:r>
          <a:r>
            <a:rPr lang="ru-RU" dirty="0" smtClean="0"/>
            <a:t> 5.</a:t>
          </a:r>
          <a:endParaRPr lang="ru-RU" dirty="0"/>
        </a:p>
      </dgm:t>
    </dgm:pt>
    <dgm:pt modelId="{20FE12CA-A032-4B93-BFC8-4AC3895DCF07}" type="parTrans" cxnId="{F57287B6-B8FC-4C31-8489-A3F39653C8B2}">
      <dgm:prSet/>
      <dgm:spPr/>
      <dgm:t>
        <a:bodyPr/>
        <a:lstStyle/>
        <a:p>
          <a:endParaRPr lang="ru-RU"/>
        </a:p>
      </dgm:t>
    </dgm:pt>
    <dgm:pt modelId="{DE9CC8E0-4950-4BCC-9566-0B46C502DAAF}" type="sibTrans" cxnId="{F57287B6-B8FC-4C31-8489-A3F39653C8B2}">
      <dgm:prSet/>
      <dgm:spPr/>
      <dgm:t>
        <a:bodyPr/>
        <a:lstStyle/>
        <a:p>
          <a:endParaRPr lang="ru-RU"/>
        </a:p>
      </dgm:t>
    </dgm:pt>
    <dgm:pt modelId="{3A8F5FFB-A6B0-4A60-B01E-812FF4E187BD}">
      <dgm:prSet phldrT="[Текст]"/>
      <dgm:spPr/>
      <dgm:t>
        <a:bodyPr/>
        <a:lstStyle/>
        <a:p>
          <a:r>
            <a:rPr lang="ru-RU" dirty="0" err="1" smtClean="0"/>
            <a:t>Алгебраїчна</a:t>
          </a:r>
          <a:r>
            <a:rPr lang="ru-RU" dirty="0" smtClean="0"/>
            <a:t> модель: х+у=5</a:t>
          </a:r>
          <a:endParaRPr lang="ru-RU" dirty="0"/>
        </a:p>
      </dgm:t>
    </dgm:pt>
    <dgm:pt modelId="{36D147A1-78DA-47C9-800C-9F17CA363F85}" type="parTrans" cxnId="{CA14ECF4-9097-41FB-A74F-129CD9783CB4}">
      <dgm:prSet/>
      <dgm:spPr/>
      <dgm:t>
        <a:bodyPr/>
        <a:lstStyle/>
        <a:p>
          <a:endParaRPr lang="ru-RU"/>
        </a:p>
      </dgm:t>
    </dgm:pt>
    <dgm:pt modelId="{A89896B6-AE10-48AF-9A8E-203AE5654077}" type="sibTrans" cxnId="{CA14ECF4-9097-41FB-A74F-129CD9783CB4}">
      <dgm:prSet/>
      <dgm:spPr/>
      <dgm:t>
        <a:bodyPr/>
        <a:lstStyle/>
        <a:p>
          <a:endParaRPr lang="ru-RU"/>
        </a:p>
      </dgm:t>
    </dgm:pt>
    <dgm:pt modelId="{562F8579-1E6C-4209-866F-D66A4A6C22F4}">
      <dgm:prSet phldrT="[Текст]"/>
      <dgm:spPr/>
      <dgm:t>
        <a:bodyPr/>
        <a:lstStyle/>
        <a:p>
          <a:r>
            <a:rPr lang="ru-RU" smtClean="0"/>
            <a:t>Геометрична модель: </a:t>
          </a:r>
          <a:r>
            <a:rPr lang="ru-RU" dirty="0" smtClean="0"/>
            <a:t>?</a:t>
          </a:r>
          <a:endParaRPr lang="ru-RU" dirty="0"/>
        </a:p>
      </dgm:t>
    </dgm:pt>
    <dgm:pt modelId="{4604431D-2009-45D9-806E-98C71DBE176C}" type="parTrans" cxnId="{29FF9809-2497-4A04-9B4D-A0EDCCB9709D}">
      <dgm:prSet/>
      <dgm:spPr/>
      <dgm:t>
        <a:bodyPr/>
        <a:lstStyle/>
        <a:p>
          <a:endParaRPr lang="ru-RU"/>
        </a:p>
      </dgm:t>
    </dgm:pt>
    <dgm:pt modelId="{D39F0443-D015-49DA-B8D7-992128DDCFFF}" type="sibTrans" cxnId="{29FF9809-2497-4A04-9B4D-A0EDCCB9709D}">
      <dgm:prSet/>
      <dgm:spPr/>
      <dgm:t>
        <a:bodyPr/>
        <a:lstStyle/>
        <a:p>
          <a:endParaRPr lang="ru-RU"/>
        </a:p>
      </dgm:t>
    </dgm:pt>
    <dgm:pt modelId="{1ED81BC7-939C-45D5-ABA7-3D384A064AF5}" type="pres">
      <dgm:prSet presAssocID="{EA4906D8-0768-40AF-B33A-D35D50672A6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2502640-0075-47EC-985A-027008998974}" type="pres">
      <dgm:prSet presAssocID="{325E9EAC-62C7-4351-A182-1BDC177ABDD2}" presName="parentLin" presStyleCnt="0"/>
      <dgm:spPr/>
    </dgm:pt>
    <dgm:pt modelId="{E43BC775-659F-46C9-841A-986B4A1F2F89}" type="pres">
      <dgm:prSet presAssocID="{325E9EAC-62C7-4351-A182-1BDC177ABDD2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544CB487-CA32-4F99-9CBA-57E8C616EB13}" type="pres">
      <dgm:prSet presAssocID="{325E9EAC-62C7-4351-A182-1BDC177ABDD2}" presName="parentText" presStyleLbl="node1" presStyleIdx="0" presStyleCnt="3" custLinFactNeighborX="-2784" custLinFactNeighborY="14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A5E779-DC88-44D0-850B-A5D9B58FF22B}" type="pres">
      <dgm:prSet presAssocID="{325E9EAC-62C7-4351-A182-1BDC177ABDD2}" presName="negativeSpace" presStyleCnt="0"/>
      <dgm:spPr/>
    </dgm:pt>
    <dgm:pt modelId="{47CF6718-8594-4C4B-9CC3-E388854B8113}" type="pres">
      <dgm:prSet presAssocID="{325E9EAC-62C7-4351-A182-1BDC177ABDD2}" presName="childText" presStyleLbl="conFgAcc1" presStyleIdx="0" presStyleCnt="3">
        <dgm:presLayoutVars>
          <dgm:bulletEnabled val="1"/>
        </dgm:presLayoutVars>
      </dgm:prSet>
      <dgm:spPr/>
    </dgm:pt>
    <dgm:pt modelId="{C699B7CE-F5F8-4364-9CB3-C775568F2612}" type="pres">
      <dgm:prSet presAssocID="{DE9CC8E0-4950-4BCC-9566-0B46C502DAAF}" presName="spaceBetweenRectangles" presStyleCnt="0"/>
      <dgm:spPr/>
    </dgm:pt>
    <dgm:pt modelId="{B1FF0049-4B3D-476A-8B3A-4B35638BB405}" type="pres">
      <dgm:prSet presAssocID="{3A8F5FFB-A6B0-4A60-B01E-812FF4E187BD}" presName="parentLin" presStyleCnt="0"/>
      <dgm:spPr/>
    </dgm:pt>
    <dgm:pt modelId="{ED1AA269-C83C-44AD-A0B7-DCEC85C6FF91}" type="pres">
      <dgm:prSet presAssocID="{3A8F5FFB-A6B0-4A60-B01E-812FF4E187BD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C5850565-8E56-49B5-8C45-A7CFC7643044}" type="pres">
      <dgm:prSet presAssocID="{3A8F5FFB-A6B0-4A60-B01E-812FF4E187BD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AE127E-3E89-4746-BF5C-F4FF531A2845}" type="pres">
      <dgm:prSet presAssocID="{3A8F5FFB-A6B0-4A60-B01E-812FF4E187BD}" presName="negativeSpace" presStyleCnt="0"/>
      <dgm:spPr/>
    </dgm:pt>
    <dgm:pt modelId="{4F4D23B1-91B2-48A1-82B9-C8D7819567B2}" type="pres">
      <dgm:prSet presAssocID="{3A8F5FFB-A6B0-4A60-B01E-812FF4E187BD}" presName="childText" presStyleLbl="conFgAcc1" presStyleIdx="1" presStyleCnt="3">
        <dgm:presLayoutVars>
          <dgm:bulletEnabled val="1"/>
        </dgm:presLayoutVars>
      </dgm:prSet>
      <dgm:spPr/>
    </dgm:pt>
    <dgm:pt modelId="{CF03419B-77B9-42F9-AEB4-2A3642762BC5}" type="pres">
      <dgm:prSet presAssocID="{A89896B6-AE10-48AF-9A8E-203AE5654077}" presName="spaceBetweenRectangles" presStyleCnt="0"/>
      <dgm:spPr/>
    </dgm:pt>
    <dgm:pt modelId="{306BCC6E-E1EE-42A7-B3BA-3D910CA614CC}" type="pres">
      <dgm:prSet presAssocID="{562F8579-1E6C-4209-866F-D66A4A6C22F4}" presName="parentLin" presStyleCnt="0"/>
      <dgm:spPr/>
    </dgm:pt>
    <dgm:pt modelId="{1923691F-41EB-4F68-A7F3-10A3B565D53A}" type="pres">
      <dgm:prSet presAssocID="{562F8579-1E6C-4209-866F-D66A4A6C22F4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B47AD0CE-5269-49F4-B2EB-FAD82252BF7F}" type="pres">
      <dgm:prSet presAssocID="{562F8579-1E6C-4209-866F-D66A4A6C22F4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38C6B8-D51D-47C8-B5A2-22DE04CC5B64}" type="pres">
      <dgm:prSet presAssocID="{562F8579-1E6C-4209-866F-D66A4A6C22F4}" presName="negativeSpace" presStyleCnt="0"/>
      <dgm:spPr/>
    </dgm:pt>
    <dgm:pt modelId="{CE920E03-A8B0-4511-9F59-5CCC0CBD3591}" type="pres">
      <dgm:prSet presAssocID="{562F8579-1E6C-4209-866F-D66A4A6C22F4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29FF9809-2497-4A04-9B4D-A0EDCCB9709D}" srcId="{EA4906D8-0768-40AF-B33A-D35D50672A69}" destId="{562F8579-1E6C-4209-866F-D66A4A6C22F4}" srcOrd="2" destOrd="0" parTransId="{4604431D-2009-45D9-806E-98C71DBE176C}" sibTransId="{D39F0443-D015-49DA-B8D7-992128DDCFFF}"/>
    <dgm:cxn modelId="{AB29CFAD-AE12-4724-9479-BDDC6333F227}" type="presOf" srcId="{562F8579-1E6C-4209-866F-D66A4A6C22F4}" destId="{B47AD0CE-5269-49F4-B2EB-FAD82252BF7F}" srcOrd="1" destOrd="0" presId="urn:microsoft.com/office/officeart/2005/8/layout/list1"/>
    <dgm:cxn modelId="{57AD96EE-F1C6-44A9-8AB1-4A06A34AB4DD}" type="presOf" srcId="{3A8F5FFB-A6B0-4A60-B01E-812FF4E187BD}" destId="{ED1AA269-C83C-44AD-A0B7-DCEC85C6FF91}" srcOrd="0" destOrd="0" presId="urn:microsoft.com/office/officeart/2005/8/layout/list1"/>
    <dgm:cxn modelId="{E411125D-A02C-4956-90F9-6BCF7F008837}" type="presOf" srcId="{325E9EAC-62C7-4351-A182-1BDC177ABDD2}" destId="{E43BC775-659F-46C9-841A-986B4A1F2F89}" srcOrd="0" destOrd="0" presId="urn:microsoft.com/office/officeart/2005/8/layout/list1"/>
    <dgm:cxn modelId="{38AA31EC-2299-4FE8-9DA0-077ED5BD2D41}" type="presOf" srcId="{325E9EAC-62C7-4351-A182-1BDC177ABDD2}" destId="{544CB487-CA32-4F99-9CBA-57E8C616EB13}" srcOrd="1" destOrd="0" presId="urn:microsoft.com/office/officeart/2005/8/layout/list1"/>
    <dgm:cxn modelId="{D9A210CA-9D98-4F77-B6FD-6805632172A2}" type="presOf" srcId="{3A8F5FFB-A6B0-4A60-B01E-812FF4E187BD}" destId="{C5850565-8E56-49B5-8C45-A7CFC7643044}" srcOrd="1" destOrd="0" presId="urn:microsoft.com/office/officeart/2005/8/layout/list1"/>
    <dgm:cxn modelId="{DA80DFCB-6D2B-4122-BEAE-6497F0C09764}" type="presOf" srcId="{EA4906D8-0768-40AF-B33A-D35D50672A69}" destId="{1ED81BC7-939C-45D5-ABA7-3D384A064AF5}" srcOrd="0" destOrd="0" presId="urn:microsoft.com/office/officeart/2005/8/layout/list1"/>
    <dgm:cxn modelId="{7A3A1201-A5D2-4F24-8417-F08A895D62AE}" type="presOf" srcId="{562F8579-1E6C-4209-866F-D66A4A6C22F4}" destId="{1923691F-41EB-4F68-A7F3-10A3B565D53A}" srcOrd="0" destOrd="0" presId="urn:microsoft.com/office/officeart/2005/8/layout/list1"/>
    <dgm:cxn modelId="{F57287B6-B8FC-4C31-8489-A3F39653C8B2}" srcId="{EA4906D8-0768-40AF-B33A-D35D50672A69}" destId="{325E9EAC-62C7-4351-A182-1BDC177ABDD2}" srcOrd="0" destOrd="0" parTransId="{20FE12CA-A032-4B93-BFC8-4AC3895DCF07}" sibTransId="{DE9CC8E0-4950-4BCC-9566-0B46C502DAAF}"/>
    <dgm:cxn modelId="{CA14ECF4-9097-41FB-A74F-129CD9783CB4}" srcId="{EA4906D8-0768-40AF-B33A-D35D50672A69}" destId="{3A8F5FFB-A6B0-4A60-B01E-812FF4E187BD}" srcOrd="1" destOrd="0" parTransId="{36D147A1-78DA-47C9-800C-9F17CA363F85}" sibTransId="{A89896B6-AE10-48AF-9A8E-203AE5654077}"/>
    <dgm:cxn modelId="{68D95238-D8E6-412C-A81F-E9ADE5153CD3}" type="presParOf" srcId="{1ED81BC7-939C-45D5-ABA7-3D384A064AF5}" destId="{E2502640-0075-47EC-985A-027008998974}" srcOrd="0" destOrd="0" presId="urn:microsoft.com/office/officeart/2005/8/layout/list1"/>
    <dgm:cxn modelId="{0F898ED7-E946-40BF-9F63-091C75C1B693}" type="presParOf" srcId="{E2502640-0075-47EC-985A-027008998974}" destId="{E43BC775-659F-46C9-841A-986B4A1F2F89}" srcOrd="0" destOrd="0" presId="urn:microsoft.com/office/officeart/2005/8/layout/list1"/>
    <dgm:cxn modelId="{90A5A6CE-FF74-4252-90E6-47360B99EFFF}" type="presParOf" srcId="{E2502640-0075-47EC-985A-027008998974}" destId="{544CB487-CA32-4F99-9CBA-57E8C616EB13}" srcOrd="1" destOrd="0" presId="urn:microsoft.com/office/officeart/2005/8/layout/list1"/>
    <dgm:cxn modelId="{E2F39262-5303-4DD6-9EDA-780CFF86CBB8}" type="presParOf" srcId="{1ED81BC7-939C-45D5-ABA7-3D384A064AF5}" destId="{36A5E779-DC88-44D0-850B-A5D9B58FF22B}" srcOrd="1" destOrd="0" presId="urn:microsoft.com/office/officeart/2005/8/layout/list1"/>
    <dgm:cxn modelId="{9B00CD67-6FF2-42F8-902D-5F8065670696}" type="presParOf" srcId="{1ED81BC7-939C-45D5-ABA7-3D384A064AF5}" destId="{47CF6718-8594-4C4B-9CC3-E388854B8113}" srcOrd="2" destOrd="0" presId="urn:microsoft.com/office/officeart/2005/8/layout/list1"/>
    <dgm:cxn modelId="{1BA7DE3B-F8CA-4476-90A3-9765C199FF75}" type="presParOf" srcId="{1ED81BC7-939C-45D5-ABA7-3D384A064AF5}" destId="{C699B7CE-F5F8-4364-9CB3-C775568F2612}" srcOrd="3" destOrd="0" presId="urn:microsoft.com/office/officeart/2005/8/layout/list1"/>
    <dgm:cxn modelId="{744908EF-57CD-4360-97F6-840192401F51}" type="presParOf" srcId="{1ED81BC7-939C-45D5-ABA7-3D384A064AF5}" destId="{B1FF0049-4B3D-476A-8B3A-4B35638BB405}" srcOrd="4" destOrd="0" presId="urn:microsoft.com/office/officeart/2005/8/layout/list1"/>
    <dgm:cxn modelId="{17E4CD73-2165-406D-A5E6-FA8A683B927F}" type="presParOf" srcId="{B1FF0049-4B3D-476A-8B3A-4B35638BB405}" destId="{ED1AA269-C83C-44AD-A0B7-DCEC85C6FF91}" srcOrd="0" destOrd="0" presId="urn:microsoft.com/office/officeart/2005/8/layout/list1"/>
    <dgm:cxn modelId="{9A4310CA-D04D-4E0A-B2EF-622191B7F6E6}" type="presParOf" srcId="{B1FF0049-4B3D-476A-8B3A-4B35638BB405}" destId="{C5850565-8E56-49B5-8C45-A7CFC7643044}" srcOrd="1" destOrd="0" presId="urn:microsoft.com/office/officeart/2005/8/layout/list1"/>
    <dgm:cxn modelId="{CC37C205-DE0C-4457-9D42-7EA2BE0B6D9F}" type="presParOf" srcId="{1ED81BC7-939C-45D5-ABA7-3D384A064AF5}" destId="{DFAE127E-3E89-4746-BF5C-F4FF531A2845}" srcOrd="5" destOrd="0" presId="urn:microsoft.com/office/officeart/2005/8/layout/list1"/>
    <dgm:cxn modelId="{490A3542-2F2B-40E1-AC84-2627F5D2A884}" type="presParOf" srcId="{1ED81BC7-939C-45D5-ABA7-3D384A064AF5}" destId="{4F4D23B1-91B2-48A1-82B9-C8D7819567B2}" srcOrd="6" destOrd="0" presId="urn:microsoft.com/office/officeart/2005/8/layout/list1"/>
    <dgm:cxn modelId="{27332E8F-8B73-4763-9485-98C06559AF71}" type="presParOf" srcId="{1ED81BC7-939C-45D5-ABA7-3D384A064AF5}" destId="{CF03419B-77B9-42F9-AEB4-2A3642762BC5}" srcOrd="7" destOrd="0" presId="urn:microsoft.com/office/officeart/2005/8/layout/list1"/>
    <dgm:cxn modelId="{75640624-BA25-43F3-B07A-50FE9057A7B9}" type="presParOf" srcId="{1ED81BC7-939C-45D5-ABA7-3D384A064AF5}" destId="{306BCC6E-E1EE-42A7-B3BA-3D910CA614CC}" srcOrd="8" destOrd="0" presId="urn:microsoft.com/office/officeart/2005/8/layout/list1"/>
    <dgm:cxn modelId="{1E3FF692-9A7E-465F-B27B-C4995579F57C}" type="presParOf" srcId="{306BCC6E-E1EE-42A7-B3BA-3D910CA614CC}" destId="{1923691F-41EB-4F68-A7F3-10A3B565D53A}" srcOrd="0" destOrd="0" presId="urn:microsoft.com/office/officeart/2005/8/layout/list1"/>
    <dgm:cxn modelId="{2CC974EE-D3CD-4C06-8064-73E6046C2D96}" type="presParOf" srcId="{306BCC6E-E1EE-42A7-B3BA-3D910CA614CC}" destId="{B47AD0CE-5269-49F4-B2EB-FAD82252BF7F}" srcOrd="1" destOrd="0" presId="urn:microsoft.com/office/officeart/2005/8/layout/list1"/>
    <dgm:cxn modelId="{9771C0EF-922A-4CFF-BC83-0B8E518B3506}" type="presParOf" srcId="{1ED81BC7-939C-45D5-ABA7-3D384A064AF5}" destId="{CB38C6B8-D51D-47C8-B5A2-22DE04CC5B64}" srcOrd="9" destOrd="0" presId="urn:microsoft.com/office/officeart/2005/8/layout/list1"/>
    <dgm:cxn modelId="{FA49F887-48D9-4634-B587-0B2861E81FB3}" type="presParOf" srcId="{1ED81BC7-939C-45D5-ABA7-3D384A064AF5}" destId="{CE920E03-A8B0-4511-9F59-5CCC0CBD3591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472E28D-4013-4A1D-A311-3CD444C4622B}" type="doc">
      <dgm:prSet loTypeId="urn:microsoft.com/office/officeart/2005/8/layout/hierarchy1" loCatId="hierarchy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D6F463B-ED09-4BF6-B73F-A867892315A7}">
      <dgm:prSet phldrT="[Текст]" custT="1"/>
      <dgm:spPr/>
      <dgm:t>
        <a:bodyPr/>
        <a:lstStyle/>
        <a:p>
          <a:r>
            <a:rPr lang="uk-UA" sz="1800" b="1" dirty="0" smtClean="0">
              <a:solidFill>
                <a:schemeClr val="bg1"/>
              </a:solidFill>
            </a:rPr>
            <a:t>Окремі випадки лінійної функції </a:t>
          </a:r>
          <a:endParaRPr lang="ru-RU" sz="1800" b="1" dirty="0">
            <a:solidFill>
              <a:schemeClr val="bg1"/>
            </a:solidFill>
          </a:endParaRPr>
        </a:p>
      </dgm:t>
    </dgm:pt>
    <dgm:pt modelId="{8F170431-D512-486E-ADE3-EC7F5F11EAAA}" type="parTrans" cxnId="{627AB619-0B68-49B1-B4D6-08C5A4DF7DB7}">
      <dgm:prSet/>
      <dgm:spPr/>
      <dgm:t>
        <a:bodyPr/>
        <a:lstStyle/>
        <a:p>
          <a:endParaRPr lang="ru-RU"/>
        </a:p>
      </dgm:t>
    </dgm:pt>
    <dgm:pt modelId="{0A13BBB6-7009-425A-96D9-9CE2DEB31214}" type="sibTrans" cxnId="{627AB619-0B68-49B1-B4D6-08C5A4DF7DB7}">
      <dgm:prSet/>
      <dgm:spPr/>
      <dgm:t>
        <a:bodyPr/>
        <a:lstStyle/>
        <a:p>
          <a:endParaRPr lang="ru-RU"/>
        </a:p>
      </dgm:t>
    </dgm:pt>
    <dgm:pt modelId="{4253FBD6-4199-43F6-B39E-8D7078B738B4}">
      <dgm:prSet phldrT="[Текст]" custT="1"/>
      <dgm:spPr/>
      <dgm:t>
        <a:bodyPr/>
        <a:lstStyle/>
        <a:p>
          <a:r>
            <a:rPr lang="uk-UA" sz="1800" dirty="0" smtClean="0"/>
            <a:t>Стала функція</a:t>
          </a:r>
          <a:endParaRPr lang="ru-RU" sz="1800" dirty="0"/>
        </a:p>
      </dgm:t>
    </dgm:pt>
    <dgm:pt modelId="{9165D6F1-8288-407D-9E09-C9EE99293851}" type="parTrans" cxnId="{778AB916-B2DB-4276-95EC-3A566A4F4BA2}">
      <dgm:prSet>
        <dgm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9D8253F9-FFCF-4A9A-96CB-B969749BF3CA}" type="sibTrans" cxnId="{778AB916-B2DB-4276-95EC-3A566A4F4BA2}">
      <dgm:prSet/>
      <dgm:spPr/>
      <dgm:t>
        <a:bodyPr/>
        <a:lstStyle/>
        <a:p>
          <a:endParaRPr lang="ru-RU"/>
        </a:p>
      </dgm:t>
    </dgm:pt>
    <dgm:pt modelId="{76052E40-A616-49E5-8ECA-C0288CEB3565}">
      <dgm:prSet phldrT="[Текст]" custT="1"/>
      <dgm:spPr/>
      <dgm:t>
        <a:bodyPr/>
        <a:lstStyle/>
        <a:p>
          <a:r>
            <a:rPr lang="uk-UA" sz="1700" dirty="0" smtClean="0"/>
            <a:t>Пряма пропорційність</a:t>
          </a:r>
          <a:endParaRPr lang="ru-RU" sz="1700" dirty="0"/>
        </a:p>
      </dgm:t>
    </dgm:pt>
    <dgm:pt modelId="{AB8A6BD3-72BB-45E5-80F9-DE5782381E35}" type="parTrans" cxnId="{FBB2BA36-175B-4961-9D37-CB2B9541BB01}">
      <dgm:prSet>
        <dgm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FAA403F0-F44A-4C51-B686-321E45113D24}" type="sibTrans" cxnId="{FBB2BA36-175B-4961-9D37-CB2B9541BB01}">
      <dgm:prSet/>
      <dgm:spPr/>
      <dgm:t>
        <a:bodyPr/>
        <a:lstStyle/>
        <a:p>
          <a:endParaRPr lang="ru-RU"/>
        </a:p>
      </dgm:t>
    </dgm:pt>
    <dgm:pt modelId="{11580236-B182-4E32-B3FD-90043B49A612}" type="pres">
      <dgm:prSet presAssocID="{2472E28D-4013-4A1D-A311-3CD444C4622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D94E982-9448-46C5-B7A3-BF5EF7E2E4BD}" type="pres">
      <dgm:prSet presAssocID="{3D6F463B-ED09-4BF6-B73F-A867892315A7}" presName="hierRoot1" presStyleCnt="0"/>
      <dgm:spPr/>
    </dgm:pt>
    <dgm:pt modelId="{E04E037C-F75A-4033-BAB5-D56F63D7FE8E}" type="pres">
      <dgm:prSet presAssocID="{3D6F463B-ED09-4BF6-B73F-A867892315A7}" presName="composite" presStyleCnt="0"/>
      <dgm:spPr/>
    </dgm:pt>
    <dgm:pt modelId="{B4C9F3EE-5FBA-4CC0-B029-232CE96979BC}" type="pres">
      <dgm:prSet presAssocID="{3D6F463B-ED09-4BF6-B73F-A867892315A7}" presName="background" presStyleLbl="node0" presStyleIdx="0" presStyleCn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</dgm:pt>
    <dgm:pt modelId="{E2F1FFB2-E4B3-4107-9969-1B13DB0EFC4D}" type="pres">
      <dgm:prSet presAssocID="{3D6F463B-ED09-4BF6-B73F-A867892315A7}" presName="text" presStyleLbl="fgAcc0" presStyleIdx="0" presStyleCnt="1" custScaleX="228080" custLinFactNeighborX="-620" custLinFactNeighborY="-7279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3E99F96-1153-4F0A-B1CD-96AA680DF46B}" type="pres">
      <dgm:prSet presAssocID="{3D6F463B-ED09-4BF6-B73F-A867892315A7}" presName="hierChild2" presStyleCnt="0"/>
      <dgm:spPr/>
    </dgm:pt>
    <dgm:pt modelId="{047CBC3D-FB14-40EE-B77A-6CF9B022B18D}" type="pres">
      <dgm:prSet presAssocID="{9165D6F1-8288-407D-9E09-C9EE99293851}" presName="Name10" presStyleLbl="parChTrans1D2" presStyleIdx="0" presStyleCnt="2"/>
      <dgm:spPr/>
      <dgm:t>
        <a:bodyPr/>
        <a:lstStyle/>
        <a:p>
          <a:endParaRPr lang="ru-RU"/>
        </a:p>
      </dgm:t>
    </dgm:pt>
    <dgm:pt modelId="{E2658AE8-4334-49D1-B690-91EAE5B4128B}" type="pres">
      <dgm:prSet presAssocID="{4253FBD6-4199-43F6-B39E-8D7078B738B4}" presName="hierRoot2" presStyleCnt="0"/>
      <dgm:spPr/>
    </dgm:pt>
    <dgm:pt modelId="{65B6027A-1A29-48CC-AF71-2D49AFB1B7FF}" type="pres">
      <dgm:prSet presAssocID="{4253FBD6-4199-43F6-B39E-8D7078B738B4}" presName="composite2" presStyleCnt="0"/>
      <dgm:spPr/>
    </dgm:pt>
    <dgm:pt modelId="{554FE87B-B01D-42A4-928A-E81AD5C981DF}" type="pres">
      <dgm:prSet presAssocID="{4253FBD6-4199-43F6-B39E-8D7078B738B4}" presName="background2" presStyleLbl="node2" presStyleIdx="0" presStyleCnt="2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</dgm:pt>
    <dgm:pt modelId="{EBDEEFE0-33F1-4F17-8B3A-8939FC829F3B}" type="pres">
      <dgm:prSet presAssocID="{4253FBD6-4199-43F6-B39E-8D7078B738B4}" presName="text2" presStyleLbl="fgAcc2" presStyleIdx="0" presStyleCnt="2" custScaleX="173315" custLinFactX="-67198" custLinFactY="-28912" custLinFactNeighborX="-100000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D5B1E06-7F98-4D46-AFC9-C6C9E884AE3C}" type="pres">
      <dgm:prSet presAssocID="{4253FBD6-4199-43F6-B39E-8D7078B738B4}" presName="hierChild3" presStyleCnt="0"/>
      <dgm:spPr/>
    </dgm:pt>
    <dgm:pt modelId="{304FBC01-A066-44B5-9D87-2CB068CDE00E}" type="pres">
      <dgm:prSet presAssocID="{AB8A6BD3-72BB-45E5-80F9-DE5782381E35}" presName="Name10" presStyleLbl="parChTrans1D2" presStyleIdx="1" presStyleCnt="2"/>
      <dgm:spPr/>
      <dgm:t>
        <a:bodyPr/>
        <a:lstStyle/>
        <a:p>
          <a:endParaRPr lang="ru-RU"/>
        </a:p>
      </dgm:t>
    </dgm:pt>
    <dgm:pt modelId="{11052924-337D-49C5-AABF-71060AC6755A}" type="pres">
      <dgm:prSet presAssocID="{76052E40-A616-49E5-8ECA-C0288CEB3565}" presName="hierRoot2" presStyleCnt="0"/>
      <dgm:spPr/>
    </dgm:pt>
    <dgm:pt modelId="{13DAF494-F4C2-49CE-A5F7-80EEBD6F0222}" type="pres">
      <dgm:prSet presAssocID="{76052E40-A616-49E5-8ECA-C0288CEB3565}" presName="composite2" presStyleCnt="0"/>
      <dgm:spPr/>
    </dgm:pt>
    <dgm:pt modelId="{6FB8E0C7-191A-487F-8784-79AB49EC158C}" type="pres">
      <dgm:prSet presAssocID="{76052E40-A616-49E5-8ECA-C0288CEB3565}" presName="background2" presStyleLbl="node2" presStyleIdx="1" presStyleCnt="2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</dgm:pt>
    <dgm:pt modelId="{00F4D619-2D77-4D87-AE1E-2106DA9A98BD}" type="pres">
      <dgm:prSet presAssocID="{76052E40-A616-49E5-8ECA-C0288CEB3565}" presName="text2" presStyleLbl="fgAcc2" presStyleIdx="1" presStyleCnt="2" custScaleX="171859" custLinFactX="42645" custLinFactY="-28912" custLinFactNeighborX="100000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F18658E-26B0-4DDF-8DF1-4216553FD04B}" type="pres">
      <dgm:prSet presAssocID="{76052E40-A616-49E5-8ECA-C0288CEB3565}" presName="hierChild3" presStyleCnt="0"/>
      <dgm:spPr/>
    </dgm:pt>
  </dgm:ptLst>
  <dgm:cxnLst>
    <dgm:cxn modelId="{627AB619-0B68-49B1-B4D6-08C5A4DF7DB7}" srcId="{2472E28D-4013-4A1D-A311-3CD444C4622B}" destId="{3D6F463B-ED09-4BF6-B73F-A867892315A7}" srcOrd="0" destOrd="0" parTransId="{8F170431-D512-486E-ADE3-EC7F5F11EAAA}" sibTransId="{0A13BBB6-7009-425A-96D9-9CE2DEB31214}"/>
    <dgm:cxn modelId="{923A7670-9C96-43D4-8FBF-645B770E9544}" type="presOf" srcId="{9165D6F1-8288-407D-9E09-C9EE99293851}" destId="{047CBC3D-FB14-40EE-B77A-6CF9B022B18D}" srcOrd="0" destOrd="0" presId="urn:microsoft.com/office/officeart/2005/8/layout/hierarchy1"/>
    <dgm:cxn modelId="{F7029456-A604-4920-B88B-7B08F244AE2C}" type="presOf" srcId="{76052E40-A616-49E5-8ECA-C0288CEB3565}" destId="{00F4D619-2D77-4D87-AE1E-2106DA9A98BD}" srcOrd="0" destOrd="0" presId="urn:microsoft.com/office/officeart/2005/8/layout/hierarchy1"/>
    <dgm:cxn modelId="{FFF909D9-9C6A-4768-B318-645932986D86}" type="presOf" srcId="{2472E28D-4013-4A1D-A311-3CD444C4622B}" destId="{11580236-B182-4E32-B3FD-90043B49A612}" srcOrd="0" destOrd="0" presId="urn:microsoft.com/office/officeart/2005/8/layout/hierarchy1"/>
    <dgm:cxn modelId="{FBB2BA36-175B-4961-9D37-CB2B9541BB01}" srcId="{3D6F463B-ED09-4BF6-B73F-A867892315A7}" destId="{76052E40-A616-49E5-8ECA-C0288CEB3565}" srcOrd="1" destOrd="0" parTransId="{AB8A6BD3-72BB-45E5-80F9-DE5782381E35}" sibTransId="{FAA403F0-F44A-4C51-B686-321E45113D24}"/>
    <dgm:cxn modelId="{2BFF5CDA-8D83-4345-8B58-AC5B81F05D17}" type="presOf" srcId="{AB8A6BD3-72BB-45E5-80F9-DE5782381E35}" destId="{304FBC01-A066-44B5-9D87-2CB068CDE00E}" srcOrd="0" destOrd="0" presId="urn:microsoft.com/office/officeart/2005/8/layout/hierarchy1"/>
    <dgm:cxn modelId="{778AB916-B2DB-4276-95EC-3A566A4F4BA2}" srcId="{3D6F463B-ED09-4BF6-B73F-A867892315A7}" destId="{4253FBD6-4199-43F6-B39E-8D7078B738B4}" srcOrd="0" destOrd="0" parTransId="{9165D6F1-8288-407D-9E09-C9EE99293851}" sibTransId="{9D8253F9-FFCF-4A9A-96CB-B969749BF3CA}"/>
    <dgm:cxn modelId="{72B13357-9D30-463D-A4AD-51F41F966914}" type="presOf" srcId="{4253FBD6-4199-43F6-B39E-8D7078B738B4}" destId="{EBDEEFE0-33F1-4F17-8B3A-8939FC829F3B}" srcOrd="0" destOrd="0" presId="urn:microsoft.com/office/officeart/2005/8/layout/hierarchy1"/>
    <dgm:cxn modelId="{200517EB-959A-4E50-9379-5648472CD7DB}" type="presOf" srcId="{3D6F463B-ED09-4BF6-B73F-A867892315A7}" destId="{E2F1FFB2-E4B3-4107-9969-1B13DB0EFC4D}" srcOrd="0" destOrd="0" presId="urn:microsoft.com/office/officeart/2005/8/layout/hierarchy1"/>
    <dgm:cxn modelId="{6EB1D1D2-8CAD-4ABD-8D7C-1FE3DE40A5E0}" type="presParOf" srcId="{11580236-B182-4E32-B3FD-90043B49A612}" destId="{5D94E982-9448-46C5-B7A3-BF5EF7E2E4BD}" srcOrd="0" destOrd="0" presId="urn:microsoft.com/office/officeart/2005/8/layout/hierarchy1"/>
    <dgm:cxn modelId="{0DA2FC2D-7510-471C-9E28-D5D51B06A16A}" type="presParOf" srcId="{5D94E982-9448-46C5-B7A3-BF5EF7E2E4BD}" destId="{E04E037C-F75A-4033-BAB5-D56F63D7FE8E}" srcOrd="0" destOrd="0" presId="urn:microsoft.com/office/officeart/2005/8/layout/hierarchy1"/>
    <dgm:cxn modelId="{1F123E3C-AAD7-456F-8930-B75B40449CFB}" type="presParOf" srcId="{E04E037C-F75A-4033-BAB5-D56F63D7FE8E}" destId="{B4C9F3EE-5FBA-4CC0-B029-232CE96979BC}" srcOrd="0" destOrd="0" presId="urn:microsoft.com/office/officeart/2005/8/layout/hierarchy1"/>
    <dgm:cxn modelId="{854DD3CF-EE4F-4C94-ACA1-09C94E319F7D}" type="presParOf" srcId="{E04E037C-F75A-4033-BAB5-D56F63D7FE8E}" destId="{E2F1FFB2-E4B3-4107-9969-1B13DB0EFC4D}" srcOrd="1" destOrd="0" presId="urn:microsoft.com/office/officeart/2005/8/layout/hierarchy1"/>
    <dgm:cxn modelId="{B5FF4C5B-4789-4136-9C38-152544943750}" type="presParOf" srcId="{5D94E982-9448-46C5-B7A3-BF5EF7E2E4BD}" destId="{D3E99F96-1153-4F0A-B1CD-96AA680DF46B}" srcOrd="1" destOrd="0" presId="urn:microsoft.com/office/officeart/2005/8/layout/hierarchy1"/>
    <dgm:cxn modelId="{BFD4912E-567C-49AB-9C7B-E3800665A6C0}" type="presParOf" srcId="{D3E99F96-1153-4F0A-B1CD-96AA680DF46B}" destId="{047CBC3D-FB14-40EE-B77A-6CF9B022B18D}" srcOrd="0" destOrd="0" presId="urn:microsoft.com/office/officeart/2005/8/layout/hierarchy1"/>
    <dgm:cxn modelId="{3C53F8BB-20E0-4746-BB63-900A9AADF930}" type="presParOf" srcId="{D3E99F96-1153-4F0A-B1CD-96AA680DF46B}" destId="{E2658AE8-4334-49D1-B690-91EAE5B4128B}" srcOrd="1" destOrd="0" presId="urn:microsoft.com/office/officeart/2005/8/layout/hierarchy1"/>
    <dgm:cxn modelId="{3D6516EA-7CA6-4A06-8595-435E2252B16C}" type="presParOf" srcId="{E2658AE8-4334-49D1-B690-91EAE5B4128B}" destId="{65B6027A-1A29-48CC-AF71-2D49AFB1B7FF}" srcOrd="0" destOrd="0" presId="urn:microsoft.com/office/officeart/2005/8/layout/hierarchy1"/>
    <dgm:cxn modelId="{D1F1003D-5884-4176-9E18-5F55EEEE3FC8}" type="presParOf" srcId="{65B6027A-1A29-48CC-AF71-2D49AFB1B7FF}" destId="{554FE87B-B01D-42A4-928A-E81AD5C981DF}" srcOrd="0" destOrd="0" presId="urn:microsoft.com/office/officeart/2005/8/layout/hierarchy1"/>
    <dgm:cxn modelId="{658B8D6F-3623-4DAE-AA3F-F2FA6D0ECB62}" type="presParOf" srcId="{65B6027A-1A29-48CC-AF71-2D49AFB1B7FF}" destId="{EBDEEFE0-33F1-4F17-8B3A-8939FC829F3B}" srcOrd="1" destOrd="0" presId="urn:microsoft.com/office/officeart/2005/8/layout/hierarchy1"/>
    <dgm:cxn modelId="{15FFE623-A8D4-4BF1-AA8C-CB022BF2BF50}" type="presParOf" srcId="{E2658AE8-4334-49D1-B690-91EAE5B4128B}" destId="{8D5B1E06-7F98-4D46-AFC9-C6C9E884AE3C}" srcOrd="1" destOrd="0" presId="urn:microsoft.com/office/officeart/2005/8/layout/hierarchy1"/>
    <dgm:cxn modelId="{E31CEAF3-FD6C-48D7-837B-EBAD17D945BF}" type="presParOf" srcId="{D3E99F96-1153-4F0A-B1CD-96AA680DF46B}" destId="{304FBC01-A066-44B5-9D87-2CB068CDE00E}" srcOrd="2" destOrd="0" presId="urn:microsoft.com/office/officeart/2005/8/layout/hierarchy1"/>
    <dgm:cxn modelId="{509D6C1B-5A4F-4670-BDEC-AE0222BC2A3E}" type="presParOf" srcId="{D3E99F96-1153-4F0A-B1CD-96AA680DF46B}" destId="{11052924-337D-49C5-AABF-71060AC6755A}" srcOrd="3" destOrd="0" presId="urn:microsoft.com/office/officeart/2005/8/layout/hierarchy1"/>
    <dgm:cxn modelId="{6BD79CA1-17C4-4A9B-8DC4-DC20ED81CD06}" type="presParOf" srcId="{11052924-337D-49C5-AABF-71060AC6755A}" destId="{13DAF494-F4C2-49CE-A5F7-80EEBD6F0222}" srcOrd="0" destOrd="0" presId="urn:microsoft.com/office/officeart/2005/8/layout/hierarchy1"/>
    <dgm:cxn modelId="{C118CF16-9ABF-4B9F-9FB5-4D47A2C4632F}" type="presParOf" srcId="{13DAF494-F4C2-49CE-A5F7-80EEBD6F0222}" destId="{6FB8E0C7-191A-487F-8784-79AB49EC158C}" srcOrd="0" destOrd="0" presId="urn:microsoft.com/office/officeart/2005/8/layout/hierarchy1"/>
    <dgm:cxn modelId="{F5D08F06-740E-48C8-8C6D-4121E976B752}" type="presParOf" srcId="{13DAF494-F4C2-49CE-A5F7-80EEBD6F0222}" destId="{00F4D619-2D77-4D87-AE1E-2106DA9A98BD}" srcOrd="1" destOrd="0" presId="urn:microsoft.com/office/officeart/2005/8/layout/hierarchy1"/>
    <dgm:cxn modelId="{66E4B75E-47C4-4715-8C77-3B40FE0F1B19}" type="presParOf" srcId="{11052924-337D-49C5-AABF-71060AC6755A}" destId="{1F18658E-26B0-4DDF-8DF1-4216553FD04B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CF6718-8594-4C4B-9CC3-E388854B8113}">
      <dsp:nvSpPr>
        <dsp:cNvPr id="0" name=""/>
        <dsp:cNvSpPr/>
      </dsp:nvSpPr>
      <dsp:spPr>
        <a:xfrm>
          <a:off x="0" y="1129716"/>
          <a:ext cx="8143932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44CB487-CA32-4F99-9CBA-57E8C616EB13}">
      <dsp:nvSpPr>
        <dsp:cNvPr id="0" name=""/>
        <dsp:cNvSpPr/>
      </dsp:nvSpPr>
      <dsp:spPr>
        <a:xfrm>
          <a:off x="395860" y="850073"/>
          <a:ext cx="5700752" cy="56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475" tIns="0" rIns="215475" bIns="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err="1" smtClean="0"/>
            <a:t>Словесна</a:t>
          </a:r>
          <a:r>
            <a:rPr lang="ru-RU" sz="1900" kern="1200" dirty="0" smtClean="0"/>
            <a:t> модель: сума </a:t>
          </a:r>
          <a:r>
            <a:rPr lang="ru-RU" sz="1900" kern="1200" dirty="0" err="1" smtClean="0"/>
            <a:t>двох</a:t>
          </a:r>
          <a:r>
            <a:rPr lang="ru-RU" sz="1900" kern="1200" dirty="0" smtClean="0"/>
            <a:t> чисел </a:t>
          </a:r>
          <a:r>
            <a:rPr lang="ru-RU" sz="1900" kern="1200" dirty="0" err="1" smtClean="0"/>
            <a:t>дорівнює</a:t>
          </a:r>
          <a:r>
            <a:rPr lang="ru-RU" sz="1900" kern="1200" dirty="0" smtClean="0"/>
            <a:t> 5.</a:t>
          </a:r>
          <a:endParaRPr lang="ru-RU" sz="1900" kern="1200" dirty="0"/>
        </a:p>
      </dsp:txBody>
      <dsp:txXfrm>
        <a:off x="423240" y="877453"/>
        <a:ext cx="5645992" cy="506120"/>
      </dsp:txXfrm>
    </dsp:sp>
    <dsp:sp modelId="{4F4D23B1-91B2-48A1-82B9-C8D7819567B2}">
      <dsp:nvSpPr>
        <dsp:cNvPr id="0" name=""/>
        <dsp:cNvSpPr/>
      </dsp:nvSpPr>
      <dsp:spPr>
        <a:xfrm>
          <a:off x="0" y="1991556"/>
          <a:ext cx="8143932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5850565-8E56-49B5-8C45-A7CFC7643044}">
      <dsp:nvSpPr>
        <dsp:cNvPr id="0" name=""/>
        <dsp:cNvSpPr/>
      </dsp:nvSpPr>
      <dsp:spPr>
        <a:xfrm>
          <a:off x="407196" y="1711116"/>
          <a:ext cx="5700752" cy="56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475" tIns="0" rIns="215475" bIns="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err="1" smtClean="0"/>
            <a:t>Алгебраїчна</a:t>
          </a:r>
          <a:r>
            <a:rPr lang="ru-RU" sz="1900" kern="1200" dirty="0" smtClean="0"/>
            <a:t> модель: х+у=5</a:t>
          </a:r>
          <a:endParaRPr lang="ru-RU" sz="1900" kern="1200" dirty="0"/>
        </a:p>
      </dsp:txBody>
      <dsp:txXfrm>
        <a:off x="434576" y="1738496"/>
        <a:ext cx="5645992" cy="506120"/>
      </dsp:txXfrm>
    </dsp:sp>
    <dsp:sp modelId="{CE920E03-A8B0-4511-9F59-5CCC0CBD3591}">
      <dsp:nvSpPr>
        <dsp:cNvPr id="0" name=""/>
        <dsp:cNvSpPr/>
      </dsp:nvSpPr>
      <dsp:spPr>
        <a:xfrm>
          <a:off x="0" y="2853397"/>
          <a:ext cx="8143932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47AD0CE-5269-49F4-B2EB-FAD82252BF7F}">
      <dsp:nvSpPr>
        <dsp:cNvPr id="0" name=""/>
        <dsp:cNvSpPr/>
      </dsp:nvSpPr>
      <dsp:spPr>
        <a:xfrm>
          <a:off x="407196" y="2572957"/>
          <a:ext cx="5700752" cy="56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475" tIns="0" rIns="215475" bIns="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smtClean="0"/>
            <a:t>Геометрична модель: </a:t>
          </a:r>
          <a:r>
            <a:rPr lang="ru-RU" sz="1900" kern="1200" dirty="0" smtClean="0"/>
            <a:t>?</a:t>
          </a:r>
          <a:endParaRPr lang="ru-RU" sz="1900" kern="1200" dirty="0"/>
        </a:p>
      </dsp:txBody>
      <dsp:txXfrm>
        <a:off x="434576" y="2600337"/>
        <a:ext cx="5645992" cy="50612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4FBC01-A066-44B5-9D87-2CB068CDE00E}">
      <dsp:nvSpPr>
        <dsp:cNvPr id="0" name=""/>
        <dsp:cNvSpPr/>
      </dsp:nvSpPr>
      <dsp:spPr>
        <a:xfrm>
          <a:off x="3259843" y="108297"/>
          <a:ext cx="2409267" cy="423447"/>
        </a:xfrm>
        <a:custGeom>
          <a:avLst/>
          <a:gdLst/>
          <a:ahLst/>
          <a:cxnLst/>
          <a:rect l="0" t="0" r="0" b="0"/>
          <a:pathLst>
            <a:path>
              <a:moveTo>
                <a:pt x="0" y="423447"/>
              </a:moveTo>
              <a:lnTo>
                <a:pt x="2409267" y="0"/>
              </a:lnTo>
            </a:path>
          </a:pathLst>
        </a:custGeom>
        <a:noFill/>
        <a:ln w="38100" cap="flat" cmpd="sng" algn="ctr">
          <a:solidFill>
            <a:schemeClr val="accent1"/>
          </a:solidFill>
          <a:prstDash val="solid"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</dsp:spPr>
      <dsp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dsp:style>
    </dsp:sp>
    <dsp:sp modelId="{047CBC3D-FB14-40EE-B77A-6CF9B022B18D}">
      <dsp:nvSpPr>
        <dsp:cNvPr id="0" name=""/>
        <dsp:cNvSpPr/>
      </dsp:nvSpPr>
      <dsp:spPr>
        <a:xfrm>
          <a:off x="758746" y="108297"/>
          <a:ext cx="2501096" cy="423447"/>
        </a:xfrm>
        <a:custGeom>
          <a:avLst/>
          <a:gdLst/>
          <a:ahLst/>
          <a:cxnLst/>
          <a:rect l="0" t="0" r="0" b="0"/>
          <a:pathLst>
            <a:path>
              <a:moveTo>
                <a:pt x="2501096" y="423447"/>
              </a:moveTo>
              <a:lnTo>
                <a:pt x="0" y="0"/>
              </a:lnTo>
            </a:path>
          </a:pathLst>
        </a:custGeom>
        <a:noFill/>
        <a:ln w="38100" cap="flat" cmpd="sng" algn="ctr">
          <a:solidFill>
            <a:schemeClr val="accent1"/>
          </a:solidFill>
          <a:prstDash val="solid"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</dsp:spPr>
      <dsp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dsp:style>
    </dsp:sp>
    <dsp:sp modelId="{B4C9F3EE-5FBA-4CC0-B029-232CE96979BC}">
      <dsp:nvSpPr>
        <dsp:cNvPr id="0" name=""/>
        <dsp:cNvSpPr/>
      </dsp:nvSpPr>
      <dsp:spPr>
        <a:xfrm>
          <a:off x="2114487" y="-106014"/>
          <a:ext cx="2290711" cy="637759"/>
        </a:xfrm>
        <a:prstGeom prst="roundRect">
          <a:avLst>
            <a:gd name="adj" fmla="val 10000"/>
          </a:avLst>
        </a:prstGeom>
        <a:solidFill>
          <a:schemeClr val="accent1"/>
        </a:solidFill>
        <a:ln w="38100" cap="flat" cmpd="sng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</dsp:sp>
    <dsp:sp modelId="{E2F1FFB2-E4B3-4107-9969-1B13DB0EFC4D}">
      <dsp:nvSpPr>
        <dsp:cNvPr id="0" name=""/>
        <dsp:cNvSpPr/>
      </dsp:nvSpPr>
      <dsp:spPr>
        <a:xfrm>
          <a:off x="2226081" y="0"/>
          <a:ext cx="2290711" cy="6377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b="1" kern="1200" dirty="0" smtClean="0">
              <a:solidFill>
                <a:schemeClr val="bg1"/>
              </a:solidFill>
            </a:rPr>
            <a:t>Окремі випадки лінійної функції </a:t>
          </a:r>
          <a:endParaRPr lang="ru-RU" sz="1800" b="1" kern="1200" dirty="0">
            <a:solidFill>
              <a:schemeClr val="bg1"/>
            </a:solidFill>
          </a:endParaRPr>
        </a:p>
      </dsp:txBody>
      <dsp:txXfrm>
        <a:off x="2244760" y="18679"/>
        <a:ext cx="2253353" cy="600401"/>
      </dsp:txXfrm>
    </dsp:sp>
    <dsp:sp modelId="{554FE87B-B01D-42A4-928A-E81AD5C981DF}">
      <dsp:nvSpPr>
        <dsp:cNvPr id="0" name=""/>
        <dsp:cNvSpPr/>
      </dsp:nvSpPr>
      <dsp:spPr>
        <a:xfrm>
          <a:off x="-111593" y="108297"/>
          <a:ext cx="1740681" cy="637759"/>
        </a:xfrm>
        <a:prstGeom prst="roundRect">
          <a:avLst>
            <a:gd name="adj" fmla="val 10000"/>
          </a:avLst>
        </a:prstGeom>
        <a:solidFill>
          <a:schemeClr val="accent1"/>
        </a:solidFill>
        <a:ln w="38100" cap="flat" cmpd="sng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</dsp:sp>
    <dsp:sp modelId="{EBDEEFE0-33F1-4F17-8B3A-8939FC829F3B}">
      <dsp:nvSpPr>
        <dsp:cNvPr id="0" name=""/>
        <dsp:cNvSpPr/>
      </dsp:nvSpPr>
      <dsp:spPr>
        <a:xfrm>
          <a:off x="0" y="214312"/>
          <a:ext cx="1740681" cy="6377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/>
            <a:t>Стала функція</a:t>
          </a:r>
          <a:endParaRPr lang="ru-RU" sz="1800" kern="1200" dirty="0"/>
        </a:p>
      </dsp:txBody>
      <dsp:txXfrm>
        <a:off x="18679" y="232991"/>
        <a:ext cx="1703323" cy="600401"/>
      </dsp:txXfrm>
    </dsp:sp>
    <dsp:sp modelId="{6FB8E0C7-191A-487F-8784-79AB49EC158C}">
      <dsp:nvSpPr>
        <dsp:cNvPr id="0" name=""/>
        <dsp:cNvSpPr/>
      </dsp:nvSpPr>
      <dsp:spPr>
        <a:xfrm>
          <a:off x="4806081" y="108297"/>
          <a:ext cx="1726058" cy="637759"/>
        </a:xfrm>
        <a:prstGeom prst="roundRect">
          <a:avLst>
            <a:gd name="adj" fmla="val 10000"/>
          </a:avLst>
        </a:prstGeom>
        <a:solidFill>
          <a:schemeClr val="accent1"/>
        </a:solidFill>
        <a:ln w="38100" cap="flat" cmpd="sng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</dsp:sp>
    <dsp:sp modelId="{00F4D619-2D77-4D87-AE1E-2106DA9A98BD}">
      <dsp:nvSpPr>
        <dsp:cNvPr id="0" name=""/>
        <dsp:cNvSpPr/>
      </dsp:nvSpPr>
      <dsp:spPr>
        <a:xfrm>
          <a:off x="4917675" y="214312"/>
          <a:ext cx="1726058" cy="6377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700" kern="1200" dirty="0" smtClean="0"/>
            <a:t>Пряма пропорційність</a:t>
          </a:r>
          <a:endParaRPr lang="ru-RU" sz="1700" kern="1200" dirty="0"/>
        </a:p>
      </dsp:txBody>
      <dsp:txXfrm>
        <a:off x="4936354" y="232991"/>
        <a:ext cx="1688700" cy="6004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D2428B-F963-426C-BF52-D6814E595A65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E4F6E7-CD30-4546-808F-ABA8346661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62080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Автор</a:t>
            </a:r>
            <a:r>
              <a:rPr lang="uk-UA" baseline="0" dirty="0" smtClean="0"/>
              <a:t> </a:t>
            </a:r>
            <a:r>
              <a:rPr lang="uk-UA" dirty="0" smtClean="0">
                <a:solidFill>
                  <a:schemeClr val="accent1">
                    <a:lumMod val="50000"/>
                  </a:schemeClr>
                </a:solidFill>
              </a:rPr>
              <a:t>Троянська С. М.</a:t>
            </a:r>
            <a:r>
              <a:rPr lang="uk-UA" baseline="0" dirty="0" smtClean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uk-UA" dirty="0" smtClean="0">
                <a:solidFill>
                  <a:schemeClr val="accent1">
                    <a:lumMod val="50000"/>
                  </a:schemeClr>
                </a:solidFill>
              </a:rPr>
              <a:t>учитель математики Костянтинівської </a:t>
            </a:r>
            <a:r>
              <a:rPr lang="uk-UA" smtClean="0">
                <a:solidFill>
                  <a:schemeClr val="accent1">
                    <a:lumMod val="50000"/>
                  </a:schemeClr>
                </a:solidFill>
              </a:rPr>
              <a:t>загальноосвітньої</a:t>
            </a:r>
            <a:r>
              <a:rPr lang="uk-UA" baseline="0" smtClean="0">
                <a:solidFill>
                  <a:schemeClr val="accent1">
                    <a:lumMod val="50000"/>
                  </a:schemeClr>
                </a:solidFill>
              </a:rPr>
              <a:t> школи І-ІІІ </a:t>
            </a:r>
            <a:r>
              <a:rPr lang="uk-UA" baseline="0" dirty="0" smtClean="0">
                <a:solidFill>
                  <a:schemeClr val="accent1">
                    <a:lumMod val="50000"/>
                  </a:schemeClr>
                </a:solidFill>
              </a:rPr>
              <a:t>ступенів № 3</a:t>
            </a:r>
            <a:r>
              <a:rPr lang="uk-UA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E4F6E7-CD30-4546-808F-ABA834666105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96464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2F926-655D-40DB-AE52-0A8F768C1311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670523B-F2C4-400A-9AAC-FC886FF3D45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2F926-655D-40DB-AE52-0A8F768C1311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0523B-F2C4-400A-9AAC-FC886FF3D4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2F926-655D-40DB-AE52-0A8F768C1311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0523B-F2C4-400A-9AAC-FC886FF3D4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362F926-655D-40DB-AE52-0A8F768C1311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6670523B-F2C4-400A-9AAC-FC886FF3D45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2F926-655D-40DB-AE52-0A8F768C1311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0523B-F2C4-400A-9AAC-FC886FF3D45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2F926-655D-40DB-AE52-0A8F768C1311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0523B-F2C4-400A-9AAC-FC886FF3D45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0523B-F2C4-400A-9AAC-FC886FF3D45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2F926-655D-40DB-AE52-0A8F768C1311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2F926-655D-40DB-AE52-0A8F768C1311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0523B-F2C4-400A-9AAC-FC886FF3D45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2F926-655D-40DB-AE52-0A8F768C1311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0523B-F2C4-400A-9AAC-FC886FF3D4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362F926-655D-40DB-AE52-0A8F768C1311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670523B-F2C4-400A-9AAC-FC886FF3D45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2F926-655D-40DB-AE52-0A8F768C1311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670523B-F2C4-400A-9AAC-FC886FF3D45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362F926-655D-40DB-AE52-0A8F768C1311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6670523B-F2C4-400A-9AAC-FC886FF3D45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sz="6600" dirty="0" smtClean="0">
                <a:solidFill>
                  <a:schemeClr val="tx2">
                    <a:lumMod val="25000"/>
                  </a:schemeClr>
                </a:solidFill>
              </a:rPr>
              <a:t>7 клас</a:t>
            </a:r>
            <a:endParaRPr lang="ru-RU" sz="6600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sz="16600" dirty="0" smtClean="0">
                <a:solidFill>
                  <a:schemeClr val="tx2">
                    <a:lumMod val="50000"/>
                  </a:schemeClr>
                </a:solidFill>
              </a:rPr>
              <a:t>Функції</a:t>
            </a:r>
            <a:endParaRPr lang="ru-RU" sz="16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628" y="5143512"/>
            <a:ext cx="348319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>
                <a:solidFill>
                  <a:schemeClr val="accent1">
                    <a:lumMod val="50000"/>
                  </a:schemeClr>
                </a:solidFill>
              </a:rPr>
              <a:t>Розробила учитель математики</a:t>
            </a:r>
          </a:p>
          <a:p>
            <a:r>
              <a:rPr lang="uk-UA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uk-UA" dirty="0" smtClean="0">
                <a:solidFill>
                  <a:schemeClr val="accent1">
                    <a:lumMod val="50000"/>
                  </a:schemeClr>
                </a:solidFill>
              </a:rPr>
              <a:t>Троянська С. М.</a:t>
            </a:r>
          </a:p>
          <a:p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7786710" y="6000768"/>
            <a:ext cx="714380" cy="28575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414" y="500042"/>
            <a:ext cx="6822328" cy="45482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2357422" y="5286388"/>
            <a:ext cx="422532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 smtClean="0">
                <a:solidFill>
                  <a:schemeClr val="bg1"/>
                </a:solidFill>
              </a:rPr>
              <a:t>V = 50+20x</a:t>
            </a:r>
            <a:endParaRPr lang="ru-RU" sz="6600" dirty="0">
              <a:solidFill>
                <a:schemeClr val="bg1"/>
              </a:solidFill>
            </a:endParaRPr>
          </a:p>
        </p:txBody>
      </p:sp>
      <p:sp>
        <p:nvSpPr>
          <p:cNvPr id="6" name="Управляющая кнопка: назад 5">
            <a:hlinkClick r:id="" action="ppaction://hlinkshowjump?jump=previousslide" highlightClick="1"/>
          </p:cNvPr>
          <p:cNvSpPr/>
          <p:nvPr/>
        </p:nvSpPr>
        <p:spPr>
          <a:xfrm>
            <a:off x="428596" y="6000768"/>
            <a:ext cx="714380" cy="35719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1142976" y="6000768"/>
            <a:ext cx="714380" cy="35719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ace_colored_cub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8926" y="571480"/>
            <a:ext cx="5572140" cy="5572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571472" y="2714620"/>
            <a:ext cx="231794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 smtClean="0">
                <a:solidFill>
                  <a:schemeClr val="bg1"/>
                </a:solidFill>
              </a:rPr>
              <a:t>V = a³</a:t>
            </a:r>
            <a:endParaRPr lang="ru-RU" sz="6600" dirty="0">
              <a:solidFill>
                <a:schemeClr val="bg1"/>
              </a:solidFill>
            </a:endParaRPr>
          </a:p>
        </p:txBody>
      </p:sp>
      <p:sp>
        <p:nvSpPr>
          <p:cNvPr id="6" name="Управляющая кнопка: назад 5">
            <a:hlinkClick r:id="" action="ppaction://hlinkshowjump?jump=previousslide" highlightClick="1"/>
          </p:cNvPr>
          <p:cNvSpPr/>
          <p:nvPr/>
        </p:nvSpPr>
        <p:spPr>
          <a:xfrm>
            <a:off x="428596" y="6000768"/>
            <a:ext cx="714380" cy="35719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1142976" y="6000768"/>
            <a:ext cx="714380" cy="35719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Свито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714356"/>
            <a:ext cx="8162952" cy="539813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42910" y="1714488"/>
            <a:ext cx="7428444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dirty="0" smtClean="0">
                <a:solidFill>
                  <a:schemeClr val="bg1"/>
                </a:solidFill>
              </a:rPr>
              <a:t>Область визначення функції – усі значення, </a:t>
            </a:r>
          </a:p>
          <a:p>
            <a:r>
              <a:rPr lang="uk-UA" sz="2800" dirty="0" smtClean="0">
                <a:solidFill>
                  <a:schemeClr val="bg1"/>
                </a:solidFill>
              </a:rPr>
              <a:t>яких набуває незалежна змінна  (аргумент), </a:t>
            </a:r>
          </a:p>
          <a:p>
            <a:r>
              <a:rPr lang="uk-UA" sz="2800" dirty="0" smtClean="0">
                <a:solidFill>
                  <a:schemeClr val="bg1"/>
                </a:solidFill>
              </a:rPr>
              <a:t>позначається  </a:t>
            </a:r>
            <a:r>
              <a:rPr lang="en-US" sz="2800" dirty="0" smtClean="0">
                <a:solidFill>
                  <a:schemeClr val="bg1"/>
                </a:solidFill>
              </a:rPr>
              <a:t>D(y) </a:t>
            </a:r>
            <a:r>
              <a:rPr lang="uk-UA" sz="2800" dirty="0" smtClean="0">
                <a:solidFill>
                  <a:schemeClr val="bg1"/>
                </a:solidFill>
              </a:rPr>
              <a:t> або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uk-UA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smtClean="0">
                <a:solidFill>
                  <a:schemeClr val="bg1"/>
                </a:solidFill>
              </a:rPr>
              <a:t>D(f)</a:t>
            </a:r>
            <a:r>
              <a:rPr lang="uk-UA" sz="2800" dirty="0" smtClean="0">
                <a:solidFill>
                  <a:schemeClr val="bg1"/>
                </a:solidFill>
              </a:rPr>
              <a:t>.</a:t>
            </a:r>
          </a:p>
          <a:p>
            <a:endParaRPr lang="uk-UA" sz="2800" dirty="0" smtClean="0">
              <a:solidFill>
                <a:schemeClr val="bg1"/>
              </a:solidFill>
            </a:endParaRPr>
          </a:p>
          <a:p>
            <a:r>
              <a:rPr lang="uk-UA" sz="2800" dirty="0" smtClean="0">
                <a:solidFill>
                  <a:schemeClr val="bg1"/>
                </a:solidFill>
              </a:rPr>
              <a:t>Область значень функції – усі значення,</a:t>
            </a:r>
          </a:p>
          <a:p>
            <a:r>
              <a:rPr lang="uk-UA" sz="2800" dirty="0" smtClean="0">
                <a:solidFill>
                  <a:schemeClr val="bg1"/>
                </a:solidFill>
              </a:rPr>
              <a:t> яких  набуває залежна змінна (функція), </a:t>
            </a:r>
          </a:p>
          <a:p>
            <a:r>
              <a:rPr lang="uk-UA" sz="2800" dirty="0" smtClean="0">
                <a:solidFill>
                  <a:schemeClr val="bg1"/>
                </a:solidFill>
              </a:rPr>
              <a:t>позначається  </a:t>
            </a:r>
            <a:r>
              <a:rPr lang="en-US" sz="2800" dirty="0" smtClean="0">
                <a:solidFill>
                  <a:schemeClr val="bg1"/>
                </a:solidFill>
              </a:rPr>
              <a:t>E(y)</a:t>
            </a:r>
            <a:r>
              <a:rPr lang="uk-UA" sz="2800" dirty="0" smtClean="0">
                <a:solidFill>
                  <a:schemeClr val="bg1"/>
                </a:solidFill>
              </a:rPr>
              <a:t>  або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uk-UA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smtClean="0">
                <a:solidFill>
                  <a:schemeClr val="bg1"/>
                </a:solidFill>
              </a:rPr>
              <a:t>E(f)</a:t>
            </a:r>
            <a:r>
              <a:rPr lang="uk-UA" sz="2800" dirty="0" smtClean="0">
                <a:solidFill>
                  <a:schemeClr val="bg1"/>
                </a:solidFill>
              </a:rPr>
              <a:t>.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4" name="Управляющая кнопка: назад 3">
            <a:hlinkClick r:id="" action="ppaction://hlinkshowjump?jump=previousslide" highlightClick="1"/>
          </p:cNvPr>
          <p:cNvSpPr/>
          <p:nvPr/>
        </p:nvSpPr>
        <p:spPr>
          <a:xfrm>
            <a:off x="428596" y="6000768"/>
            <a:ext cx="714380" cy="35719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1142976" y="6000768"/>
            <a:ext cx="714380" cy="35719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одержимое 3"/>
          <p:cNvGraphicFramePr>
            <a:graphicFrameLocks/>
          </p:cNvGraphicFramePr>
          <p:nvPr/>
        </p:nvGraphicFramePr>
        <p:xfrm>
          <a:off x="571472" y="0"/>
          <a:ext cx="8143932" cy="41814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3" name="Group 21"/>
          <p:cNvGrpSpPr>
            <a:grpSpLocks/>
          </p:cNvGrpSpPr>
          <p:nvPr/>
        </p:nvGrpSpPr>
        <p:grpSpPr bwMode="auto">
          <a:xfrm>
            <a:off x="428596" y="3214686"/>
            <a:ext cx="7981976" cy="3171844"/>
            <a:chOff x="192" y="192"/>
            <a:chExt cx="5376" cy="2256"/>
          </a:xfrm>
        </p:grpSpPr>
        <p:sp>
          <p:nvSpPr>
            <p:cNvPr id="4" name="AutoShape 11"/>
            <p:cNvSpPr>
              <a:spLocks noChangeArrowheads="1"/>
            </p:cNvSpPr>
            <p:nvPr/>
          </p:nvSpPr>
          <p:spPr bwMode="auto">
            <a:xfrm>
              <a:off x="192" y="192"/>
              <a:ext cx="5376" cy="2256"/>
            </a:xfrm>
            <a:prstGeom prst="horizontalScroll">
              <a:avLst>
                <a:gd name="adj" fmla="val 21250"/>
              </a:avLst>
            </a:prstGeom>
            <a:gradFill rotWithShape="0">
              <a:gsLst>
                <a:gs pos="0">
                  <a:srgbClr val="C4AD84"/>
                </a:gs>
                <a:gs pos="50000">
                  <a:srgbClr val="F9EFDB"/>
                </a:gs>
                <a:gs pos="100000">
                  <a:srgbClr val="C4AD84"/>
                </a:gs>
              </a:gsLst>
              <a:lin ang="0" scaled="1"/>
            </a:gradFill>
            <a:ln w="38100">
              <a:solidFill>
                <a:srgbClr val="8B712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" name="Text Box 7"/>
            <p:cNvSpPr txBox="1">
              <a:spLocks noChangeArrowheads="1"/>
            </p:cNvSpPr>
            <p:nvPr/>
          </p:nvSpPr>
          <p:spPr bwMode="auto">
            <a:xfrm>
              <a:off x="817" y="649"/>
              <a:ext cx="4608" cy="15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uk-UA" sz="2400" dirty="0" smtClean="0">
                  <a:solidFill>
                    <a:schemeClr val="bg1"/>
                  </a:solidFill>
                </a:rPr>
                <a:t>Графіком функції називається фігура, яка складається з усіх точок координатної площини, абсциси яких дорівнюють значенням аргументу, а ординати – відповідним значенням функції.</a:t>
              </a:r>
              <a:endParaRPr lang="ru-RU" sz="2400" dirty="0" smtClean="0">
                <a:solidFill>
                  <a:schemeClr val="bg1"/>
                </a:solidFill>
              </a:endParaRPr>
            </a:p>
            <a:p>
              <a:endParaRPr lang="ru-RU" dirty="0">
                <a:solidFill>
                  <a:srgbClr val="5D3715"/>
                </a:solidFill>
              </a:endParaRPr>
            </a:p>
          </p:txBody>
        </p:sp>
      </p:grpSp>
      <p:sp>
        <p:nvSpPr>
          <p:cNvPr id="6" name="Управляющая кнопка: назад 5">
            <a:hlinkClick r:id="" action="ppaction://hlinkshowjump?jump=previousslide" highlightClick="1"/>
          </p:cNvPr>
          <p:cNvSpPr/>
          <p:nvPr/>
        </p:nvSpPr>
        <p:spPr>
          <a:xfrm>
            <a:off x="428596" y="6000768"/>
            <a:ext cx="714380" cy="35719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1142976" y="6000768"/>
            <a:ext cx="714380" cy="35719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4800" dirty="0" smtClean="0">
                <a:solidFill>
                  <a:schemeClr val="accent1">
                    <a:lumMod val="50000"/>
                  </a:schemeClr>
                </a:solidFill>
              </a:rPr>
              <a:t>     Способи </a:t>
            </a:r>
            <a:r>
              <a:rPr lang="uk-UA" sz="4800" dirty="0" err="1" smtClean="0">
                <a:solidFill>
                  <a:schemeClr val="accent1">
                    <a:lumMod val="50000"/>
                  </a:schemeClr>
                </a:solidFill>
              </a:rPr>
              <a:t>задання</a:t>
            </a:r>
            <a:r>
              <a:rPr lang="uk-UA" sz="4800" dirty="0" smtClean="0">
                <a:solidFill>
                  <a:schemeClr val="accent1">
                    <a:lumMod val="50000"/>
                  </a:schemeClr>
                </a:solidFill>
              </a:rPr>
              <a:t> функції</a:t>
            </a:r>
            <a:endParaRPr lang="ru-RU" sz="4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uk-UA" dirty="0" smtClean="0"/>
              <a:t>1)Аналітичний: функція задається  за  допомогою  формули</a:t>
            </a:r>
          </a:p>
          <a:p>
            <a:pPr>
              <a:buNone/>
            </a:pPr>
            <a:r>
              <a:rPr lang="uk-UA" dirty="0" smtClean="0"/>
              <a:t>     </a:t>
            </a:r>
            <a:r>
              <a:rPr lang="uk-UA" dirty="0" err="1" smtClean="0"/>
              <a:t>y=x</a:t>
            </a:r>
            <a:r>
              <a:rPr lang="ru-RU" dirty="0" smtClean="0"/>
              <a:t>²,  </a:t>
            </a:r>
            <a:r>
              <a:rPr lang="en-US" dirty="0" smtClean="0"/>
              <a:t>y</a:t>
            </a:r>
            <a:r>
              <a:rPr lang="ru-RU" dirty="0" smtClean="0"/>
              <a:t>=3</a:t>
            </a:r>
            <a:r>
              <a:rPr lang="en-US" dirty="0" smtClean="0"/>
              <a:t>x</a:t>
            </a:r>
            <a:r>
              <a:rPr lang="ru-RU" dirty="0" smtClean="0"/>
              <a:t>-6,  </a:t>
            </a:r>
            <a:r>
              <a:rPr lang="en-US" dirty="0" smtClean="0"/>
              <a:t>y</a:t>
            </a:r>
            <a:r>
              <a:rPr lang="ru-RU" dirty="0" smtClean="0"/>
              <a:t>= 10/х.</a:t>
            </a:r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r>
              <a:rPr lang="uk-UA" dirty="0" smtClean="0"/>
              <a:t>2)Табличний: </a:t>
            </a: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2"/>
          </p:nvPr>
        </p:nvGraphicFramePr>
        <p:xfrm>
          <a:off x="714348" y="4572008"/>
          <a:ext cx="2714646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4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24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244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5244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5244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5244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27964">
                <a:tc>
                  <a:txBody>
                    <a:bodyPr/>
                    <a:lstStyle/>
                    <a:p>
                      <a:r>
                        <a:rPr lang="uk-UA" dirty="0" smtClean="0"/>
                        <a:t>  х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  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  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  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  4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  5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7964">
                <a:tc>
                  <a:txBody>
                    <a:bodyPr/>
                    <a:lstStyle/>
                    <a:p>
                      <a:r>
                        <a:rPr lang="uk-UA" dirty="0" smtClean="0"/>
                        <a:t> </a:t>
                      </a:r>
                      <a:r>
                        <a:rPr lang="uk-UA" baseline="0" dirty="0" smtClean="0"/>
                        <a:t> 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  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  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  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  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 10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643438" y="1500174"/>
            <a:ext cx="3804760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/>
              <a:t>3)Опис: функція здається </a:t>
            </a:r>
          </a:p>
          <a:p>
            <a:r>
              <a:rPr lang="uk-UA" sz="2400" dirty="0" smtClean="0"/>
              <a:t>словесним описом.</a:t>
            </a:r>
          </a:p>
          <a:p>
            <a:r>
              <a:rPr lang="uk-UA" sz="2400" dirty="0" smtClean="0"/>
              <a:t>Квадрати цілих чисел.</a:t>
            </a:r>
          </a:p>
          <a:p>
            <a:endParaRPr lang="uk-UA" sz="2400" dirty="0" smtClean="0"/>
          </a:p>
          <a:p>
            <a:r>
              <a:rPr lang="uk-UA" sz="2400" dirty="0" smtClean="0"/>
              <a:t>4)Графічний: </a:t>
            </a:r>
          </a:p>
          <a:p>
            <a:endParaRPr lang="uk-UA" sz="2400" dirty="0" smtClean="0"/>
          </a:p>
          <a:p>
            <a:endParaRPr lang="uk-UA" sz="2400" dirty="0" smtClean="0"/>
          </a:p>
          <a:p>
            <a:endParaRPr lang="uk-UA" sz="2400" dirty="0" smtClean="0"/>
          </a:p>
          <a:p>
            <a:endParaRPr lang="uk-UA" sz="2400" dirty="0" smtClean="0"/>
          </a:p>
          <a:p>
            <a:endParaRPr lang="uk-UA" sz="2400" dirty="0" smtClean="0"/>
          </a:p>
          <a:p>
            <a:endParaRPr lang="uk-UA" sz="2400" dirty="0" smtClean="0"/>
          </a:p>
          <a:p>
            <a:endParaRPr lang="ru-RU" sz="2400" dirty="0"/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5000628" y="4643446"/>
            <a:ext cx="307183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5400000" flipH="1" flipV="1">
            <a:off x="5144298" y="4714884"/>
            <a:ext cx="2713850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8072462" y="4572008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>
                <a:solidFill>
                  <a:schemeClr val="bg1"/>
                </a:solidFill>
              </a:rPr>
              <a:t>х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572264" y="3214686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>
                <a:solidFill>
                  <a:schemeClr val="bg1"/>
                </a:solidFill>
              </a:rPr>
              <a:t>у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1" name="Полилиния 20"/>
          <p:cNvSpPr/>
          <p:nvPr/>
        </p:nvSpPr>
        <p:spPr>
          <a:xfrm>
            <a:off x="5000628" y="3714752"/>
            <a:ext cx="2928937" cy="2007394"/>
          </a:xfrm>
          <a:custGeom>
            <a:avLst/>
            <a:gdLst>
              <a:gd name="connsiteX0" fmla="*/ 0 w 2928937"/>
              <a:gd name="connsiteY0" fmla="*/ 1323975 h 2007394"/>
              <a:gd name="connsiteX1" fmla="*/ 1671637 w 2928937"/>
              <a:gd name="connsiteY1" fmla="*/ 66675 h 2007394"/>
              <a:gd name="connsiteX2" fmla="*/ 2185987 w 2928937"/>
              <a:gd name="connsiteY2" fmla="*/ 1724025 h 2007394"/>
              <a:gd name="connsiteX3" fmla="*/ 2814637 w 2928937"/>
              <a:gd name="connsiteY3" fmla="*/ 1766888 h 2007394"/>
              <a:gd name="connsiteX4" fmla="*/ 2871787 w 2928937"/>
              <a:gd name="connsiteY4" fmla="*/ 1724025 h 2007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28937" h="2007394">
                <a:moveTo>
                  <a:pt x="0" y="1323975"/>
                </a:moveTo>
                <a:cubicBezTo>
                  <a:pt x="653653" y="661987"/>
                  <a:pt x="1307306" y="0"/>
                  <a:pt x="1671637" y="66675"/>
                </a:cubicBezTo>
                <a:cubicBezTo>
                  <a:pt x="2035968" y="133350"/>
                  <a:pt x="1995487" y="1440656"/>
                  <a:pt x="2185987" y="1724025"/>
                </a:cubicBezTo>
                <a:cubicBezTo>
                  <a:pt x="2376487" y="2007394"/>
                  <a:pt x="2700337" y="1766888"/>
                  <a:pt x="2814637" y="1766888"/>
                </a:cubicBezTo>
                <a:cubicBezTo>
                  <a:pt x="2928937" y="1766888"/>
                  <a:pt x="2900362" y="1745456"/>
                  <a:pt x="2871787" y="1724025"/>
                </a:cubicBezTo>
              </a:path>
            </a:pathLst>
          </a:cu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назад 10">
            <a:hlinkClick r:id="" action="ppaction://hlinkshowjump?jump=previousslide" highlightClick="1"/>
          </p:cNvPr>
          <p:cNvSpPr/>
          <p:nvPr/>
        </p:nvSpPr>
        <p:spPr>
          <a:xfrm>
            <a:off x="428596" y="6000768"/>
            <a:ext cx="714380" cy="35719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1142976" y="6000768"/>
            <a:ext cx="714380" cy="35719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3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3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3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028" descr="Сетка_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428736"/>
            <a:ext cx="5807075" cy="4378325"/>
          </a:xfrm>
          <a:prstGeom prst="rect">
            <a:avLst/>
          </a:prstGeom>
          <a:noFill/>
        </p:spPr>
      </p:pic>
      <p:grpSp>
        <p:nvGrpSpPr>
          <p:cNvPr id="4" name="Group 1029"/>
          <p:cNvGrpSpPr>
            <a:grpSpLocks/>
          </p:cNvGrpSpPr>
          <p:nvPr/>
        </p:nvGrpSpPr>
        <p:grpSpPr bwMode="auto">
          <a:xfrm>
            <a:off x="149196" y="625461"/>
            <a:ext cx="6577013" cy="5486400"/>
            <a:chOff x="208" y="624"/>
            <a:chExt cx="4143" cy="3456"/>
          </a:xfrm>
        </p:grpSpPr>
        <p:sp>
          <p:nvSpPr>
            <p:cNvPr id="5" name="Text Box 1030"/>
            <p:cNvSpPr txBox="1">
              <a:spLocks noChangeArrowheads="1"/>
            </p:cNvSpPr>
            <p:nvPr/>
          </p:nvSpPr>
          <p:spPr bwMode="auto">
            <a:xfrm>
              <a:off x="4096" y="2688"/>
              <a:ext cx="25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>
                  <a:solidFill>
                    <a:srgbClr val="D37221"/>
                  </a:solidFill>
                </a:rPr>
                <a:t>X</a:t>
              </a:r>
              <a:endParaRPr lang="ru-RU">
                <a:solidFill>
                  <a:srgbClr val="D37221"/>
                </a:solidFill>
              </a:endParaRPr>
            </a:p>
          </p:txBody>
        </p:sp>
        <p:sp>
          <p:nvSpPr>
            <p:cNvPr id="6" name="Line 1031"/>
            <p:cNvSpPr>
              <a:spLocks noChangeShapeType="1"/>
            </p:cNvSpPr>
            <p:nvPr/>
          </p:nvSpPr>
          <p:spPr bwMode="auto">
            <a:xfrm>
              <a:off x="208" y="2592"/>
              <a:ext cx="4112" cy="0"/>
            </a:xfrm>
            <a:prstGeom prst="line">
              <a:avLst/>
            </a:prstGeom>
            <a:noFill/>
            <a:ln w="57150">
              <a:solidFill>
                <a:srgbClr val="D3722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Text Box 1032"/>
            <p:cNvSpPr txBox="1">
              <a:spLocks noChangeArrowheads="1"/>
            </p:cNvSpPr>
            <p:nvPr/>
          </p:nvSpPr>
          <p:spPr bwMode="auto">
            <a:xfrm>
              <a:off x="1920" y="624"/>
              <a:ext cx="25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>
                  <a:solidFill>
                    <a:srgbClr val="D37221"/>
                  </a:solidFill>
                </a:rPr>
                <a:t>Y</a:t>
              </a:r>
              <a:endParaRPr lang="ru-RU">
                <a:solidFill>
                  <a:srgbClr val="D37221"/>
                </a:solidFill>
              </a:endParaRPr>
            </a:p>
          </p:txBody>
        </p:sp>
        <p:sp>
          <p:nvSpPr>
            <p:cNvPr id="8" name="Line 1033"/>
            <p:cNvSpPr>
              <a:spLocks noChangeShapeType="1"/>
            </p:cNvSpPr>
            <p:nvPr/>
          </p:nvSpPr>
          <p:spPr bwMode="auto">
            <a:xfrm>
              <a:off x="2218" y="864"/>
              <a:ext cx="0" cy="3216"/>
            </a:xfrm>
            <a:prstGeom prst="line">
              <a:avLst/>
            </a:prstGeom>
            <a:noFill/>
            <a:ln w="57150">
              <a:solidFill>
                <a:srgbClr val="D37221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Text Box 1034"/>
            <p:cNvSpPr txBox="1">
              <a:spLocks noChangeArrowheads="1"/>
            </p:cNvSpPr>
            <p:nvPr/>
          </p:nvSpPr>
          <p:spPr bwMode="auto">
            <a:xfrm>
              <a:off x="2614" y="2688"/>
              <a:ext cx="218" cy="294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 dirty="0">
                  <a:solidFill>
                    <a:srgbClr val="CA1002"/>
                  </a:solidFill>
                </a:rPr>
                <a:t>1</a:t>
              </a:r>
              <a:endParaRPr lang="ru-RU" dirty="0">
                <a:solidFill>
                  <a:srgbClr val="CA1002"/>
                </a:solidFill>
              </a:endParaRPr>
            </a:p>
          </p:txBody>
        </p:sp>
        <p:sp>
          <p:nvSpPr>
            <p:cNvPr id="10" name="Line 1035"/>
            <p:cNvSpPr>
              <a:spLocks noChangeShapeType="1"/>
            </p:cNvSpPr>
            <p:nvPr/>
          </p:nvSpPr>
          <p:spPr bwMode="auto">
            <a:xfrm>
              <a:off x="3312" y="2496"/>
              <a:ext cx="0" cy="192"/>
            </a:xfrm>
            <a:prstGeom prst="line">
              <a:avLst/>
            </a:prstGeom>
            <a:noFill/>
            <a:ln w="57150">
              <a:solidFill>
                <a:srgbClr val="CA100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Line 1036"/>
            <p:cNvSpPr>
              <a:spLocks noChangeShapeType="1"/>
            </p:cNvSpPr>
            <p:nvPr/>
          </p:nvSpPr>
          <p:spPr bwMode="auto">
            <a:xfrm flipH="1">
              <a:off x="2122" y="1536"/>
              <a:ext cx="192" cy="0"/>
            </a:xfrm>
            <a:prstGeom prst="line">
              <a:avLst/>
            </a:prstGeom>
            <a:noFill/>
            <a:ln w="57150">
              <a:solidFill>
                <a:srgbClr val="CA100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Line 1037"/>
            <p:cNvSpPr>
              <a:spLocks noChangeShapeType="1"/>
            </p:cNvSpPr>
            <p:nvPr/>
          </p:nvSpPr>
          <p:spPr bwMode="auto">
            <a:xfrm flipH="1">
              <a:off x="2122" y="3696"/>
              <a:ext cx="192" cy="0"/>
            </a:xfrm>
            <a:prstGeom prst="line">
              <a:avLst/>
            </a:prstGeom>
            <a:noFill/>
            <a:ln w="57150">
              <a:solidFill>
                <a:srgbClr val="CA100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Line 1038"/>
            <p:cNvSpPr>
              <a:spLocks noChangeShapeType="1"/>
            </p:cNvSpPr>
            <p:nvPr/>
          </p:nvSpPr>
          <p:spPr bwMode="auto">
            <a:xfrm flipV="1">
              <a:off x="1152" y="2496"/>
              <a:ext cx="0" cy="192"/>
            </a:xfrm>
            <a:prstGeom prst="line">
              <a:avLst/>
            </a:prstGeom>
            <a:noFill/>
            <a:ln w="57150">
              <a:solidFill>
                <a:srgbClr val="CA100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Line 1039"/>
            <p:cNvSpPr>
              <a:spLocks noChangeShapeType="1"/>
            </p:cNvSpPr>
            <p:nvPr/>
          </p:nvSpPr>
          <p:spPr bwMode="auto">
            <a:xfrm flipH="1">
              <a:off x="2112" y="2064"/>
              <a:ext cx="192" cy="0"/>
            </a:xfrm>
            <a:prstGeom prst="line">
              <a:avLst/>
            </a:prstGeom>
            <a:noFill/>
            <a:ln w="57150">
              <a:solidFill>
                <a:srgbClr val="CA100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5" name="Line 1040"/>
            <p:cNvSpPr>
              <a:spLocks noChangeShapeType="1"/>
            </p:cNvSpPr>
            <p:nvPr/>
          </p:nvSpPr>
          <p:spPr bwMode="auto">
            <a:xfrm flipH="1">
              <a:off x="2112" y="3120"/>
              <a:ext cx="192" cy="0"/>
            </a:xfrm>
            <a:prstGeom prst="line">
              <a:avLst/>
            </a:prstGeom>
            <a:noFill/>
            <a:ln w="57150">
              <a:solidFill>
                <a:srgbClr val="CA100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Line 1041"/>
            <p:cNvSpPr>
              <a:spLocks noChangeShapeType="1"/>
            </p:cNvSpPr>
            <p:nvPr/>
          </p:nvSpPr>
          <p:spPr bwMode="auto">
            <a:xfrm flipV="1">
              <a:off x="2736" y="2496"/>
              <a:ext cx="0" cy="192"/>
            </a:xfrm>
            <a:prstGeom prst="line">
              <a:avLst/>
            </a:prstGeom>
            <a:noFill/>
            <a:ln w="57150">
              <a:solidFill>
                <a:srgbClr val="CA100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7" name="Line 1042"/>
            <p:cNvSpPr>
              <a:spLocks noChangeShapeType="1"/>
            </p:cNvSpPr>
            <p:nvPr/>
          </p:nvSpPr>
          <p:spPr bwMode="auto">
            <a:xfrm flipV="1">
              <a:off x="3840" y="2496"/>
              <a:ext cx="0" cy="192"/>
            </a:xfrm>
            <a:prstGeom prst="line">
              <a:avLst/>
            </a:prstGeom>
            <a:noFill/>
            <a:ln w="57150">
              <a:solidFill>
                <a:srgbClr val="CA100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Line 1043"/>
            <p:cNvSpPr>
              <a:spLocks noChangeShapeType="1"/>
            </p:cNvSpPr>
            <p:nvPr/>
          </p:nvSpPr>
          <p:spPr bwMode="auto">
            <a:xfrm flipV="1">
              <a:off x="1680" y="2496"/>
              <a:ext cx="0" cy="192"/>
            </a:xfrm>
            <a:prstGeom prst="line">
              <a:avLst/>
            </a:prstGeom>
            <a:noFill/>
            <a:ln w="57150">
              <a:solidFill>
                <a:srgbClr val="CA100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" name="Line 1044"/>
            <p:cNvSpPr>
              <a:spLocks noChangeShapeType="1"/>
            </p:cNvSpPr>
            <p:nvPr/>
          </p:nvSpPr>
          <p:spPr bwMode="auto">
            <a:xfrm flipV="1">
              <a:off x="576" y="2496"/>
              <a:ext cx="0" cy="192"/>
            </a:xfrm>
            <a:prstGeom prst="line">
              <a:avLst/>
            </a:prstGeom>
            <a:noFill/>
            <a:ln w="57150">
              <a:solidFill>
                <a:srgbClr val="CA100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Text Box 1045"/>
            <p:cNvSpPr txBox="1">
              <a:spLocks noChangeArrowheads="1"/>
            </p:cNvSpPr>
            <p:nvPr/>
          </p:nvSpPr>
          <p:spPr bwMode="auto">
            <a:xfrm>
              <a:off x="1824" y="1872"/>
              <a:ext cx="218" cy="294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>
                  <a:solidFill>
                    <a:srgbClr val="CA1002"/>
                  </a:solidFill>
                </a:rPr>
                <a:t>1</a:t>
              </a:r>
              <a:endParaRPr lang="ru-RU">
                <a:solidFill>
                  <a:srgbClr val="CA1002"/>
                </a:solidFill>
              </a:endParaRPr>
            </a:p>
          </p:txBody>
        </p:sp>
        <p:sp>
          <p:nvSpPr>
            <p:cNvPr id="21" name="Text Box 1046"/>
            <p:cNvSpPr txBox="1">
              <a:spLocks noChangeArrowheads="1"/>
            </p:cNvSpPr>
            <p:nvPr/>
          </p:nvSpPr>
          <p:spPr bwMode="auto">
            <a:xfrm>
              <a:off x="1920" y="2640"/>
              <a:ext cx="192" cy="294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r>
                <a:rPr lang="ru-RU" dirty="0">
                  <a:solidFill>
                    <a:srgbClr val="CA1002"/>
                  </a:solidFill>
                </a:rPr>
                <a:t>0</a:t>
              </a:r>
            </a:p>
          </p:txBody>
        </p:sp>
      </p:grpSp>
      <p:sp>
        <p:nvSpPr>
          <p:cNvPr id="22" name="Rectangle 1047"/>
          <p:cNvSpPr>
            <a:spLocks noChangeArrowheads="1"/>
          </p:cNvSpPr>
          <p:nvPr/>
        </p:nvSpPr>
        <p:spPr bwMode="auto">
          <a:xfrm>
            <a:off x="3247996" y="1844661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3" name="Group 1048"/>
          <p:cNvGrpSpPr>
            <a:grpSpLocks/>
          </p:cNvGrpSpPr>
          <p:nvPr/>
        </p:nvGrpSpPr>
        <p:grpSpPr bwMode="auto">
          <a:xfrm>
            <a:off x="5762596" y="1768461"/>
            <a:ext cx="1381125" cy="466725"/>
            <a:chOff x="3744" y="1344"/>
            <a:chExt cx="870" cy="294"/>
          </a:xfrm>
        </p:grpSpPr>
        <p:sp>
          <p:nvSpPr>
            <p:cNvPr id="24" name="Oval 1049"/>
            <p:cNvSpPr>
              <a:spLocks noChangeArrowheads="1"/>
            </p:cNvSpPr>
            <p:nvPr/>
          </p:nvSpPr>
          <p:spPr bwMode="auto">
            <a:xfrm>
              <a:off x="3744" y="1440"/>
              <a:ext cx="144" cy="144"/>
            </a:xfrm>
            <a:prstGeom prst="ellipse">
              <a:avLst/>
            </a:prstGeom>
            <a:ln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ru-RU"/>
            </a:p>
          </p:txBody>
        </p:sp>
        <p:sp>
          <p:nvSpPr>
            <p:cNvPr id="25" name="Rectangle 1050"/>
            <p:cNvSpPr>
              <a:spLocks noChangeArrowheads="1"/>
            </p:cNvSpPr>
            <p:nvPr/>
          </p:nvSpPr>
          <p:spPr bwMode="auto">
            <a:xfrm>
              <a:off x="3900" y="1344"/>
              <a:ext cx="714" cy="294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ru-RU" dirty="0">
                  <a:solidFill>
                    <a:srgbClr val="CA1002"/>
                  </a:solidFill>
                </a:rPr>
                <a:t>М (3;2)</a:t>
              </a:r>
            </a:p>
          </p:txBody>
        </p:sp>
      </p:grpSp>
      <p:grpSp>
        <p:nvGrpSpPr>
          <p:cNvPr id="26" name="Group 1051"/>
          <p:cNvGrpSpPr>
            <a:grpSpLocks/>
          </p:cNvGrpSpPr>
          <p:nvPr/>
        </p:nvGrpSpPr>
        <p:grpSpPr bwMode="auto">
          <a:xfrm>
            <a:off x="733396" y="320661"/>
            <a:ext cx="8077200" cy="6035675"/>
            <a:chOff x="576" y="432"/>
            <a:chExt cx="5088" cy="3802"/>
          </a:xfrm>
        </p:grpSpPr>
        <p:sp>
          <p:nvSpPr>
            <p:cNvPr id="27" name="AutoShape 1052"/>
            <p:cNvSpPr>
              <a:spLocks noChangeArrowheads="1"/>
            </p:cNvSpPr>
            <p:nvPr/>
          </p:nvSpPr>
          <p:spPr bwMode="auto">
            <a:xfrm>
              <a:off x="4512" y="432"/>
              <a:ext cx="1152" cy="480"/>
            </a:xfrm>
            <a:prstGeom prst="wedgeRoundRectCallout">
              <a:avLst>
                <a:gd name="adj1" fmla="val -39495"/>
                <a:gd name="adj2" fmla="val 171250"/>
                <a:gd name="adj3" fmla="val 16667"/>
              </a:avLst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spcBef>
                  <a:spcPct val="0"/>
                </a:spcBef>
              </a:pPr>
              <a:r>
                <a:rPr lang="ru-RU" sz="2000" dirty="0" err="1" smtClean="0">
                  <a:solidFill>
                    <a:srgbClr val="CA1002"/>
                  </a:solidFill>
                </a:rPr>
                <a:t>Координати</a:t>
              </a:r>
              <a:r>
                <a:rPr lang="ru-RU" sz="2000" dirty="0" smtClean="0">
                  <a:solidFill>
                    <a:srgbClr val="CA1002"/>
                  </a:solidFill>
                </a:rPr>
                <a:t> </a:t>
              </a:r>
              <a:r>
                <a:rPr lang="ru-RU" sz="2000" dirty="0">
                  <a:solidFill>
                    <a:srgbClr val="CA1002"/>
                  </a:solidFill>
                </a:rPr>
                <a:t>точки М</a:t>
              </a:r>
            </a:p>
          </p:txBody>
        </p:sp>
        <p:grpSp>
          <p:nvGrpSpPr>
            <p:cNvPr id="28" name="Group 1053"/>
            <p:cNvGrpSpPr>
              <a:grpSpLocks/>
            </p:cNvGrpSpPr>
            <p:nvPr/>
          </p:nvGrpSpPr>
          <p:grpSpPr bwMode="auto">
            <a:xfrm>
              <a:off x="576" y="576"/>
              <a:ext cx="1152" cy="446"/>
              <a:chOff x="576" y="576"/>
              <a:chExt cx="1152" cy="446"/>
            </a:xfrm>
          </p:grpSpPr>
          <p:sp>
            <p:nvSpPr>
              <p:cNvPr id="43" name="AutoShape 1054"/>
              <p:cNvSpPr>
                <a:spLocks noChangeArrowheads="1"/>
              </p:cNvSpPr>
              <p:nvPr/>
            </p:nvSpPr>
            <p:spPr bwMode="auto">
              <a:xfrm>
                <a:off x="576" y="624"/>
                <a:ext cx="1056" cy="384"/>
              </a:xfrm>
              <a:prstGeom prst="wedgeRoundRectCallout">
                <a:avLst>
                  <a:gd name="adj1" fmla="val 101421"/>
                  <a:gd name="adj2" fmla="val 67708"/>
                  <a:gd name="adj3" fmla="val 16667"/>
                </a:avLst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algn="ctr">
                  <a:spcBef>
                    <a:spcPct val="0"/>
                  </a:spcBef>
                </a:pPr>
                <a:endParaRPr lang="ru-RU">
                  <a:solidFill>
                    <a:srgbClr val="CA1002"/>
                  </a:solidFill>
                </a:endParaRPr>
              </a:p>
            </p:txBody>
          </p:sp>
          <p:sp>
            <p:nvSpPr>
              <p:cNvPr id="44" name="Text Box 1055"/>
              <p:cNvSpPr txBox="1">
                <a:spLocks noChangeArrowheads="1"/>
              </p:cNvSpPr>
              <p:nvPr/>
            </p:nvSpPr>
            <p:spPr bwMode="auto">
              <a:xfrm>
                <a:off x="654" y="576"/>
                <a:ext cx="1074" cy="44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r>
                  <a:rPr lang="ru-RU" sz="2000" dirty="0" err="1" smtClean="0">
                    <a:solidFill>
                      <a:srgbClr val="CA1002"/>
                    </a:solidFill>
                  </a:rPr>
                  <a:t>Вісь</a:t>
                </a:r>
                <a:r>
                  <a:rPr lang="ru-RU" sz="2000" dirty="0" smtClean="0">
                    <a:solidFill>
                      <a:srgbClr val="CA1002"/>
                    </a:solidFill>
                  </a:rPr>
                  <a:t> </a:t>
                </a:r>
                <a:r>
                  <a:rPr lang="en-US" sz="2000" dirty="0">
                    <a:solidFill>
                      <a:srgbClr val="CA1002"/>
                    </a:solidFill>
                  </a:rPr>
                  <a:t>OY</a:t>
                </a:r>
                <a:r>
                  <a:rPr lang="ru-RU" sz="2000" dirty="0">
                    <a:solidFill>
                      <a:srgbClr val="CA1002"/>
                    </a:solidFill>
                  </a:rPr>
                  <a:t> </a:t>
                </a:r>
                <a:r>
                  <a:rPr lang="ru-RU" sz="2000" dirty="0" smtClean="0">
                    <a:solidFill>
                      <a:srgbClr val="CA1002"/>
                    </a:solidFill>
                  </a:rPr>
                  <a:t>– </a:t>
                </a:r>
                <a:r>
                  <a:rPr lang="ru-RU" sz="2000" dirty="0" err="1" smtClean="0">
                    <a:solidFill>
                      <a:srgbClr val="CA1002"/>
                    </a:solidFill>
                  </a:rPr>
                  <a:t>вісь</a:t>
                </a:r>
                <a:r>
                  <a:rPr lang="ru-RU" sz="2000" dirty="0" smtClean="0">
                    <a:solidFill>
                      <a:srgbClr val="CA1002"/>
                    </a:solidFill>
                  </a:rPr>
                  <a:t> ординат</a:t>
                </a:r>
                <a:endParaRPr lang="ru-RU" sz="2000" dirty="0">
                  <a:solidFill>
                    <a:srgbClr val="CA1002"/>
                  </a:solidFill>
                </a:endParaRPr>
              </a:p>
            </p:txBody>
          </p:sp>
        </p:grpSp>
        <p:grpSp>
          <p:nvGrpSpPr>
            <p:cNvPr id="29" name="Group 1056"/>
            <p:cNvGrpSpPr>
              <a:grpSpLocks/>
            </p:cNvGrpSpPr>
            <p:nvPr/>
          </p:nvGrpSpPr>
          <p:grpSpPr bwMode="auto">
            <a:xfrm>
              <a:off x="624" y="3792"/>
              <a:ext cx="912" cy="442"/>
              <a:chOff x="624" y="3792"/>
              <a:chExt cx="912" cy="442"/>
            </a:xfrm>
          </p:grpSpPr>
          <p:sp>
            <p:nvSpPr>
              <p:cNvPr id="41" name="AutoShape 1057"/>
              <p:cNvSpPr>
                <a:spLocks noChangeArrowheads="1"/>
              </p:cNvSpPr>
              <p:nvPr/>
            </p:nvSpPr>
            <p:spPr bwMode="auto">
              <a:xfrm>
                <a:off x="624" y="3792"/>
                <a:ext cx="816" cy="432"/>
              </a:xfrm>
              <a:prstGeom prst="wedgeRoundRectCallout">
                <a:avLst>
                  <a:gd name="adj1" fmla="val 145097"/>
                  <a:gd name="adj2" fmla="val -170833"/>
                  <a:gd name="adj3" fmla="val 16667"/>
                </a:avLst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algn="ctr">
                  <a:spcBef>
                    <a:spcPct val="0"/>
                  </a:spcBef>
                </a:pPr>
                <a:endParaRPr lang="ru-RU">
                  <a:solidFill>
                    <a:srgbClr val="CA1002"/>
                  </a:solidFill>
                </a:endParaRPr>
              </a:p>
            </p:txBody>
          </p:sp>
          <p:sp>
            <p:nvSpPr>
              <p:cNvPr id="42" name="Text Box 1058"/>
              <p:cNvSpPr txBox="1">
                <a:spLocks noChangeArrowheads="1"/>
              </p:cNvSpPr>
              <p:nvPr/>
            </p:nvSpPr>
            <p:spPr bwMode="auto">
              <a:xfrm>
                <a:off x="624" y="3792"/>
                <a:ext cx="912" cy="442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>
                <a:spAutoFit/>
              </a:bodyPr>
              <a:lstStyle/>
              <a:p>
                <a:r>
                  <a:rPr lang="ru-RU" sz="2000" dirty="0" err="1" smtClean="0">
                    <a:solidFill>
                      <a:srgbClr val="CA1002"/>
                    </a:solidFill>
                  </a:rPr>
                  <a:t>Вісь</a:t>
                </a:r>
                <a:r>
                  <a:rPr lang="ru-RU" sz="2000" dirty="0" smtClean="0">
                    <a:solidFill>
                      <a:srgbClr val="CA1002"/>
                    </a:solidFill>
                  </a:rPr>
                  <a:t> координат</a:t>
                </a:r>
                <a:endParaRPr lang="ru-RU" sz="2000" dirty="0">
                  <a:solidFill>
                    <a:srgbClr val="CA1002"/>
                  </a:solidFill>
                </a:endParaRPr>
              </a:p>
            </p:txBody>
          </p:sp>
        </p:grpSp>
        <p:grpSp>
          <p:nvGrpSpPr>
            <p:cNvPr id="30" name="Group 1059"/>
            <p:cNvGrpSpPr>
              <a:grpSpLocks/>
            </p:cNvGrpSpPr>
            <p:nvPr/>
          </p:nvGrpSpPr>
          <p:grpSpPr bwMode="auto">
            <a:xfrm>
              <a:off x="4224" y="3648"/>
              <a:ext cx="1008" cy="490"/>
              <a:chOff x="4224" y="3648"/>
              <a:chExt cx="1008" cy="490"/>
            </a:xfrm>
          </p:grpSpPr>
          <p:sp>
            <p:nvSpPr>
              <p:cNvPr id="39" name="AutoShape 1060"/>
              <p:cNvSpPr>
                <a:spLocks noChangeArrowheads="1"/>
              </p:cNvSpPr>
              <p:nvPr/>
            </p:nvSpPr>
            <p:spPr bwMode="auto">
              <a:xfrm>
                <a:off x="4224" y="3648"/>
                <a:ext cx="912" cy="480"/>
              </a:xfrm>
              <a:prstGeom prst="wedgeRoundRectCallout">
                <a:avLst>
                  <a:gd name="adj1" fmla="val -192875"/>
                  <a:gd name="adj2" fmla="val -270417"/>
                  <a:gd name="adj3" fmla="val 16667"/>
                </a:avLst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algn="ctr">
                  <a:spcBef>
                    <a:spcPct val="0"/>
                  </a:spcBef>
                </a:pPr>
                <a:endParaRPr lang="ru-RU">
                  <a:solidFill>
                    <a:srgbClr val="CA1002"/>
                  </a:solidFill>
                </a:endParaRPr>
              </a:p>
            </p:txBody>
          </p:sp>
          <p:sp>
            <p:nvSpPr>
              <p:cNvPr id="40" name="Text Box 1061"/>
              <p:cNvSpPr txBox="1">
                <a:spLocks noChangeArrowheads="1"/>
              </p:cNvSpPr>
              <p:nvPr/>
            </p:nvSpPr>
            <p:spPr bwMode="auto">
              <a:xfrm>
                <a:off x="4224" y="3696"/>
                <a:ext cx="1008" cy="442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>
                <a:spAutoFit/>
              </a:bodyPr>
              <a:lstStyle/>
              <a:p>
                <a:r>
                  <a:rPr lang="ru-RU" sz="2000" dirty="0" err="1" smtClean="0">
                    <a:solidFill>
                      <a:srgbClr val="CA1002"/>
                    </a:solidFill>
                  </a:rPr>
                  <a:t>Вісь</a:t>
                </a:r>
                <a:r>
                  <a:rPr lang="ru-RU" sz="2000" dirty="0" smtClean="0">
                    <a:solidFill>
                      <a:srgbClr val="CA1002"/>
                    </a:solidFill>
                  </a:rPr>
                  <a:t> </a:t>
                </a:r>
                <a:r>
                  <a:rPr lang="en-US" sz="2000" dirty="0">
                    <a:solidFill>
                      <a:srgbClr val="CA1002"/>
                    </a:solidFill>
                  </a:rPr>
                  <a:t>OX </a:t>
                </a:r>
                <a:r>
                  <a:rPr lang="ru-RU" sz="2000" dirty="0">
                    <a:solidFill>
                      <a:srgbClr val="CA1002"/>
                    </a:solidFill>
                  </a:rPr>
                  <a:t>– </a:t>
                </a:r>
                <a:r>
                  <a:rPr lang="ru-RU" sz="2000" dirty="0" err="1" smtClean="0">
                    <a:solidFill>
                      <a:srgbClr val="CA1002"/>
                    </a:solidFill>
                  </a:rPr>
                  <a:t>вісь</a:t>
                </a:r>
                <a:r>
                  <a:rPr lang="ru-RU" sz="2000" dirty="0" smtClean="0">
                    <a:solidFill>
                      <a:srgbClr val="CA1002"/>
                    </a:solidFill>
                  </a:rPr>
                  <a:t> </a:t>
                </a:r>
                <a:r>
                  <a:rPr lang="ru-RU" sz="2000" dirty="0" err="1" smtClean="0">
                    <a:solidFill>
                      <a:srgbClr val="CA1002"/>
                    </a:solidFill>
                  </a:rPr>
                  <a:t>абсцис</a:t>
                </a:r>
                <a:endParaRPr lang="ru-RU" sz="2000" dirty="0">
                  <a:solidFill>
                    <a:srgbClr val="CA1002"/>
                  </a:solidFill>
                </a:endParaRPr>
              </a:p>
            </p:txBody>
          </p:sp>
        </p:grpSp>
        <p:grpSp>
          <p:nvGrpSpPr>
            <p:cNvPr id="31" name="Group 1062"/>
            <p:cNvGrpSpPr>
              <a:grpSpLocks/>
            </p:cNvGrpSpPr>
            <p:nvPr/>
          </p:nvGrpSpPr>
          <p:grpSpPr bwMode="auto">
            <a:xfrm>
              <a:off x="2592" y="3782"/>
              <a:ext cx="987" cy="446"/>
              <a:chOff x="2592" y="3782"/>
              <a:chExt cx="987" cy="446"/>
            </a:xfrm>
          </p:grpSpPr>
          <p:sp>
            <p:nvSpPr>
              <p:cNvPr id="37" name="AutoShape 1063"/>
              <p:cNvSpPr>
                <a:spLocks noChangeArrowheads="1"/>
              </p:cNvSpPr>
              <p:nvPr/>
            </p:nvSpPr>
            <p:spPr bwMode="auto">
              <a:xfrm>
                <a:off x="2592" y="3840"/>
                <a:ext cx="912" cy="384"/>
              </a:xfrm>
              <a:prstGeom prst="wedgeRoundRectCallout">
                <a:avLst>
                  <a:gd name="adj1" fmla="val -93421"/>
                  <a:gd name="adj2" fmla="val -384116"/>
                  <a:gd name="adj3" fmla="val 16667"/>
                </a:avLst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algn="ctr">
                  <a:spcBef>
                    <a:spcPct val="0"/>
                  </a:spcBef>
                </a:pPr>
                <a:endParaRPr lang="ru-RU">
                  <a:solidFill>
                    <a:srgbClr val="CA1002"/>
                  </a:solidFill>
                </a:endParaRPr>
              </a:p>
            </p:txBody>
          </p:sp>
          <p:sp>
            <p:nvSpPr>
              <p:cNvPr id="38" name="Text Box 1064"/>
              <p:cNvSpPr txBox="1">
                <a:spLocks noChangeArrowheads="1"/>
              </p:cNvSpPr>
              <p:nvPr/>
            </p:nvSpPr>
            <p:spPr bwMode="auto">
              <a:xfrm>
                <a:off x="2640" y="3782"/>
                <a:ext cx="939" cy="44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r>
                  <a:rPr lang="ru-RU" sz="2000" dirty="0" smtClean="0">
                    <a:solidFill>
                      <a:srgbClr val="CA1002"/>
                    </a:solidFill>
                  </a:rPr>
                  <a:t>Початок координат</a:t>
                </a:r>
                <a:endParaRPr lang="ru-RU" sz="2000" dirty="0">
                  <a:solidFill>
                    <a:srgbClr val="CA1002"/>
                  </a:solidFill>
                </a:endParaRPr>
              </a:p>
            </p:txBody>
          </p:sp>
        </p:grpSp>
        <p:sp>
          <p:nvSpPr>
            <p:cNvPr id="32" name="AutoShape 1065"/>
            <p:cNvSpPr>
              <a:spLocks noChangeArrowheads="1"/>
            </p:cNvSpPr>
            <p:nvPr/>
          </p:nvSpPr>
          <p:spPr bwMode="auto">
            <a:xfrm>
              <a:off x="2736" y="768"/>
              <a:ext cx="960" cy="384"/>
            </a:xfrm>
            <a:prstGeom prst="wedgeRoundRectCallout">
              <a:avLst>
                <a:gd name="adj1" fmla="val 111250"/>
                <a:gd name="adj2" fmla="val 116407"/>
                <a:gd name="adj3" fmla="val 16667"/>
              </a:avLst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spcBef>
                  <a:spcPct val="0"/>
                </a:spcBef>
              </a:pPr>
              <a:endParaRPr lang="ru-RU">
                <a:solidFill>
                  <a:srgbClr val="CA1002"/>
                </a:solidFill>
              </a:endParaRPr>
            </a:p>
          </p:txBody>
        </p:sp>
        <p:sp>
          <p:nvSpPr>
            <p:cNvPr id="33" name="Text Box 1066"/>
            <p:cNvSpPr txBox="1">
              <a:spLocks noChangeArrowheads="1"/>
            </p:cNvSpPr>
            <p:nvPr/>
          </p:nvSpPr>
          <p:spPr bwMode="auto">
            <a:xfrm>
              <a:off x="2784" y="720"/>
              <a:ext cx="864" cy="442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r>
                <a:rPr lang="ru-RU" sz="2000" dirty="0" err="1" smtClean="0">
                  <a:solidFill>
                    <a:srgbClr val="CA1002"/>
                  </a:solidFill>
                </a:rPr>
                <a:t>Абсциса</a:t>
              </a:r>
              <a:r>
                <a:rPr lang="ru-RU" sz="2000" dirty="0" smtClean="0">
                  <a:solidFill>
                    <a:srgbClr val="CA1002"/>
                  </a:solidFill>
                </a:rPr>
                <a:t> </a:t>
              </a:r>
              <a:r>
                <a:rPr lang="ru-RU" sz="2000" dirty="0">
                  <a:solidFill>
                    <a:srgbClr val="CA1002"/>
                  </a:solidFill>
                </a:rPr>
                <a:t>точки М</a:t>
              </a:r>
            </a:p>
          </p:txBody>
        </p:sp>
        <p:grpSp>
          <p:nvGrpSpPr>
            <p:cNvPr id="34" name="Group 1067"/>
            <p:cNvGrpSpPr>
              <a:grpSpLocks/>
            </p:cNvGrpSpPr>
            <p:nvPr/>
          </p:nvGrpSpPr>
          <p:grpSpPr bwMode="auto">
            <a:xfrm>
              <a:off x="4368" y="1968"/>
              <a:ext cx="1056" cy="442"/>
              <a:chOff x="4368" y="1968"/>
              <a:chExt cx="1056" cy="442"/>
            </a:xfrm>
          </p:grpSpPr>
          <p:sp>
            <p:nvSpPr>
              <p:cNvPr id="35" name="AutoShape 1068"/>
              <p:cNvSpPr>
                <a:spLocks noChangeArrowheads="1"/>
              </p:cNvSpPr>
              <p:nvPr/>
            </p:nvSpPr>
            <p:spPr bwMode="auto">
              <a:xfrm>
                <a:off x="4368" y="1968"/>
                <a:ext cx="1008" cy="432"/>
              </a:xfrm>
              <a:prstGeom prst="wedgeRoundRectCallout">
                <a:avLst>
                  <a:gd name="adj1" fmla="val -41468"/>
                  <a:gd name="adj2" fmla="val -141898"/>
                  <a:gd name="adj3" fmla="val 16667"/>
                </a:avLst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algn="ctr">
                  <a:spcBef>
                    <a:spcPct val="0"/>
                  </a:spcBef>
                </a:pPr>
                <a:endParaRPr lang="ru-RU">
                  <a:solidFill>
                    <a:srgbClr val="CA1002"/>
                  </a:solidFill>
                </a:endParaRPr>
              </a:p>
            </p:txBody>
          </p:sp>
          <p:sp>
            <p:nvSpPr>
              <p:cNvPr id="36" name="Text Box 1069"/>
              <p:cNvSpPr txBox="1">
                <a:spLocks noChangeArrowheads="1"/>
              </p:cNvSpPr>
              <p:nvPr/>
            </p:nvSpPr>
            <p:spPr bwMode="auto">
              <a:xfrm>
                <a:off x="4512" y="1968"/>
                <a:ext cx="912" cy="442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r>
                  <a:rPr lang="ru-RU" sz="2000" dirty="0">
                    <a:solidFill>
                      <a:srgbClr val="CA1002"/>
                    </a:solidFill>
                  </a:rPr>
                  <a:t>Ордината точки М</a:t>
                </a:r>
              </a:p>
            </p:txBody>
          </p:sp>
        </p:grpSp>
      </p:grpSp>
      <p:sp>
        <p:nvSpPr>
          <p:cNvPr id="45" name="Управляющая кнопка: назад 44">
            <a:hlinkClick r:id="" action="ppaction://hlinkshowjump?jump=previousslide" highlightClick="1"/>
          </p:cNvPr>
          <p:cNvSpPr/>
          <p:nvPr/>
        </p:nvSpPr>
        <p:spPr>
          <a:xfrm>
            <a:off x="214282" y="6286520"/>
            <a:ext cx="714380" cy="35719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Управляющая кнопка: далее 45">
            <a:hlinkClick r:id="" action="ppaction://hlinkshowjump?jump=nextslide" highlightClick="1"/>
          </p:cNvPr>
          <p:cNvSpPr/>
          <p:nvPr/>
        </p:nvSpPr>
        <p:spPr>
          <a:xfrm>
            <a:off x="928662" y="6286520"/>
            <a:ext cx="714380" cy="35719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643050"/>
            <a:ext cx="4572032" cy="4352925"/>
          </a:xfrm>
          <a:prstGeom prst="rect">
            <a:avLst/>
          </a:prstGeom>
          <a:noFill/>
        </p:spPr>
      </p:pic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571472" y="357166"/>
            <a:ext cx="79248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uk-UA" sz="2000" dirty="0" smtClean="0">
                <a:solidFill>
                  <a:schemeClr val="tx2">
                    <a:lumMod val="75000"/>
                  </a:schemeClr>
                </a:solidFill>
              </a:rPr>
              <a:t>Лінійною</a:t>
            </a:r>
            <a:r>
              <a:rPr lang="uk-UA" sz="2000" dirty="0" smtClean="0"/>
              <a:t> називається </a:t>
            </a:r>
            <a:r>
              <a:rPr lang="uk-UA" sz="2000" dirty="0" smtClean="0">
                <a:solidFill>
                  <a:schemeClr val="tx2">
                    <a:lumMod val="75000"/>
                  </a:schemeClr>
                </a:solidFill>
              </a:rPr>
              <a:t>функція</a:t>
            </a:r>
            <a:r>
              <a:rPr lang="uk-UA" sz="2000" dirty="0" smtClean="0"/>
              <a:t>, яку можна задати формулою виду  </a:t>
            </a:r>
            <a:r>
              <a:rPr lang="uk-UA" sz="2000" dirty="0" err="1" smtClean="0">
                <a:solidFill>
                  <a:schemeClr val="tx2">
                    <a:lumMod val="75000"/>
                  </a:schemeClr>
                </a:solidFill>
              </a:rPr>
              <a:t>у=kx+b</a:t>
            </a:r>
            <a:r>
              <a:rPr lang="uk-UA" sz="2000" dirty="0" smtClean="0"/>
              <a:t>, де </a:t>
            </a:r>
            <a:r>
              <a:rPr lang="en-US" sz="2000" dirty="0" smtClean="0"/>
              <a:t>x</a:t>
            </a:r>
            <a:r>
              <a:rPr lang="uk-UA" sz="2000" dirty="0" smtClean="0"/>
              <a:t> – незалежна змінна,  k  і  b – деякі числа.</a:t>
            </a:r>
            <a:endParaRPr lang="ru-RU" sz="2000" dirty="0" smtClean="0"/>
          </a:p>
          <a:p>
            <a:r>
              <a:rPr lang="uk-UA" sz="2000" dirty="0" smtClean="0"/>
              <a:t>    Наприклад,  у= 2,8х-15;  у=-9х+1.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5072066" y="1857364"/>
            <a:ext cx="385765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>
                <a:solidFill>
                  <a:schemeClr val="tx2">
                    <a:lumMod val="75000"/>
                  </a:schemeClr>
                </a:solidFill>
              </a:rPr>
              <a:t>Властивості лінійної функції:</a:t>
            </a:r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uk-UA" dirty="0" smtClean="0"/>
              <a:t>      1) Область визначення складається з усіх чисел.</a:t>
            </a:r>
            <a:endParaRPr lang="ru-RU" dirty="0" smtClean="0"/>
          </a:p>
          <a:p>
            <a:r>
              <a:rPr lang="uk-UA" dirty="0" smtClean="0"/>
              <a:t>      2) Область значень при k</a:t>
            </a:r>
            <a:r>
              <a:rPr lang="ru-RU" dirty="0" smtClean="0"/>
              <a:t>≠0 </a:t>
            </a:r>
            <a:r>
              <a:rPr lang="uk-UA" dirty="0" smtClean="0"/>
              <a:t>складається з усіх чисел, а при k=0 функція набуває єдиного значення: у= b.</a:t>
            </a:r>
            <a:endParaRPr lang="ru-RU" dirty="0" smtClean="0"/>
          </a:p>
          <a:p>
            <a:r>
              <a:rPr lang="uk-UA" dirty="0" smtClean="0"/>
              <a:t>      3) Графіком лінійної функції є пряма.</a:t>
            </a:r>
            <a:endParaRPr lang="ru-RU" dirty="0" smtClean="0"/>
          </a:p>
          <a:p>
            <a:r>
              <a:rPr lang="uk-UA" dirty="0" smtClean="0"/>
              <a:t>      4) Лінійна функція є зростаючою, якщо k&gt;0.</a:t>
            </a:r>
            <a:endParaRPr lang="ru-RU" dirty="0" smtClean="0"/>
          </a:p>
          <a:p>
            <a:r>
              <a:rPr lang="uk-UA" dirty="0" smtClean="0"/>
              <a:t>          Лінійна функція є спадною, якщо </a:t>
            </a:r>
            <a:r>
              <a:rPr lang="en-US" dirty="0" smtClean="0"/>
              <a:t>k</a:t>
            </a:r>
            <a:r>
              <a:rPr lang="uk-UA" dirty="0" smtClean="0"/>
              <a:t>&lt;0.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785918" y="1714488"/>
            <a:ext cx="1785950" cy="33855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uk-UA" sz="1600" dirty="0" smtClean="0">
                <a:solidFill>
                  <a:srgbClr val="002060"/>
                </a:solidFill>
              </a:rPr>
              <a:t>  Лінійна функція</a:t>
            </a: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6" name="Управляющая кнопка: назад 5">
            <a:hlinkClick r:id="" action="ppaction://hlinkshowjump?jump=previousslide" highlightClick="1"/>
          </p:cNvPr>
          <p:cNvSpPr/>
          <p:nvPr/>
        </p:nvSpPr>
        <p:spPr>
          <a:xfrm>
            <a:off x="428596" y="6000768"/>
            <a:ext cx="714380" cy="35719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1142976" y="6000768"/>
            <a:ext cx="714380" cy="35719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8" name="Group 45"/>
          <p:cNvGrpSpPr>
            <a:grpSpLocks/>
          </p:cNvGrpSpPr>
          <p:nvPr/>
        </p:nvGrpSpPr>
        <p:grpSpPr bwMode="auto">
          <a:xfrm>
            <a:off x="285720" y="357166"/>
            <a:ext cx="8613775" cy="6302375"/>
            <a:chOff x="158" y="164"/>
            <a:chExt cx="5426" cy="3970"/>
          </a:xfrm>
        </p:grpSpPr>
        <p:grpSp>
          <p:nvGrpSpPr>
            <p:cNvPr id="111" name="Group 5"/>
            <p:cNvGrpSpPr>
              <a:grpSpLocks/>
            </p:cNvGrpSpPr>
            <p:nvPr/>
          </p:nvGrpSpPr>
          <p:grpSpPr bwMode="auto">
            <a:xfrm>
              <a:off x="158" y="164"/>
              <a:ext cx="5426" cy="3970"/>
              <a:chOff x="158" y="164"/>
              <a:chExt cx="5426" cy="3970"/>
            </a:xfrm>
          </p:grpSpPr>
          <p:grpSp>
            <p:nvGrpSpPr>
              <p:cNvPr id="114" name="Group 6"/>
              <p:cNvGrpSpPr>
                <a:grpSpLocks/>
              </p:cNvGrpSpPr>
              <p:nvPr/>
            </p:nvGrpSpPr>
            <p:grpSpPr bwMode="auto">
              <a:xfrm>
                <a:off x="158" y="164"/>
                <a:ext cx="5426" cy="3970"/>
                <a:chOff x="158" y="164"/>
                <a:chExt cx="5426" cy="3970"/>
              </a:xfrm>
            </p:grpSpPr>
            <p:grpSp>
              <p:nvGrpSpPr>
                <p:cNvPr id="134" name="Group 7"/>
                <p:cNvGrpSpPr>
                  <a:grpSpLocks/>
                </p:cNvGrpSpPr>
                <p:nvPr/>
              </p:nvGrpSpPr>
              <p:grpSpPr bwMode="auto">
                <a:xfrm>
                  <a:off x="158" y="164"/>
                  <a:ext cx="5426" cy="3970"/>
                  <a:chOff x="158" y="164"/>
                  <a:chExt cx="5426" cy="3970"/>
                </a:xfrm>
              </p:grpSpPr>
              <p:pic>
                <p:nvPicPr>
                  <p:cNvPr id="136" name="Picture 8" descr="Координаты"/>
                  <p:cNvPicPr>
                    <a:picLocks noChangeAspect="1" noChangeArrowheads="1"/>
                  </p:cNvPicPr>
                  <p:nvPr/>
                </p:nvPicPr>
                <p:blipFill>
                  <a:blip r:embed="rId2"/>
                  <a:srcRect l="4724" t="5121" r="4724" b="23045"/>
                  <a:stretch>
                    <a:fillRect/>
                  </a:stretch>
                </p:blipFill>
                <p:spPr bwMode="auto">
                  <a:xfrm>
                    <a:off x="158" y="164"/>
                    <a:ext cx="5426" cy="397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sp>
                <p:nvSpPr>
                  <p:cNvPr id="137" name="Line 9"/>
                  <p:cNvSpPr>
                    <a:spLocks noChangeShapeType="1"/>
                  </p:cNvSpPr>
                  <p:nvPr/>
                </p:nvSpPr>
                <p:spPr bwMode="auto">
                  <a:xfrm>
                    <a:off x="2880" y="210"/>
                    <a:ext cx="0" cy="3855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 type="arrow" w="med" len="med"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8" name="Line 10"/>
                  <p:cNvSpPr>
                    <a:spLocks noChangeShapeType="1"/>
                  </p:cNvSpPr>
                  <p:nvPr/>
                </p:nvSpPr>
                <p:spPr bwMode="auto">
                  <a:xfrm>
                    <a:off x="385" y="2296"/>
                    <a:ext cx="512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35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2880" y="2296"/>
                  <a:ext cx="272" cy="25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l">
                    <a:spcBef>
                      <a:spcPct val="50000"/>
                    </a:spcBef>
                  </a:pPr>
                  <a:r>
                    <a:rPr lang="ru-RU" sz="2000" b="1" dirty="0" smtClean="0">
                      <a:solidFill>
                        <a:schemeClr val="bg1"/>
                      </a:solidFill>
                      <a:latin typeface="Arial" pitchFamily="34" charset="0"/>
                    </a:rPr>
                    <a:t>0</a:t>
                  </a:r>
                  <a:endParaRPr lang="ru-RU" sz="2000" b="1" baseline="0" dirty="0">
                    <a:latin typeface="Arial" pitchFamily="34" charset="0"/>
                  </a:endParaRPr>
                </a:p>
              </p:txBody>
            </p:sp>
          </p:grpSp>
          <p:grpSp>
            <p:nvGrpSpPr>
              <p:cNvPr id="115" name="Group 12"/>
              <p:cNvGrpSpPr>
                <a:grpSpLocks/>
              </p:cNvGrpSpPr>
              <p:nvPr/>
            </p:nvGrpSpPr>
            <p:grpSpPr bwMode="auto">
              <a:xfrm>
                <a:off x="567" y="2251"/>
                <a:ext cx="4581" cy="45"/>
                <a:chOff x="567" y="2251"/>
                <a:chExt cx="4581" cy="45"/>
              </a:xfrm>
            </p:grpSpPr>
            <p:grpSp>
              <p:nvGrpSpPr>
                <p:cNvPr id="116" name="Group 13"/>
                <p:cNvGrpSpPr>
                  <a:grpSpLocks/>
                </p:cNvGrpSpPr>
                <p:nvPr/>
              </p:nvGrpSpPr>
              <p:grpSpPr bwMode="auto">
                <a:xfrm>
                  <a:off x="3152" y="2251"/>
                  <a:ext cx="1996" cy="45"/>
                  <a:chOff x="3152" y="2251"/>
                  <a:chExt cx="1996" cy="45"/>
                </a:xfrm>
              </p:grpSpPr>
              <p:sp>
                <p:nvSpPr>
                  <p:cNvPr id="126" name="Line 14"/>
                  <p:cNvSpPr>
                    <a:spLocks noChangeShapeType="1"/>
                  </p:cNvSpPr>
                  <p:nvPr/>
                </p:nvSpPr>
                <p:spPr bwMode="auto">
                  <a:xfrm>
                    <a:off x="3152" y="2251"/>
                    <a:ext cx="0" cy="45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27" name="Line 15"/>
                  <p:cNvSpPr>
                    <a:spLocks noChangeShapeType="1"/>
                  </p:cNvSpPr>
                  <p:nvPr/>
                </p:nvSpPr>
                <p:spPr bwMode="auto">
                  <a:xfrm>
                    <a:off x="3424" y="2251"/>
                    <a:ext cx="0" cy="45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28" name="Line 16"/>
                  <p:cNvSpPr>
                    <a:spLocks noChangeShapeType="1"/>
                  </p:cNvSpPr>
                  <p:nvPr/>
                </p:nvSpPr>
                <p:spPr bwMode="auto">
                  <a:xfrm>
                    <a:off x="3742" y="2251"/>
                    <a:ext cx="0" cy="45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29" name="Line 17"/>
                  <p:cNvSpPr>
                    <a:spLocks noChangeShapeType="1"/>
                  </p:cNvSpPr>
                  <p:nvPr/>
                </p:nvSpPr>
                <p:spPr bwMode="auto">
                  <a:xfrm>
                    <a:off x="4014" y="2251"/>
                    <a:ext cx="0" cy="45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0" name="Line 18"/>
                  <p:cNvSpPr>
                    <a:spLocks noChangeShapeType="1"/>
                  </p:cNvSpPr>
                  <p:nvPr/>
                </p:nvSpPr>
                <p:spPr bwMode="auto">
                  <a:xfrm>
                    <a:off x="4286" y="2251"/>
                    <a:ext cx="0" cy="45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1" name="Line 19"/>
                  <p:cNvSpPr>
                    <a:spLocks noChangeShapeType="1"/>
                  </p:cNvSpPr>
                  <p:nvPr/>
                </p:nvSpPr>
                <p:spPr bwMode="auto">
                  <a:xfrm>
                    <a:off x="4604" y="2251"/>
                    <a:ext cx="0" cy="45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2" name="Line 20"/>
                  <p:cNvSpPr>
                    <a:spLocks noChangeShapeType="1"/>
                  </p:cNvSpPr>
                  <p:nvPr/>
                </p:nvSpPr>
                <p:spPr bwMode="auto">
                  <a:xfrm>
                    <a:off x="4876" y="2251"/>
                    <a:ext cx="0" cy="45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3" name="Line 21"/>
                  <p:cNvSpPr>
                    <a:spLocks noChangeShapeType="1"/>
                  </p:cNvSpPr>
                  <p:nvPr/>
                </p:nvSpPr>
                <p:spPr bwMode="auto">
                  <a:xfrm>
                    <a:off x="5148" y="2251"/>
                    <a:ext cx="0" cy="45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17" name="Group 22"/>
                <p:cNvGrpSpPr>
                  <a:grpSpLocks/>
                </p:cNvGrpSpPr>
                <p:nvPr/>
              </p:nvGrpSpPr>
              <p:grpSpPr bwMode="auto">
                <a:xfrm>
                  <a:off x="567" y="2251"/>
                  <a:ext cx="1996" cy="45"/>
                  <a:chOff x="3152" y="2251"/>
                  <a:chExt cx="1996" cy="45"/>
                </a:xfrm>
              </p:grpSpPr>
              <p:sp>
                <p:nvSpPr>
                  <p:cNvPr id="118" name="Line 23"/>
                  <p:cNvSpPr>
                    <a:spLocks noChangeShapeType="1"/>
                  </p:cNvSpPr>
                  <p:nvPr/>
                </p:nvSpPr>
                <p:spPr bwMode="auto">
                  <a:xfrm>
                    <a:off x="3152" y="2251"/>
                    <a:ext cx="0" cy="45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9" name="Line 24"/>
                  <p:cNvSpPr>
                    <a:spLocks noChangeShapeType="1"/>
                  </p:cNvSpPr>
                  <p:nvPr/>
                </p:nvSpPr>
                <p:spPr bwMode="auto">
                  <a:xfrm>
                    <a:off x="3424" y="2251"/>
                    <a:ext cx="0" cy="45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20" name="Line 25"/>
                  <p:cNvSpPr>
                    <a:spLocks noChangeShapeType="1"/>
                  </p:cNvSpPr>
                  <p:nvPr/>
                </p:nvSpPr>
                <p:spPr bwMode="auto">
                  <a:xfrm>
                    <a:off x="3742" y="2251"/>
                    <a:ext cx="0" cy="45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21" name="Line 26"/>
                  <p:cNvSpPr>
                    <a:spLocks noChangeShapeType="1"/>
                  </p:cNvSpPr>
                  <p:nvPr/>
                </p:nvSpPr>
                <p:spPr bwMode="auto">
                  <a:xfrm>
                    <a:off x="4014" y="2251"/>
                    <a:ext cx="0" cy="45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22" name="Line 27"/>
                  <p:cNvSpPr>
                    <a:spLocks noChangeShapeType="1"/>
                  </p:cNvSpPr>
                  <p:nvPr/>
                </p:nvSpPr>
                <p:spPr bwMode="auto">
                  <a:xfrm>
                    <a:off x="4286" y="2251"/>
                    <a:ext cx="0" cy="45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23" name="Line 28"/>
                  <p:cNvSpPr>
                    <a:spLocks noChangeShapeType="1"/>
                  </p:cNvSpPr>
                  <p:nvPr/>
                </p:nvSpPr>
                <p:spPr bwMode="auto">
                  <a:xfrm>
                    <a:off x="4604" y="2251"/>
                    <a:ext cx="0" cy="45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24" name="Line 29"/>
                  <p:cNvSpPr>
                    <a:spLocks noChangeShapeType="1"/>
                  </p:cNvSpPr>
                  <p:nvPr/>
                </p:nvSpPr>
                <p:spPr bwMode="auto">
                  <a:xfrm>
                    <a:off x="4876" y="2251"/>
                    <a:ext cx="0" cy="45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25" name="Line 30"/>
                  <p:cNvSpPr>
                    <a:spLocks noChangeShapeType="1"/>
                  </p:cNvSpPr>
                  <p:nvPr/>
                </p:nvSpPr>
                <p:spPr bwMode="auto">
                  <a:xfrm>
                    <a:off x="5148" y="2251"/>
                    <a:ext cx="0" cy="45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sp>
          <p:nvSpPr>
            <p:cNvPr id="100" name="Line 33"/>
            <p:cNvSpPr>
              <a:spLocks noChangeShapeType="1"/>
            </p:cNvSpPr>
            <p:nvPr/>
          </p:nvSpPr>
          <p:spPr bwMode="auto">
            <a:xfrm>
              <a:off x="2835" y="3566"/>
              <a:ext cx="90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" name="Line 34"/>
            <p:cNvSpPr>
              <a:spLocks noChangeShapeType="1"/>
            </p:cNvSpPr>
            <p:nvPr/>
          </p:nvSpPr>
          <p:spPr bwMode="auto">
            <a:xfrm>
              <a:off x="2835" y="3884"/>
              <a:ext cx="90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" name="Line 35"/>
            <p:cNvSpPr>
              <a:spLocks noChangeShapeType="1"/>
            </p:cNvSpPr>
            <p:nvPr/>
          </p:nvSpPr>
          <p:spPr bwMode="auto">
            <a:xfrm>
              <a:off x="2835" y="3249"/>
              <a:ext cx="90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" name="Line 36"/>
            <p:cNvSpPr>
              <a:spLocks noChangeShapeType="1"/>
            </p:cNvSpPr>
            <p:nvPr/>
          </p:nvSpPr>
          <p:spPr bwMode="auto">
            <a:xfrm>
              <a:off x="2835" y="2931"/>
              <a:ext cx="90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" name="Line 37"/>
            <p:cNvSpPr>
              <a:spLocks noChangeShapeType="1"/>
            </p:cNvSpPr>
            <p:nvPr/>
          </p:nvSpPr>
          <p:spPr bwMode="auto">
            <a:xfrm>
              <a:off x="2835" y="2614"/>
              <a:ext cx="90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" name="Line 38"/>
            <p:cNvSpPr>
              <a:spLocks noChangeShapeType="1"/>
            </p:cNvSpPr>
            <p:nvPr/>
          </p:nvSpPr>
          <p:spPr bwMode="auto">
            <a:xfrm>
              <a:off x="2835" y="1979"/>
              <a:ext cx="90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6" name="Line 39"/>
            <p:cNvSpPr>
              <a:spLocks noChangeShapeType="1"/>
            </p:cNvSpPr>
            <p:nvPr/>
          </p:nvSpPr>
          <p:spPr bwMode="auto">
            <a:xfrm>
              <a:off x="2835" y="1661"/>
              <a:ext cx="90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7" name="Line 40"/>
            <p:cNvSpPr>
              <a:spLocks noChangeShapeType="1"/>
            </p:cNvSpPr>
            <p:nvPr/>
          </p:nvSpPr>
          <p:spPr bwMode="auto">
            <a:xfrm>
              <a:off x="2835" y="1344"/>
              <a:ext cx="90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8" name="Line 41"/>
            <p:cNvSpPr>
              <a:spLocks noChangeShapeType="1"/>
            </p:cNvSpPr>
            <p:nvPr/>
          </p:nvSpPr>
          <p:spPr bwMode="auto">
            <a:xfrm>
              <a:off x="2835" y="1026"/>
              <a:ext cx="90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9" name="Line 42"/>
            <p:cNvSpPr>
              <a:spLocks noChangeShapeType="1"/>
            </p:cNvSpPr>
            <p:nvPr/>
          </p:nvSpPr>
          <p:spPr bwMode="auto">
            <a:xfrm>
              <a:off x="2835" y="709"/>
              <a:ext cx="90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0" name="Line 43"/>
            <p:cNvSpPr>
              <a:spLocks noChangeShapeType="1"/>
            </p:cNvSpPr>
            <p:nvPr/>
          </p:nvSpPr>
          <p:spPr bwMode="auto">
            <a:xfrm>
              <a:off x="2835" y="346"/>
              <a:ext cx="90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39" name="Line 47"/>
          <p:cNvSpPr>
            <a:spLocks noChangeShapeType="1"/>
          </p:cNvSpPr>
          <p:nvPr/>
        </p:nvSpPr>
        <p:spPr bwMode="auto">
          <a:xfrm>
            <a:off x="3419475" y="1484313"/>
            <a:ext cx="3887788" cy="424815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0" name="Text Box 48"/>
          <p:cNvSpPr txBox="1">
            <a:spLocks noChangeArrowheads="1"/>
          </p:cNvSpPr>
          <p:nvPr/>
        </p:nvSpPr>
        <p:spPr bwMode="auto">
          <a:xfrm>
            <a:off x="6443663" y="4508500"/>
            <a:ext cx="12969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i="1" baseline="0">
                <a:solidFill>
                  <a:srgbClr val="FF3300"/>
                </a:solidFill>
                <a:latin typeface="Arial" pitchFamily="34" charset="0"/>
              </a:rPr>
              <a:t>k &lt; 0</a:t>
            </a:r>
            <a:endParaRPr lang="ru-RU" sz="2800" b="1" i="1" baseline="0">
              <a:solidFill>
                <a:srgbClr val="FF3300"/>
              </a:solidFill>
              <a:latin typeface="Arial" pitchFamily="34" charset="0"/>
            </a:endParaRPr>
          </a:p>
        </p:txBody>
      </p:sp>
      <p:sp>
        <p:nvSpPr>
          <p:cNvPr id="141" name="Line 102"/>
          <p:cNvSpPr>
            <a:spLocks noChangeShapeType="1"/>
          </p:cNvSpPr>
          <p:nvPr/>
        </p:nvSpPr>
        <p:spPr bwMode="auto">
          <a:xfrm flipV="1">
            <a:off x="2339975" y="1916113"/>
            <a:ext cx="3240088" cy="2808287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2" name="Text Box 103"/>
          <p:cNvSpPr txBox="1">
            <a:spLocks noChangeArrowheads="1"/>
          </p:cNvSpPr>
          <p:nvPr/>
        </p:nvSpPr>
        <p:spPr bwMode="auto">
          <a:xfrm>
            <a:off x="1763713" y="3860800"/>
            <a:ext cx="12969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i="1" baseline="0">
                <a:solidFill>
                  <a:srgbClr val="0000FF"/>
                </a:solidFill>
                <a:latin typeface="Arial" pitchFamily="34" charset="0"/>
              </a:rPr>
              <a:t>k &gt; 0</a:t>
            </a:r>
            <a:endParaRPr lang="ru-RU" sz="2800" b="1" i="1" baseline="0">
              <a:solidFill>
                <a:srgbClr val="0000FF"/>
              </a:solidFill>
              <a:latin typeface="Arial" pitchFamily="34" charset="0"/>
            </a:endParaRPr>
          </a:p>
        </p:txBody>
      </p:sp>
      <p:sp>
        <p:nvSpPr>
          <p:cNvPr id="143" name="Text Box 104"/>
          <p:cNvSpPr txBox="1">
            <a:spLocks noChangeArrowheads="1"/>
          </p:cNvSpPr>
          <p:nvPr/>
        </p:nvSpPr>
        <p:spPr bwMode="auto">
          <a:xfrm>
            <a:off x="4714876" y="2500306"/>
            <a:ext cx="5762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i="1" baseline="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</a:rPr>
              <a:t>b</a:t>
            </a:r>
            <a:endParaRPr lang="ru-RU" sz="2800" b="1" i="1" baseline="0" dirty="0">
              <a:solidFill>
                <a:schemeClr val="accent2">
                  <a:lumMod val="50000"/>
                </a:schemeClr>
              </a:solidFill>
              <a:latin typeface="Arial" pitchFamily="34" charset="0"/>
            </a:endParaRPr>
          </a:p>
        </p:txBody>
      </p:sp>
      <p:sp>
        <p:nvSpPr>
          <p:cNvPr id="145" name="Rectangle 107"/>
          <p:cNvSpPr txBox="1">
            <a:spLocks noChangeArrowheads="1"/>
          </p:cNvSpPr>
          <p:nvPr/>
        </p:nvSpPr>
        <p:spPr>
          <a:xfrm>
            <a:off x="468313" y="404813"/>
            <a:ext cx="3970337" cy="1143000"/>
          </a:xfrm>
          <a:prstGeom prst="rect">
            <a:avLst/>
          </a:prstGeom>
          <a:noFill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C000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y =</a:t>
            </a:r>
            <a:r>
              <a:rPr kumimoji="0" lang="en-US" sz="1800" b="0" i="0" u="none" strike="noStrike" kern="1200" cap="none" spc="-100" normalizeH="0" baseline="0" noProof="0" dirty="0" err="1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C000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kx</a:t>
            </a:r>
            <a:r>
              <a:rPr kumimoji="0" lang="en-US" sz="18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C000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 + b, </a:t>
            </a:r>
            <a:r>
              <a:rPr kumimoji="0" lang="ru-RU" sz="18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C000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8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C000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8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C000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де </a:t>
            </a:r>
            <a:r>
              <a:rPr kumimoji="0" lang="en-US" sz="18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C000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k,</a:t>
            </a:r>
            <a:r>
              <a:rPr kumimoji="0" lang="ru-RU" sz="18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C000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18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C000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b</a:t>
            </a:r>
            <a:r>
              <a:rPr kumimoji="0" lang="ru-RU" sz="18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C000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 – </a:t>
            </a:r>
            <a:r>
              <a:rPr kumimoji="0" lang="ru-RU" sz="1800" b="0" i="0" u="none" strike="noStrike" kern="1200" cap="none" spc="-100" normalizeH="0" baseline="0" noProof="0" dirty="0" err="1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C000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дійсні</a:t>
            </a:r>
            <a:r>
              <a:rPr kumimoji="0" lang="ru-RU" sz="18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C000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 числа</a:t>
            </a:r>
            <a:r>
              <a:rPr kumimoji="0" lang="en-US" sz="18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C000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18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C000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8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C000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Вид  графика  – пряма</a:t>
            </a:r>
          </a:p>
        </p:txBody>
      </p:sp>
      <p:sp>
        <p:nvSpPr>
          <p:cNvPr id="147" name="Line 9"/>
          <p:cNvSpPr>
            <a:spLocks noChangeShapeType="1"/>
          </p:cNvSpPr>
          <p:nvPr/>
        </p:nvSpPr>
        <p:spPr bwMode="auto">
          <a:xfrm>
            <a:off x="4572000" y="285728"/>
            <a:ext cx="0" cy="6119813"/>
          </a:xfrm>
          <a:prstGeom prst="line">
            <a:avLst/>
          </a:prstGeom>
          <a:ln>
            <a:headEnd type="arrow" w="med" len="med"/>
            <a:tailEnd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  <p:sp>
        <p:nvSpPr>
          <p:cNvPr id="148" name="Line 10"/>
          <p:cNvSpPr>
            <a:spLocks noChangeShapeType="1"/>
          </p:cNvSpPr>
          <p:nvPr/>
        </p:nvSpPr>
        <p:spPr bwMode="auto">
          <a:xfrm>
            <a:off x="611188" y="3597253"/>
            <a:ext cx="8137525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  <p:sp>
        <p:nvSpPr>
          <p:cNvPr id="149" name="TextBox 148"/>
          <p:cNvSpPr txBox="1"/>
          <p:nvPr/>
        </p:nvSpPr>
        <p:spPr>
          <a:xfrm>
            <a:off x="4572000" y="214290"/>
            <a:ext cx="546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у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150" name="TextBox 149"/>
          <p:cNvSpPr txBox="1"/>
          <p:nvPr/>
        </p:nvSpPr>
        <p:spPr>
          <a:xfrm>
            <a:off x="8215338" y="3000372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 smtClean="0">
                <a:solidFill>
                  <a:schemeClr val="bg1"/>
                </a:solidFill>
              </a:rPr>
              <a:t>х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50" name="Управляющая кнопка: назад 49">
            <a:hlinkClick r:id="" action="ppaction://hlinkshowjump?jump=previousslide" highlightClick="1"/>
          </p:cNvPr>
          <p:cNvSpPr/>
          <p:nvPr/>
        </p:nvSpPr>
        <p:spPr>
          <a:xfrm>
            <a:off x="428596" y="6000768"/>
            <a:ext cx="714380" cy="35719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Управляющая кнопка: далее 50">
            <a:hlinkClick r:id="" action="ppaction://hlinkshowjump?jump=nextslide" highlightClick="1"/>
          </p:cNvPr>
          <p:cNvSpPr/>
          <p:nvPr/>
        </p:nvSpPr>
        <p:spPr>
          <a:xfrm>
            <a:off x="1142976" y="6000768"/>
            <a:ext cx="714380" cy="35719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4"/>
          <p:cNvGrpSpPr>
            <a:grpSpLocks/>
          </p:cNvGrpSpPr>
          <p:nvPr/>
        </p:nvGrpSpPr>
        <p:grpSpPr bwMode="auto">
          <a:xfrm>
            <a:off x="428597" y="1071546"/>
            <a:ext cx="3786213" cy="5373703"/>
            <a:chOff x="261" y="144"/>
            <a:chExt cx="5426" cy="4006"/>
          </a:xfrm>
        </p:grpSpPr>
        <p:grpSp>
          <p:nvGrpSpPr>
            <p:cNvPr id="3" name="Group 45"/>
            <p:cNvGrpSpPr>
              <a:grpSpLocks/>
            </p:cNvGrpSpPr>
            <p:nvPr/>
          </p:nvGrpSpPr>
          <p:grpSpPr bwMode="auto">
            <a:xfrm>
              <a:off x="261" y="144"/>
              <a:ext cx="5426" cy="4006"/>
              <a:chOff x="261" y="144"/>
              <a:chExt cx="5426" cy="4006"/>
            </a:xfrm>
          </p:grpSpPr>
          <p:grpSp>
            <p:nvGrpSpPr>
              <p:cNvPr id="15" name="Group 46"/>
              <p:cNvGrpSpPr>
                <a:grpSpLocks/>
              </p:cNvGrpSpPr>
              <p:nvPr/>
            </p:nvGrpSpPr>
            <p:grpSpPr bwMode="auto">
              <a:xfrm>
                <a:off x="261" y="180"/>
                <a:ext cx="5426" cy="3970"/>
                <a:chOff x="261" y="180"/>
                <a:chExt cx="5426" cy="3970"/>
              </a:xfrm>
            </p:grpSpPr>
            <p:grpSp>
              <p:nvGrpSpPr>
                <p:cNvPr id="18" name="Group 47"/>
                <p:cNvGrpSpPr>
                  <a:grpSpLocks/>
                </p:cNvGrpSpPr>
                <p:nvPr/>
              </p:nvGrpSpPr>
              <p:grpSpPr bwMode="auto">
                <a:xfrm>
                  <a:off x="261" y="180"/>
                  <a:ext cx="5426" cy="3970"/>
                  <a:chOff x="261" y="180"/>
                  <a:chExt cx="5426" cy="3970"/>
                </a:xfrm>
              </p:grpSpPr>
              <p:grpSp>
                <p:nvGrpSpPr>
                  <p:cNvPr id="38" name="Group 48"/>
                  <p:cNvGrpSpPr>
                    <a:grpSpLocks/>
                  </p:cNvGrpSpPr>
                  <p:nvPr/>
                </p:nvGrpSpPr>
                <p:grpSpPr bwMode="auto">
                  <a:xfrm>
                    <a:off x="261" y="180"/>
                    <a:ext cx="5426" cy="3970"/>
                    <a:chOff x="261" y="180"/>
                    <a:chExt cx="5426" cy="3970"/>
                  </a:xfrm>
                </p:grpSpPr>
                <p:pic>
                  <p:nvPicPr>
                    <p:cNvPr id="40" name="Picture 49" descr="Координаты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/>
                    <a:srcRect l="4724" t="5121" r="4724" b="23045"/>
                    <a:stretch>
                      <a:fillRect/>
                    </a:stretch>
                  </p:blipFill>
                  <p:spPr bwMode="auto">
                    <a:xfrm>
                      <a:off x="261" y="180"/>
                      <a:ext cx="5426" cy="397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</p:pic>
                <p:sp>
                  <p:nvSpPr>
                    <p:cNvPr id="41" name="Line 5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61" y="193"/>
                      <a:ext cx="0" cy="3855"/>
                    </a:xfrm>
                    <a:prstGeom prst="line">
                      <a:avLst/>
                    </a:prstGeom>
                    <a:ln>
                      <a:headEnd type="arrow" w="med" len="med"/>
                      <a:tailEnd/>
                    </a:ln>
                  </p:spPr>
                  <p:style>
                    <a:lnRef idx="2">
                      <a:schemeClr val="dk1"/>
                    </a:lnRef>
                    <a:fillRef idx="0">
                      <a:schemeClr val="dk1"/>
                    </a:fillRef>
                    <a:effectRef idx="1">
                      <a:schemeClr val="dk1"/>
                    </a:effectRef>
                    <a:fontRef idx="minor">
                      <a:schemeClr val="tx1"/>
                    </a:fontRef>
                  </p:style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2" name="Line 5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5" y="2296"/>
                      <a:ext cx="5126" cy="0"/>
                    </a:xfrm>
                    <a:prstGeom prst="line">
                      <a:avLst/>
                    </a:prstGeom>
                    <a:ln>
                      <a:headEnd/>
                      <a:tailEnd type="triangle" w="med" len="med"/>
                    </a:ln>
                  </p:spPr>
                  <p:style>
                    <a:lnRef idx="2">
                      <a:schemeClr val="dk1"/>
                    </a:lnRef>
                    <a:fillRef idx="0">
                      <a:schemeClr val="dk1"/>
                    </a:fillRef>
                    <a:effectRef idx="1">
                      <a:schemeClr val="dk1"/>
                    </a:effectRef>
                    <a:fontRef idx="minor">
                      <a:schemeClr val="tx1"/>
                    </a:fontRef>
                  </p:style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39" name="Text Box 5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880" y="2296"/>
                    <a:ext cx="272" cy="27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pPr algn="l">
                      <a:spcBef>
                        <a:spcPct val="50000"/>
                      </a:spcBef>
                    </a:pPr>
                    <a:r>
                      <a:rPr lang="ru-RU" sz="2000" b="1" baseline="0" dirty="0">
                        <a:solidFill>
                          <a:schemeClr val="bg1"/>
                        </a:solidFill>
                        <a:latin typeface="Arial" pitchFamily="34" charset="0"/>
                      </a:rPr>
                      <a:t>0</a:t>
                    </a:r>
                  </a:p>
                </p:txBody>
              </p:sp>
            </p:grpSp>
            <p:grpSp>
              <p:nvGrpSpPr>
                <p:cNvPr id="19" name="Group 53"/>
                <p:cNvGrpSpPr>
                  <a:grpSpLocks/>
                </p:cNvGrpSpPr>
                <p:nvPr/>
              </p:nvGrpSpPr>
              <p:grpSpPr bwMode="auto">
                <a:xfrm>
                  <a:off x="567" y="2251"/>
                  <a:ext cx="4581" cy="45"/>
                  <a:chOff x="567" y="2251"/>
                  <a:chExt cx="4581" cy="45"/>
                </a:xfrm>
              </p:grpSpPr>
              <p:grpSp>
                <p:nvGrpSpPr>
                  <p:cNvPr id="20" name="Group 54"/>
                  <p:cNvGrpSpPr>
                    <a:grpSpLocks/>
                  </p:cNvGrpSpPr>
                  <p:nvPr/>
                </p:nvGrpSpPr>
                <p:grpSpPr bwMode="auto">
                  <a:xfrm>
                    <a:off x="3152" y="2251"/>
                    <a:ext cx="1996" cy="45"/>
                    <a:chOff x="3152" y="2251"/>
                    <a:chExt cx="1996" cy="45"/>
                  </a:xfrm>
                </p:grpSpPr>
                <p:sp>
                  <p:nvSpPr>
                    <p:cNvPr id="30" name="Line 5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152" y="2251"/>
                      <a:ext cx="0" cy="45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1" name="Line 5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424" y="2251"/>
                      <a:ext cx="0" cy="45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2" name="Line 5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742" y="2251"/>
                      <a:ext cx="0" cy="45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3" name="Line 5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14" y="2251"/>
                      <a:ext cx="0" cy="45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4" name="Line 5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286" y="2251"/>
                      <a:ext cx="0" cy="45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5" name="Line 6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604" y="2251"/>
                      <a:ext cx="0" cy="45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6" name="Line 6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76" y="2251"/>
                      <a:ext cx="0" cy="45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7" name="Line 6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148" y="2251"/>
                      <a:ext cx="0" cy="45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1" name="Group 63"/>
                  <p:cNvGrpSpPr>
                    <a:grpSpLocks/>
                  </p:cNvGrpSpPr>
                  <p:nvPr/>
                </p:nvGrpSpPr>
                <p:grpSpPr bwMode="auto">
                  <a:xfrm>
                    <a:off x="567" y="2251"/>
                    <a:ext cx="1996" cy="45"/>
                    <a:chOff x="3152" y="2251"/>
                    <a:chExt cx="1996" cy="45"/>
                  </a:xfrm>
                </p:grpSpPr>
                <p:sp>
                  <p:nvSpPr>
                    <p:cNvPr id="22" name="Line 6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152" y="2251"/>
                      <a:ext cx="0" cy="45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3" name="Line 6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424" y="2251"/>
                      <a:ext cx="0" cy="45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4" name="Line 6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742" y="2251"/>
                      <a:ext cx="0" cy="45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5" name="Line 6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14" y="2251"/>
                      <a:ext cx="0" cy="45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6" name="Line 6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286" y="2251"/>
                      <a:ext cx="0" cy="45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7" name="Line 6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604" y="2251"/>
                      <a:ext cx="0" cy="45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8" name="Line 7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76" y="2251"/>
                      <a:ext cx="0" cy="45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9" name="Line 7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148" y="2251"/>
                      <a:ext cx="0" cy="45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</p:grpSp>
          <p:sp>
            <p:nvSpPr>
              <p:cNvPr id="16" name="Text Box 72"/>
              <p:cNvSpPr txBox="1">
                <a:spLocks noChangeArrowheads="1"/>
              </p:cNvSpPr>
              <p:nvPr/>
            </p:nvSpPr>
            <p:spPr bwMode="auto">
              <a:xfrm>
                <a:off x="5160" y="1973"/>
                <a:ext cx="272" cy="2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ru-RU" sz="2000" b="1" baseline="0" dirty="0" err="1">
                    <a:solidFill>
                      <a:schemeClr val="bg1"/>
                    </a:solidFill>
                    <a:latin typeface="Arial" pitchFamily="34" charset="0"/>
                  </a:rPr>
                  <a:t>х</a:t>
                </a:r>
                <a:endParaRPr lang="ru-RU" sz="2000" b="1" baseline="0" dirty="0">
                  <a:solidFill>
                    <a:schemeClr val="bg1"/>
                  </a:solidFill>
                  <a:latin typeface="Arial" pitchFamily="34" charset="0"/>
                </a:endParaRPr>
              </a:p>
            </p:txBody>
          </p:sp>
          <p:sp>
            <p:nvSpPr>
              <p:cNvPr id="17" name="Text Box 73"/>
              <p:cNvSpPr txBox="1">
                <a:spLocks noChangeArrowheads="1"/>
              </p:cNvSpPr>
              <p:nvPr/>
            </p:nvSpPr>
            <p:spPr bwMode="auto">
              <a:xfrm>
                <a:off x="2961" y="144"/>
                <a:ext cx="535" cy="2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ru-RU" sz="2000" b="1" baseline="0" dirty="0">
                    <a:solidFill>
                      <a:schemeClr val="bg1"/>
                    </a:solidFill>
                    <a:latin typeface="Arial" pitchFamily="34" charset="0"/>
                  </a:rPr>
                  <a:t>у</a:t>
                </a:r>
              </a:p>
            </p:txBody>
          </p:sp>
        </p:grpSp>
        <p:sp>
          <p:nvSpPr>
            <p:cNvPr id="4" name="Line 74"/>
            <p:cNvSpPr>
              <a:spLocks noChangeShapeType="1"/>
            </p:cNvSpPr>
            <p:nvPr/>
          </p:nvSpPr>
          <p:spPr bwMode="auto">
            <a:xfrm>
              <a:off x="2835" y="3566"/>
              <a:ext cx="90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" name="Line 75"/>
            <p:cNvSpPr>
              <a:spLocks noChangeShapeType="1"/>
            </p:cNvSpPr>
            <p:nvPr/>
          </p:nvSpPr>
          <p:spPr bwMode="auto">
            <a:xfrm>
              <a:off x="2835" y="3884"/>
              <a:ext cx="90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Line 76"/>
            <p:cNvSpPr>
              <a:spLocks noChangeShapeType="1"/>
            </p:cNvSpPr>
            <p:nvPr/>
          </p:nvSpPr>
          <p:spPr bwMode="auto">
            <a:xfrm>
              <a:off x="2835" y="3249"/>
              <a:ext cx="90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Line 77"/>
            <p:cNvSpPr>
              <a:spLocks noChangeShapeType="1"/>
            </p:cNvSpPr>
            <p:nvPr/>
          </p:nvSpPr>
          <p:spPr bwMode="auto">
            <a:xfrm>
              <a:off x="2835" y="2931"/>
              <a:ext cx="90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Line 78"/>
            <p:cNvSpPr>
              <a:spLocks noChangeShapeType="1"/>
            </p:cNvSpPr>
            <p:nvPr/>
          </p:nvSpPr>
          <p:spPr bwMode="auto">
            <a:xfrm>
              <a:off x="2835" y="2614"/>
              <a:ext cx="90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Line 79"/>
            <p:cNvSpPr>
              <a:spLocks noChangeShapeType="1"/>
            </p:cNvSpPr>
            <p:nvPr/>
          </p:nvSpPr>
          <p:spPr bwMode="auto">
            <a:xfrm>
              <a:off x="2835" y="1979"/>
              <a:ext cx="90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Line 80"/>
            <p:cNvSpPr>
              <a:spLocks noChangeShapeType="1"/>
            </p:cNvSpPr>
            <p:nvPr/>
          </p:nvSpPr>
          <p:spPr bwMode="auto">
            <a:xfrm>
              <a:off x="2835" y="1661"/>
              <a:ext cx="90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Line 81"/>
            <p:cNvSpPr>
              <a:spLocks noChangeShapeType="1"/>
            </p:cNvSpPr>
            <p:nvPr/>
          </p:nvSpPr>
          <p:spPr bwMode="auto">
            <a:xfrm>
              <a:off x="2835" y="1344"/>
              <a:ext cx="90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Line 82"/>
            <p:cNvSpPr>
              <a:spLocks noChangeShapeType="1"/>
            </p:cNvSpPr>
            <p:nvPr/>
          </p:nvSpPr>
          <p:spPr bwMode="auto">
            <a:xfrm>
              <a:off x="2835" y="1026"/>
              <a:ext cx="90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Line 83"/>
            <p:cNvSpPr>
              <a:spLocks noChangeShapeType="1"/>
            </p:cNvSpPr>
            <p:nvPr/>
          </p:nvSpPr>
          <p:spPr bwMode="auto">
            <a:xfrm>
              <a:off x="2835" y="709"/>
              <a:ext cx="90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Line 84"/>
            <p:cNvSpPr>
              <a:spLocks noChangeShapeType="1"/>
            </p:cNvSpPr>
            <p:nvPr/>
          </p:nvSpPr>
          <p:spPr bwMode="auto">
            <a:xfrm>
              <a:off x="2835" y="346"/>
              <a:ext cx="90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3" name="Line 89"/>
          <p:cNvSpPr>
            <a:spLocks noChangeShapeType="1"/>
          </p:cNvSpPr>
          <p:nvPr/>
        </p:nvSpPr>
        <p:spPr bwMode="auto">
          <a:xfrm>
            <a:off x="642910" y="2643182"/>
            <a:ext cx="3357586" cy="45719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4" name="Text Box 90"/>
          <p:cNvSpPr txBox="1">
            <a:spLocks noChangeArrowheads="1"/>
          </p:cNvSpPr>
          <p:nvPr/>
        </p:nvSpPr>
        <p:spPr bwMode="auto">
          <a:xfrm>
            <a:off x="1785918" y="2071678"/>
            <a:ext cx="249349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i="1" baseline="0" dirty="0">
                <a:solidFill>
                  <a:srgbClr val="0000FF"/>
                </a:solidFill>
                <a:latin typeface="Arial" pitchFamily="34" charset="0"/>
              </a:rPr>
              <a:t>b</a:t>
            </a:r>
            <a:endParaRPr lang="ru-RU" sz="2800" b="1" i="1" baseline="0" dirty="0">
              <a:solidFill>
                <a:srgbClr val="0000FF"/>
              </a:solidFill>
              <a:latin typeface="Arial" pitchFamily="34" charset="0"/>
            </a:endParaRPr>
          </a:p>
        </p:txBody>
      </p:sp>
      <p:sp>
        <p:nvSpPr>
          <p:cNvPr id="45" name="Text Box 91"/>
          <p:cNvSpPr txBox="1">
            <a:spLocks noChangeArrowheads="1"/>
          </p:cNvSpPr>
          <p:nvPr/>
        </p:nvSpPr>
        <p:spPr bwMode="auto">
          <a:xfrm>
            <a:off x="3000364" y="2143116"/>
            <a:ext cx="164307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i="1" baseline="0" dirty="0">
                <a:solidFill>
                  <a:srgbClr val="0000FF"/>
                </a:solidFill>
                <a:latin typeface="Arial" pitchFamily="34" charset="0"/>
              </a:rPr>
              <a:t>b &gt; 0</a:t>
            </a:r>
            <a:endParaRPr lang="ru-RU" sz="2800" b="1" i="1" baseline="0" dirty="0">
              <a:solidFill>
                <a:srgbClr val="0000FF"/>
              </a:solidFill>
              <a:latin typeface="Arial" pitchFamily="34" charset="0"/>
            </a:endParaRPr>
          </a:p>
        </p:txBody>
      </p:sp>
      <p:sp>
        <p:nvSpPr>
          <p:cNvPr id="46" name="Line 93"/>
          <p:cNvSpPr>
            <a:spLocks noChangeShapeType="1"/>
          </p:cNvSpPr>
          <p:nvPr/>
        </p:nvSpPr>
        <p:spPr bwMode="auto">
          <a:xfrm>
            <a:off x="642910" y="5000636"/>
            <a:ext cx="3357586" cy="45719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7" name="Text Box 94"/>
          <p:cNvSpPr txBox="1">
            <a:spLocks noChangeArrowheads="1"/>
          </p:cNvSpPr>
          <p:nvPr/>
        </p:nvSpPr>
        <p:spPr bwMode="auto">
          <a:xfrm>
            <a:off x="1785918" y="4429132"/>
            <a:ext cx="249349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i="1" baseline="0" dirty="0">
                <a:solidFill>
                  <a:srgbClr val="FF3300"/>
                </a:solidFill>
                <a:latin typeface="Arial" pitchFamily="34" charset="0"/>
              </a:rPr>
              <a:t>b</a:t>
            </a:r>
            <a:endParaRPr lang="ru-RU" sz="2800" b="1" i="1" baseline="0" dirty="0">
              <a:solidFill>
                <a:srgbClr val="FF3300"/>
              </a:solidFill>
              <a:latin typeface="Arial" pitchFamily="34" charset="0"/>
            </a:endParaRPr>
          </a:p>
        </p:txBody>
      </p:sp>
      <p:sp>
        <p:nvSpPr>
          <p:cNvPr id="48" name="Text Box 95"/>
          <p:cNvSpPr txBox="1">
            <a:spLocks noChangeArrowheads="1"/>
          </p:cNvSpPr>
          <p:nvPr/>
        </p:nvSpPr>
        <p:spPr bwMode="auto">
          <a:xfrm>
            <a:off x="3071802" y="5143512"/>
            <a:ext cx="117479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i="1" baseline="0" dirty="0" smtClean="0">
                <a:solidFill>
                  <a:srgbClr val="FF3300"/>
                </a:solidFill>
                <a:latin typeface="Arial" pitchFamily="34" charset="0"/>
              </a:rPr>
              <a:t>b&lt;0 </a:t>
            </a:r>
            <a:endParaRPr lang="ru-RU" sz="2800" b="1" i="1" baseline="0" dirty="0">
              <a:solidFill>
                <a:srgbClr val="FF3300"/>
              </a:solidFill>
              <a:latin typeface="Arial" pitchFamily="34" charset="0"/>
            </a:endParaRPr>
          </a:p>
        </p:txBody>
      </p:sp>
      <p:sp>
        <p:nvSpPr>
          <p:cNvPr id="50" name="Rectangle 98"/>
          <p:cNvSpPr txBox="1">
            <a:spLocks noChangeArrowheads="1"/>
          </p:cNvSpPr>
          <p:nvPr/>
        </p:nvSpPr>
        <p:spPr>
          <a:xfrm>
            <a:off x="642910" y="1214422"/>
            <a:ext cx="1961072" cy="1143000"/>
          </a:xfrm>
          <a:prstGeom prst="rect">
            <a:avLst/>
          </a:prstGeom>
          <a:noFill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A50021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y = b </a:t>
            </a:r>
            <a:r>
              <a:rPr kumimoji="0" lang="ru-RU" sz="18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A50021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(</a:t>
            </a:r>
            <a:r>
              <a:rPr kumimoji="0" lang="en-US" sz="18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A50021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k</a:t>
            </a:r>
            <a:r>
              <a:rPr kumimoji="0" lang="ru-RU" sz="18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A50021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 = 0)</a:t>
            </a:r>
            <a:r>
              <a:rPr kumimoji="0" lang="en-US" sz="18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A50021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18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A50021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18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A50021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b&gt;0, b&lt;0</a:t>
            </a:r>
            <a:endParaRPr kumimoji="0" lang="ru-RU" sz="1800" b="0" i="0" u="none" strike="noStrike" kern="1200" cap="none" spc="-100" normalizeH="0" baseline="0" noProof="0" dirty="0" smtClean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A50021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51" name="Group 5"/>
          <p:cNvGrpSpPr>
            <a:grpSpLocks/>
          </p:cNvGrpSpPr>
          <p:nvPr/>
        </p:nvGrpSpPr>
        <p:grpSpPr bwMode="auto">
          <a:xfrm>
            <a:off x="4643438" y="1142984"/>
            <a:ext cx="3929089" cy="5286412"/>
            <a:chOff x="158" y="164"/>
            <a:chExt cx="5426" cy="3970"/>
          </a:xfrm>
        </p:grpSpPr>
        <p:grpSp>
          <p:nvGrpSpPr>
            <p:cNvPr id="52" name="Group 6"/>
            <p:cNvGrpSpPr>
              <a:grpSpLocks/>
            </p:cNvGrpSpPr>
            <p:nvPr/>
          </p:nvGrpSpPr>
          <p:grpSpPr bwMode="auto">
            <a:xfrm>
              <a:off x="158" y="164"/>
              <a:ext cx="5426" cy="3970"/>
              <a:chOff x="158" y="164"/>
              <a:chExt cx="5426" cy="3970"/>
            </a:xfrm>
          </p:grpSpPr>
          <p:grpSp>
            <p:nvGrpSpPr>
              <p:cNvPr id="64" name="Group 7"/>
              <p:cNvGrpSpPr>
                <a:grpSpLocks/>
              </p:cNvGrpSpPr>
              <p:nvPr/>
            </p:nvGrpSpPr>
            <p:grpSpPr bwMode="auto">
              <a:xfrm>
                <a:off x="158" y="164"/>
                <a:ext cx="5426" cy="3970"/>
                <a:chOff x="158" y="164"/>
                <a:chExt cx="5426" cy="3970"/>
              </a:xfrm>
            </p:grpSpPr>
            <p:grpSp>
              <p:nvGrpSpPr>
                <p:cNvPr id="67" name="Group 8"/>
                <p:cNvGrpSpPr>
                  <a:grpSpLocks/>
                </p:cNvGrpSpPr>
                <p:nvPr/>
              </p:nvGrpSpPr>
              <p:grpSpPr bwMode="auto">
                <a:xfrm>
                  <a:off x="158" y="164"/>
                  <a:ext cx="5426" cy="3970"/>
                  <a:chOff x="158" y="164"/>
                  <a:chExt cx="5426" cy="3970"/>
                </a:xfrm>
              </p:grpSpPr>
              <p:grpSp>
                <p:nvGrpSpPr>
                  <p:cNvPr id="87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58" y="164"/>
                    <a:ext cx="5426" cy="3970"/>
                    <a:chOff x="158" y="164"/>
                    <a:chExt cx="5426" cy="3970"/>
                  </a:xfrm>
                </p:grpSpPr>
                <p:pic>
                  <p:nvPicPr>
                    <p:cNvPr id="89" name="Picture 10" descr="Координаты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/>
                    <a:srcRect l="4724" t="5121" r="4724" b="23045"/>
                    <a:stretch>
                      <a:fillRect/>
                    </a:stretch>
                  </p:blipFill>
                  <p:spPr bwMode="auto">
                    <a:xfrm>
                      <a:off x="158" y="164"/>
                      <a:ext cx="5426" cy="397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</p:pic>
                <p:sp>
                  <p:nvSpPr>
                    <p:cNvPr id="90" name="Line 1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0" y="210"/>
                      <a:ext cx="0" cy="3855"/>
                    </a:xfrm>
                    <a:prstGeom prst="line">
                      <a:avLst/>
                    </a:prstGeom>
                    <a:ln>
                      <a:headEnd type="arrow" w="med" len="med"/>
                      <a:tailEnd/>
                    </a:ln>
                  </p:spPr>
                  <p:style>
                    <a:lnRef idx="2">
                      <a:schemeClr val="dk1"/>
                    </a:lnRef>
                    <a:fillRef idx="0">
                      <a:schemeClr val="dk1"/>
                    </a:fillRef>
                    <a:effectRef idx="1">
                      <a:schemeClr val="dk1"/>
                    </a:effectRef>
                    <a:fontRef idx="minor">
                      <a:schemeClr val="tx1"/>
                    </a:fontRef>
                  </p:style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91" name="Line 1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5" y="2296"/>
                      <a:ext cx="5126" cy="0"/>
                    </a:xfrm>
                    <a:prstGeom prst="line">
                      <a:avLst/>
                    </a:prstGeom>
                    <a:ln>
                      <a:headEnd/>
                      <a:tailEnd type="triangle" w="med" len="med"/>
                    </a:ln>
                  </p:spPr>
                  <p:style>
                    <a:lnRef idx="2">
                      <a:schemeClr val="dk1"/>
                    </a:lnRef>
                    <a:fillRef idx="0">
                      <a:schemeClr val="dk1"/>
                    </a:fillRef>
                    <a:effectRef idx="1">
                      <a:schemeClr val="dk1"/>
                    </a:effectRef>
                    <a:fontRef idx="minor">
                      <a:schemeClr val="tx1"/>
                    </a:fontRef>
                  </p:style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88" name="Text Box 1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880" y="2296"/>
                    <a:ext cx="272" cy="269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pPr algn="l">
                      <a:spcBef>
                        <a:spcPct val="50000"/>
                      </a:spcBef>
                    </a:pPr>
                    <a:r>
                      <a:rPr lang="ru-RU" sz="2000" b="1" baseline="0" dirty="0">
                        <a:solidFill>
                          <a:schemeClr val="bg1"/>
                        </a:solidFill>
                        <a:latin typeface="Arial" pitchFamily="34" charset="0"/>
                      </a:rPr>
                      <a:t>0</a:t>
                    </a:r>
                  </a:p>
                </p:txBody>
              </p:sp>
            </p:grpSp>
            <p:grpSp>
              <p:nvGrpSpPr>
                <p:cNvPr id="68" name="Group 14"/>
                <p:cNvGrpSpPr>
                  <a:grpSpLocks/>
                </p:cNvGrpSpPr>
                <p:nvPr/>
              </p:nvGrpSpPr>
              <p:grpSpPr bwMode="auto">
                <a:xfrm>
                  <a:off x="567" y="2251"/>
                  <a:ext cx="4581" cy="45"/>
                  <a:chOff x="567" y="2251"/>
                  <a:chExt cx="4581" cy="45"/>
                </a:xfrm>
              </p:grpSpPr>
              <p:grpSp>
                <p:nvGrpSpPr>
                  <p:cNvPr id="69" name="Group 15"/>
                  <p:cNvGrpSpPr>
                    <a:grpSpLocks/>
                  </p:cNvGrpSpPr>
                  <p:nvPr/>
                </p:nvGrpSpPr>
                <p:grpSpPr bwMode="auto">
                  <a:xfrm>
                    <a:off x="3152" y="2251"/>
                    <a:ext cx="1996" cy="45"/>
                    <a:chOff x="3152" y="2251"/>
                    <a:chExt cx="1996" cy="45"/>
                  </a:xfrm>
                </p:grpSpPr>
                <p:sp>
                  <p:nvSpPr>
                    <p:cNvPr id="79" name="Line 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152" y="2251"/>
                      <a:ext cx="0" cy="45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80" name="Line 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424" y="2251"/>
                      <a:ext cx="0" cy="45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81" name="Line 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742" y="2251"/>
                      <a:ext cx="0" cy="45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82" name="Line 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14" y="2251"/>
                      <a:ext cx="0" cy="45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83" name="Line 2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286" y="2251"/>
                      <a:ext cx="0" cy="45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84" name="Line 2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604" y="2251"/>
                      <a:ext cx="0" cy="45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85" name="Line 2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76" y="2251"/>
                      <a:ext cx="0" cy="45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86" name="Line 2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148" y="2251"/>
                      <a:ext cx="0" cy="45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70" name="Group 24"/>
                  <p:cNvGrpSpPr>
                    <a:grpSpLocks/>
                  </p:cNvGrpSpPr>
                  <p:nvPr/>
                </p:nvGrpSpPr>
                <p:grpSpPr bwMode="auto">
                  <a:xfrm>
                    <a:off x="567" y="2251"/>
                    <a:ext cx="1996" cy="45"/>
                    <a:chOff x="3152" y="2251"/>
                    <a:chExt cx="1996" cy="45"/>
                  </a:xfrm>
                </p:grpSpPr>
                <p:sp>
                  <p:nvSpPr>
                    <p:cNvPr id="71" name="Line 2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152" y="2251"/>
                      <a:ext cx="0" cy="45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72" name="Line 2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424" y="2251"/>
                      <a:ext cx="0" cy="45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73" name="Line 2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742" y="2251"/>
                      <a:ext cx="0" cy="45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74" name="Line 2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14" y="2251"/>
                      <a:ext cx="0" cy="45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75" name="Line 2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286" y="2251"/>
                      <a:ext cx="0" cy="45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76" name="Line 3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604" y="2251"/>
                      <a:ext cx="0" cy="45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77" name="Line 3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76" y="2251"/>
                      <a:ext cx="0" cy="45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78" name="Line 3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148" y="2251"/>
                      <a:ext cx="0" cy="45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</p:grpSp>
          <p:sp>
            <p:nvSpPr>
              <p:cNvPr id="65" name="Text Box 33"/>
              <p:cNvSpPr txBox="1">
                <a:spLocks noChangeArrowheads="1"/>
              </p:cNvSpPr>
              <p:nvPr/>
            </p:nvSpPr>
            <p:spPr bwMode="auto">
              <a:xfrm>
                <a:off x="4987" y="1923"/>
                <a:ext cx="272" cy="2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ru-RU" sz="2000" b="1" baseline="0" dirty="0" err="1">
                    <a:solidFill>
                      <a:schemeClr val="bg1"/>
                    </a:solidFill>
                    <a:latin typeface="Arial" pitchFamily="34" charset="0"/>
                  </a:rPr>
                  <a:t>х</a:t>
                </a:r>
                <a:endParaRPr lang="ru-RU" sz="2000" b="1" baseline="0" dirty="0">
                  <a:solidFill>
                    <a:schemeClr val="bg1"/>
                  </a:solidFill>
                  <a:latin typeface="Arial" pitchFamily="34" charset="0"/>
                </a:endParaRPr>
              </a:p>
            </p:txBody>
          </p:sp>
          <p:sp>
            <p:nvSpPr>
              <p:cNvPr id="66" name="Text Box 34"/>
              <p:cNvSpPr txBox="1">
                <a:spLocks noChangeArrowheads="1"/>
              </p:cNvSpPr>
              <p:nvPr/>
            </p:nvSpPr>
            <p:spPr bwMode="auto">
              <a:xfrm>
                <a:off x="3056" y="240"/>
                <a:ext cx="227" cy="2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ru-RU" sz="2000" b="1" baseline="0" dirty="0">
                    <a:solidFill>
                      <a:schemeClr val="bg1"/>
                    </a:solidFill>
                    <a:latin typeface="Arial" pitchFamily="34" charset="0"/>
                  </a:rPr>
                  <a:t>у</a:t>
                </a:r>
              </a:p>
            </p:txBody>
          </p:sp>
        </p:grpSp>
        <p:sp>
          <p:nvSpPr>
            <p:cNvPr id="53" name="Line 35"/>
            <p:cNvSpPr>
              <a:spLocks noChangeShapeType="1"/>
            </p:cNvSpPr>
            <p:nvPr/>
          </p:nvSpPr>
          <p:spPr bwMode="auto">
            <a:xfrm>
              <a:off x="2835" y="3566"/>
              <a:ext cx="90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" name="Line 36"/>
            <p:cNvSpPr>
              <a:spLocks noChangeShapeType="1"/>
            </p:cNvSpPr>
            <p:nvPr/>
          </p:nvSpPr>
          <p:spPr bwMode="auto">
            <a:xfrm>
              <a:off x="2835" y="3884"/>
              <a:ext cx="90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5" name="Line 37"/>
            <p:cNvSpPr>
              <a:spLocks noChangeShapeType="1"/>
            </p:cNvSpPr>
            <p:nvPr/>
          </p:nvSpPr>
          <p:spPr bwMode="auto">
            <a:xfrm>
              <a:off x="2835" y="3249"/>
              <a:ext cx="90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6" name="Line 38"/>
            <p:cNvSpPr>
              <a:spLocks noChangeShapeType="1"/>
            </p:cNvSpPr>
            <p:nvPr/>
          </p:nvSpPr>
          <p:spPr bwMode="auto">
            <a:xfrm>
              <a:off x="2835" y="2931"/>
              <a:ext cx="90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7" name="Line 39"/>
            <p:cNvSpPr>
              <a:spLocks noChangeShapeType="1"/>
            </p:cNvSpPr>
            <p:nvPr/>
          </p:nvSpPr>
          <p:spPr bwMode="auto">
            <a:xfrm>
              <a:off x="2835" y="2614"/>
              <a:ext cx="90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" name="Line 40"/>
            <p:cNvSpPr>
              <a:spLocks noChangeShapeType="1"/>
            </p:cNvSpPr>
            <p:nvPr/>
          </p:nvSpPr>
          <p:spPr bwMode="auto">
            <a:xfrm>
              <a:off x="2835" y="1979"/>
              <a:ext cx="90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9" name="Line 41"/>
            <p:cNvSpPr>
              <a:spLocks noChangeShapeType="1"/>
            </p:cNvSpPr>
            <p:nvPr/>
          </p:nvSpPr>
          <p:spPr bwMode="auto">
            <a:xfrm>
              <a:off x="2835" y="1661"/>
              <a:ext cx="90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0" name="Line 42"/>
            <p:cNvSpPr>
              <a:spLocks noChangeShapeType="1"/>
            </p:cNvSpPr>
            <p:nvPr/>
          </p:nvSpPr>
          <p:spPr bwMode="auto">
            <a:xfrm>
              <a:off x="2835" y="1344"/>
              <a:ext cx="90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" name="Line 43"/>
            <p:cNvSpPr>
              <a:spLocks noChangeShapeType="1"/>
            </p:cNvSpPr>
            <p:nvPr/>
          </p:nvSpPr>
          <p:spPr bwMode="auto">
            <a:xfrm>
              <a:off x="2835" y="1026"/>
              <a:ext cx="90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" name="Line 44"/>
            <p:cNvSpPr>
              <a:spLocks noChangeShapeType="1"/>
            </p:cNvSpPr>
            <p:nvPr/>
          </p:nvSpPr>
          <p:spPr bwMode="auto">
            <a:xfrm>
              <a:off x="2835" y="709"/>
              <a:ext cx="90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3" name="Line 45"/>
            <p:cNvSpPr>
              <a:spLocks noChangeShapeType="1"/>
            </p:cNvSpPr>
            <p:nvPr/>
          </p:nvSpPr>
          <p:spPr bwMode="auto">
            <a:xfrm>
              <a:off x="2835" y="346"/>
              <a:ext cx="90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3" name="Line 47"/>
          <p:cNvSpPr>
            <a:spLocks noChangeShapeType="1"/>
          </p:cNvSpPr>
          <p:nvPr/>
        </p:nvSpPr>
        <p:spPr bwMode="auto">
          <a:xfrm>
            <a:off x="5284794" y="1930389"/>
            <a:ext cx="2520950" cy="3887787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4" name="Text Box 48"/>
          <p:cNvSpPr txBox="1">
            <a:spLocks noChangeArrowheads="1"/>
          </p:cNvSpPr>
          <p:nvPr/>
        </p:nvSpPr>
        <p:spPr bwMode="auto">
          <a:xfrm>
            <a:off x="6858016" y="5715016"/>
            <a:ext cx="12969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i="1" baseline="0" dirty="0">
                <a:solidFill>
                  <a:srgbClr val="FF3300"/>
                </a:solidFill>
                <a:latin typeface="Arial" pitchFamily="34" charset="0"/>
              </a:rPr>
              <a:t>k &lt; 0</a:t>
            </a:r>
            <a:endParaRPr lang="ru-RU" sz="2800" b="1" i="1" baseline="0" dirty="0">
              <a:solidFill>
                <a:srgbClr val="FF3300"/>
              </a:solidFill>
              <a:latin typeface="Arial" pitchFamily="34" charset="0"/>
            </a:endParaRPr>
          </a:p>
        </p:txBody>
      </p:sp>
      <p:sp>
        <p:nvSpPr>
          <p:cNvPr id="95" name="Line 50"/>
          <p:cNvSpPr>
            <a:spLocks noChangeShapeType="1"/>
          </p:cNvSpPr>
          <p:nvPr/>
        </p:nvSpPr>
        <p:spPr bwMode="auto">
          <a:xfrm flipV="1">
            <a:off x="5500694" y="1857364"/>
            <a:ext cx="2376488" cy="403225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6" name="Text Box 51"/>
          <p:cNvSpPr txBox="1">
            <a:spLocks noChangeArrowheads="1"/>
          </p:cNvSpPr>
          <p:nvPr/>
        </p:nvSpPr>
        <p:spPr bwMode="auto">
          <a:xfrm>
            <a:off x="7000892" y="1357298"/>
            <a:ext cx="12969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i="1" baseline="0" dirty="0">
                <a:solidFill>
                  <a:srgbClr val="0000FF"/>
                </a:solidFill>
                <a:latin typeface="Arial" pitchFamily="34" charset="0"/>
              </a:rPr>
              <a:t>k &gt; 0</a:t>
            </a:r>
            <a:endParaRPr lang="ru-RU" sz="2800" b="1" i="1" baseline="0" dirty="0">
              <a:solidFill>
                <a:srgbClr val="0000FF"/>
              </a:solidFill>
              <a:latin typeface="Arial" pitchFamily="34" charset="0"/>
            </a:endParaRPr>
          </a:p>
        </p:txBody>
      </p:sp>
      <p:grpSp>
        <p:nvGrpSpPr>
          <p:cNvPr id="97" name="Group 52"/>
          <p:cNvGrpSpPr>
            <a:grpSpLocks/>
          </p:cNvGrpSpPr>
          <p:nvPr/>
        </p:nvGrpSpPr>
        <p:grpSpPr bwMode="auto">
          <a:xfrm>
            <a:off x="6510343" y="2940037"/>
            <a:ext cx="431800" cy="1512887"/>
            <a:chOff x="2880" y="1797"/>
            <a:chExt cx="272" cy="953"/>
          </a:xfrm>
        </p:grpSpPr>
        <p:sp>
          <p:nvSpPr>
            <p:cNvPr id="98" name="Line 53"/>
            <p:cNvSpPr>
              <a:spLocks noChangeShapeType="1"/>
            </p:cNvSpPr>
            <p:nvPr/>
          </p:nvSpPr>
          <p:spPr bwMode="auto">
            <a:xfrm flipV="1">
              <a:off x="3152" y="1797"/>
              <a:ext cx="0" cy="95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" name="Line 54"/>
            <p:cNvSpPr>
              <a:spLocks noChangeShapeType="1"/>
            </p:cNvSpPr>
            <p:nvPr/>
          </p:nvSpPr>
          <p:spPr bwMode="auto">
            <a:xfrm flipH="1" flipV="1">
              <a:off x="2880" y="2750"/>
              <a:ext cx="27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" name="Line 55"/>
            <p:cNvSpPr>
              <a:spLocks noChangeShapeType="1"/>
            </p:cNvSpPr>
            <p:nvPr/>
          </p:nvSpPr>
          <p:spPr bwMode="auto">
            <a:xfrm flipH="1" flipV="1">
              <a:off x="2880" y="1797"/>
              <a:ext cx="27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01" name="Text Box 56"/>
          <p:cNvSpPr txBox="1">
            <a:spLocks noChangeArrowheads="1"/>
          </p:cNvSpPr>
          <p:nvPr/>
        </p:nvSpPr>
        <p:spPr bwMode="auto">
          <a:xfrm>
            <a:off x="5715008" y="2214554"/>
            <a:ext cx="5048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i="1" baseline="0" dirty="0">
                <a:solidFill>
                  <a:srgbClr val="FF3300"/>
                </a:solidFill>
                <a:latin typeface="Arial" pitchFamily="34" charset="0"/>
              </a:rPr>
              <a:t>k</a:t>
            </a:r>
            <a:endParaRPr lang="ru-RU" sz="2800" b="1" i="1" baseline="0" dirty="0">
              <a:solidFill>
                <a:srgbClr val="FF3300"/>
              </a:solidFill>
              <a:latin typeface="Arial" pitchFamily="34" charset="0"/>
            </a:endParaRPr>
          </a:p>
        </p:txBody>
      </p:sp>
      <p:sp>
        <p:nvSpPr>
          <p:cNvPr id="102" name="Text Box 57"/>
          <p:cNvSpPr txBox="1">
            <a:spLocks noChangeArrowheads="1"/>
          </p:cNvSpPr>
          <p:nvPr/>
        </p:nvSpPr>
        <p:spPr bwMode="auto">
          <a:xfrm>
            <a:off x="5572132" y="4643446"/>
            <a:ext cx="5048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i="1" baseline="0" dirty="0">
                <a:solidFill>
                  <a:srgbClr val="0000FF"/>
                </a:solidFill>
                <a:latin typeface="Arial" pitchFamily="34" charset="0"/>
              </a:rPr>
              <a:t>k</a:t>
            </a:r>
            <a:endParaRPr lang="ru-RU" sz="2800" b="1" i="1" baseline="0" dirty="0">
              <a:solidFill>
                <a:srgbClr val="0000FF"/>
              </a:solidFill>
              <a:latin typeface="Arial" pitchFamily="34" charset="0"/>
            </a:endParaRPr>
          </a:p>
        </p:txBody>
      </p:sp>
      <p:sp>
        <p:nvSpPr>
          <p:cNvPr id="103" name="Text Box 58"/>
          <p:cNvSpPr txBox="1">
            <a:spLocks noChangeArrowheads="1"/>
          </p:cNvSpPr>
          <p:nvPr/>
        </p:nvSpPr>
        <p:spPr bwMode="auto">
          <a:xfrm>
            <a:off x="6786578" y="3929066"/>
            <a:ext cx="2889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i="1" baseline="0" dirty="0">
                <a:solidFill>
                  <a:schemeClr val="bg1"/>
                </a:solidFill>
                <a:latin typeface="Arial" pitchFamily="34" charset="0"/>
              </a:rPr>
              <a:t>1</a:t>
            </a:r>
            <a:endParaRPr lang="ru-RU" sz="2800" b="1" i="1" baseline="0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105" name="Rectangle 63"/>
          <p:cNvSpPr txBox="1">
            <a:spLocks noChangeArrowheads="1"/>
          </p:cNvSpPr>
          <p:nvPr/>
        </p:nvSpPr>
        <p:spPr>
          <a:xfrm>
            <a:off x="4786314" y="1214422"/>
            <a:ext cx="2105019" cy="1147771"/>
          </a:xfrm>
          <a:prstGeom prst="rect">
            <a:avLst/>
          </a:prstGeom>
          <a:noFill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A50021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y = </a:t>
            </a:r>
            <a:r>
              <a:rPr kumimoji="0" lang="en-US" sz="1800" b="0" i="0" u="none" strike="noStrike" kern="1200" cap="none" spc="-100" normalizeH="0" baseline="0" noProof="0" dirty="0" err="1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A50021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kx</a:t>
            </a:r>
            <a:r>
              <a:rPr kumimoji="0" lang="en-US" sz="18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A50021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 (b = 0)</a:t>
            </a:r>
            <a:r>
              <a:rPr kumimoji="0" lang="ru-RU" sz="18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A50021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8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A50021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18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A50021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k&gt;0, k&lt;0</a:t>
            </a:r>
            <a:endParaRPr kumimoji="0" lang="ru-RU" sz="1800" b="0" i="0" u="none" strike="noStrike" kern="1200" cap="none" spc="-100" normalizeH="0" baseline="0" noProof="0" dirty="0" smtClean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A50021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08" name="Схема 107"/>
          <p:cNvGraphicFramePr/>
          <p:nvPr/>
        </p:nvGraphicFramePr>
        <p:xfrm>
          <a:off x="1000100" y="214290"/>
          <a:ext cx="6643734" cy="16748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4" name="Управляющая кнопка: назад 103">
            <a:hlinkClick r:id="" action="ppaction://hlinkshowjump?jump=previousslide" highlightClick="1"/>
          </p:cNvPr>
          <p:cNvSpPr/>
          <p:nvPr/>
        </p:nvSpPr>
        <p:spPr>
          <a:xfrm>
            <a:off x="428596" y="6000768"/>
            <a:ext cx="714380" cy="35719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" name="Управляющая кнопка: далее 105">
            <a:hlinkClick r:id="" action="ppaction://hlinkshowjump?jump=nextslide" highlightClick="1"/>
          </p:cNvPr>
          <p:cNvSpPr/>
          <p:nvPr/>
        </p:nvSpPr>
        <p:spPr>
          <a:xfrm>
            <a:off x="1142976" y="6000768"/>
            <a:ext cx="714380" cy="35719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"/>
          <p:cNvGrpSpPr>
            <a:grpSpLocks/>
          </p:cNvGrpSpPr>
          <p:nvPr/>
        </p:nvGrpSpPr>
        <p:grpSpPr bwMode="auto">
          <a:xfrm>
            <a:off x="1785918" y="430212"/>
            <a:ext cx="5257800" cy="4419600"/>
            <a:chOff x="816" y="768"/>
            <a:chExt cx="3312" cy="2784"/>
          </a:xfrm>
        </p:grpSpPr>
        <p:pic>
          <p:nvPicPr>
            <p:cNvPr id="4" name="Picture 2" descr="1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816" y="786"/>
              <a:ext cx="3312" cy="2748"/>
            </a:xfrm>
            <a:prstGeom prst="rect">
              <a:avLst/>
            </a:prstGeom>
            <a:noFill/>
          </p:spPr>
        </p:pic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816" y="768"/>
              <a:ext cx="3312" cy="278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795318" y="5154612"/>
            <a:ext cx="75438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uk-UA" sz="2400" dirty="0" smtClean="0">
                <a:solidFill>
                  <a:schemeClr val="tx2">
                    <a:lumMod val="50000"/>
                  </a:schemeClr>
                </a:solidFill>
              </a:rPr>
              <a:t>Пряма пропорційність</a:t>
            </a:r>
            <a:r>
              <a:rPr lang="uk-UA" dirty="0" smtClean="0"/>
              <a:t> </a:t>
            </a:r>
            <a:r>
              <a:rPr lang="uk-UA" sz="2400" dirty="0" smtClean="0"/>
              <a:t>– функція, яку можна задати формулою виду  </a:t>
            </a:r>
            <a:r>
              <a:rPr lang="uk-UA" sz="2400" dirty="0" err="1" smtClean="0"/>
              <a:t>у=kx</a:t>
            </a:r>
            <a:r>
              <a:rPr lang="uk-UA" sz="2400" dirty="0" smtClean="0"/>
              <a:t>, де </a:t>
            </a:r>
            <a:r>
              <a:rPr lang="en-US" sz="2400" dirty="0" smtClean="0"/>
              <a:t>x</a:t>
            </a:r>
            <a:r>
              <a:rPr lang="uk-UA" sz="2400" dirty="0" smtClean="0"/>
              <a:t> – незалежна змінна,  k  і  b – деякі числа.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00364" y="500042"/>
            <a:ext cx="2857520" cy="369332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uk-UA" dirty="0" smtClean="0"/>
              <a:t>   Пряма пропорційність</a:t>
            </a:r>
            <a:endParaRPr lang="ru-RU" dirty="0"/>
          </a:p>
        </p:txBody>
      </p:sp>
      <p:sp>
        <p:nvSpPr>
          <p:cNvPr id="7" name="Управляющая кнопка: назад 6">
            <a:hlinkClick r:id="" action="ppaction://hlinkshowjump?jump=previousslide" highlightClick="1"/>
          </p:cNvPr>
          <p:cNvSpPr/>
          <p:nvPr/>
        </p:nvSpPr>
        <p:spPr>
          <a:xfrm>
            <a:off x="285720" y="6357958"/>
            <a:ext cx="714380" cy="35719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1000100" y="6357958"/>
            <a:ext cx="714380" cy="35719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uk-UA" sz="4000" dirty="0" smtClean="0">
              <a:solidFill>
                <a:schemeClr val="tx2">
                  <a:lumMod val="25000"/>
                </a:schemeClr>
              </a:solidFill>
            </a:endParaRPr>
          </a:p>
          <a:p>
            <a:r>
              <a:rPr lang="uk-UA" sz="4000" dirty="0" smtClean="0">
                <a:solidFill>
                  <a:schemeClr val="tx2">
                    <a:lumMod val="25000"/>
                  </a:schemeClr>
                </a:solidFill>
                <a:hlinkClick r:id="rId2" action="ppaction://hlinksldjump"/>
              </a:rPr>
              <a:t>1. Теоретичні основи теми</a:t>
            </a:r>
            <a:endParaRPr lang="uk-UA" sz="4000" dirty="0" smtClean="0">
              <a:solidFill>
                <a:schemeClr val="tx2">
                  <a:lumMod val="25000"/>
                </a:schemeClr>
              </a:solidFill>
            </a:endParaRPr>
          </a:p>
          <a:p>
            <a:r>
              <a:rPr lang="uk-UA" sz="4000" dirty="0" smtClean="0">
                <a:solidFill>
                  <a:schemeClr val="tx2">
                    <a:lumMod val="25000"/>
                  </a:schemeClr>
                </a:solidFill>
                <a:hlinkClick r:id="rId3" action="ppaction://hlinksldjump"/>
              </a:rPr>
              <a:t>2. Тематичний тренажер</a:t>
            </a:r>
            <a:endParaRPr lang="uk-UA" sz="4000" dirty="0" smtClean="0">
              <a:solidFill>
                <a:schemeClr val="tx2">
                  <a:lumMod val="25000"/>
                </a:schemeClr>
              </a:solidFill>
            </a:endParaRPr>
          </a:p>
          <a:p>
            <a:r>
              <a:rPr lang="uk-UA" sz="4000" dirty="0" smtClean="0">
                <a:solidFill>
                  <a:schemeClr val="tx2">
                    <a:lumMod val="25000"/>
                  </a:schemeClr>
                </a:solidFill>
                <a:hlinkClick r:id="rId4" action="ppaction://hlinksldjump"/>
              </a:rPr>
              <a:t>3. </a:t>
            </a:r>
            <a:r>
              <a:rPr lang="uk-UA" sz="4000" dirty="0" err="1" smtClean="0">
                <a:solidFill>
                  <a:schemeClr val="tx2">
                    <a:lumMod val="25000"/>
                  </a:schemeClr>
                </a:solidFill>
                <a:hlinkClick r:id="rId4" action="ppaction://hlinksldjump"/>
              </a:rPr>
              <a:t>“Галопом</a:t>
            </a:r>
            <a:r>
              <a:rPr lang="uk-UA" sz="4000" dirty="0" smtClean="0">
                <a:solidFill>
                  <a:schemeClr val="tx2">
                    <a:lumMod val="25000"/>
                  </a:schemeClr>
                </a:solidFill>
                <a:hlinkClick r:id="rId4" action="ppaction://hlinksldjump"/>
              </a:rPr>
              <a:t> по </a:t>
            </a:r>
            <a:r>
              <a:rPr lang="uk-UA" sz="4000" dirty="0" err="1" smtClean="0">
                <a:solidFill>
                  <a:schemeClr val="tx2">
                    <a:lumMod val="25000"/>
                  </a:schemeClr>
                </a:solidFill>
                <a:hlinkClick r:id="rId4" action="ppaction://hlinksldjump"/>
              </a:rPr>
              <a:t>Європам”</a:t>
            </a:r>
            <a:endParaRPr lang="ru-RU" sz="4000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6000" dirty="0" smtClean="0">
                <a:solidFill>
                  <a:schemeClr val="accent1">
                    <a:lumMod val="50000"/>
                  </a:schemeClr>
                </a:solidFill>
              </a:rPr>
              <a:t>Зміст</a:t>
            </a:r>
            <a:endParaRPr lang="ru-RU" sz="6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Управляющая кнопка: назад 3">
            <a:hlinkClick r:id="" action="ppaction://hlinkshowjump?jump=previousslide" highlightClick="1"/>
          </p:cNvPr>
          <p:cNvSpPr/>
          <p:nvPr/>
        </p:nvSpPr>
        <p:spPr>
          <a:xfrm>
            <a:off x="714348" y="5857892"/>
            <a:ext cx="785818" cy="35719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027" descr="BS00554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57166"/>
            <a:ext cx="1524000" cy="1328737"/>
          </a:xfrm>
          <a:prstGeom prst="rect">
            <a:avLst/>
          </a:prstGeom>
          <a:noFill/>
        </p:spPr>
      </p:pic>
      <p:cxnSp>
        <p:nvCxnSpPr>
          <p:cNvPr id="4" name="Прямая со стрелкой 3"/>
          <p:cNvCxnSpPr/>
          <p:nvPr/>
        </p:nvCxnSpPr>
        <p:spPr>
          <a:xfrm>
            <a:off x="928662" y="3071810"/>
            <a:ext cx="285752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572000" y="3429000"/>
            <a:ext cx="2423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 </a:t>
            </a:r>
            <a:endParaRPr lang="ru-RU" dirty="0" smtClean="0"/>
          </a:p>
          <a:p>
            <a:endParaRPr lang="ru-RU" dirty="0"/>
          </a:p>
        </p:txBody>
      </p:sp>
      <p:cxnSp>
        <p:nvCxnSpPr>
          <p:cNvPr id="10" name="Прямая со стрелкой 9"/>
          <p:cNvCxnSpPr/>
          <p:nvPr/>
        </p:nvCxnSpPr>
        <p:spPr>
          <a:xfrm rot="5400000" flipH="1" flipV="1">
            <a:off x="750861" y="3035297"/>
            <a:ext cx="321471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 flipH="1" flipV="1">
            <a:off x="1250133" y="2035959"/>
            <a:ext cx="2428892" cy="178595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714744" y="3071810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>
                <a:solidFill>
                  <a:schemeClr val="bg1"/>
                </a:solidFill>
              </a:rPr>
              <a:t>х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357422" y="1142984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>
                <a:solidFill>
                  <a:schemeClr val="bg1"/>
                </a:solidFill>
              </a:rPr>
              <a:t>у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071802" y="2000240"/>
            <a:ext cx="532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err="1" smtClean="0">
                <a:solidFill>
                  <a:schemeClr val="bg1"/>
                </a:solidFill>
              </a:rPr>
              <a:t>у=х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071670" y="2786058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>
                <a:solidFill>
                  <a:schemeClr val="bg1"/>
                </a:solidFill>
              </a:rPr>
              <a:t>0</a:t>
            </a:r>
            <a:endParaRPr lang="ru-RU" dirty="0">
              <a:solidFill>
                <a:schemeClr val="bg1"/>
              </a:solidFill>
            </a:endParaRPr>
          </a:p>
        </p:txBody>
      </p:sp>
      <p:cxnSp>
        <p:nvCxnSpPr>
          <p:cNvPr id="32" name="Прямая со стрелкой 31"/>
          <p:cNvCxnSpPr/>
          <p:nvPr/>
        </p:nvCxnSpPr>
        <p:spPr>
          <a:xfrm rot="5400000" flipH="1" flipV="1">
            <a:off x="5108579" y="3035297"/>
            <a:ext cx="321471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5286380" y="3071810"/>
            <a:ext cx="285752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rot="16200000" flipV="1">
            <a:off x="5500694" y="2000240"/>
            <a:ext cx="2500330" cy="221457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6715140" y="1214422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>
                <a:solidFill>
                  <a:schemeClr val="bg1"/>
                </a:solidFill>
              </a:rPr>
              <a:t>у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143900" y="2786058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>
                <a:solidFill>
                  <a:schemeClr val="bg1"/>
                </a:solidFill>
              </a:rPr>
              <a:t>х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715140" y="2714620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>
                <a:solidFill>
                  <a:schemeClr val="bg1"/>
                </a:solidFill>
              </a:rPr>
              <a:t>0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643834" y="3929066"/>
            <a:ext cx="615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err="1" smtClean="0">
                <a:solidFill>
                  <a:schemeClr val="bg1"/>
                </a:solidFill>
              </a:rPr>
              <a:t>у=-х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500298" y="500042"/>
            <a:ext cx="43577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>
                <a:solidFill>
                  <a:srgbClr val="C00000"/>
                </a:solidFill>
              </a:rPr>
              <a:t>Це корисно </a:t>
            </a:r>
            <a:r>
              <a:rPr lang="uk-UA" sz="2800" dirty="0" err="1" smtClean="0">
                <a:solidFill>
                  <a:srgbClr val="C00000"/>
                </a:solidFill>
              </a:rPr>
              <a:t>запам</a:t>
            </a:r>
            <a:r>
              <a:rPr lang="en-US" sz="2800" dirty="0" smtClean="0">
                <a:solidFill>
                  <a:srgbClr val="C00000"/>
                </a:solidFill>
              </a:rPr>
              <a:t>’</a:t>
            </a:r>
            <a:r>
              <a:rPr lang="uk-UA" sz="2800" dirty="0" err="1" smtClean="0">
                <a:solidFill>
                  <a:srgbClr val="C00000"/>
                </a:solidFill>
              </a:rPr>
              <a:t>ятати</a:t>
            </a:r>
            <a:r>
              <a:rPr lang="uk-UA" sz="2800" dirty="0" smtClean="0">
                <a:solidFill>
                  <a:srgbClr val="C00000"/>
                </a:solidFill>
              </a:rPr>
              <a:t> !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85720" y="4929198"/>
            <a:ext cx="430893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Графік функції </a:t>
            </a:r>
            <a:r>
              <a:rPr lang="uk-UA" dirty="0" err="1" smtClean="0"/>
              <a:t>у=х</a:t>
            </a:r>
            <a:r>
              <a:rPr lang="uk-UA" dirty="0" smtClean="0"/>
              <a:t> (</a:t>
            </a:r>
            <a:r>
              <a:rPr lang="en-US" dirty="0" smtClean="0"/>
              <a:t>k</a:t>
            </a:r>
            <a:r>
              <a:rPr lang="uk-UA" dirty="0" smtClean="0"/>
              <a:t>=1) – пряма, </a:t>
            </a:r>
          </a:p>
          <a:p>
            <a:r>
              <a:rPr lang="uk-UA" dirty="0" smtClean="0"/>
              <a:t>що є бісектрисою І та ІІІ координатних </a:t>
            </a:r>
          </a:p>
          <a:p>
            <a:r>
              <a:rPr lang="uk-UA" dirty="0" smtClean="0"/>
              <a:t>чвертей.</a:t>
            </a:r>
            <a:endParaRPr lang="ru-RU" dirty="0"/>
          </a:p>
        </p:txBody>
      </p:sp>
      <p:sp>
        <p:nvSpPr>
          <p:cNvPr id="46" name="TextBox 45"/>
          <p:cNvSpPr txBox="1"/>
          <p:nvPr/>
        </p:nvSpPr>
        <p:spPr>
          <a:xfrm>
            <a:off x="4572000" y="4929198"/>
            <a:ext cx="438139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Графік функції </a:t>
            </a:r>
            <a:r>
              <a:rPr lang="uk-UA" dirty="0" err="1" smtClean="0"/>
              <a:t>у=-х</a:t>
            </a:r>
            <a:r>
              <a:rPr lang="uk-UA" dirty="0" smtClean="0"/>
              <a:t> (</a:t>
            </a:r>
            <a:r>
              <a:rPr lang="en-US" dirty="0" smtClean="0"/>
              <a:t>k</a:t>
            </a:r>
            <a:r>
              <a:rPr lang="uk-UA" dirty="0" smtClean="0"/>
              <a:t>=-1) – пряма, </a:t>
            </a:r>
          </a:p>
          <a:p>
            <a:r>
              <a:rPr lang="uk-UA" dirty="0" smtClean="0"/>
              <a:t>що є бісектрисою ІІ та І</a:t>
            </a:r>
            <a:r>
              <a:rPr lang="en-US" dirty="0" smtClean="0"/>
              <a:t>V</a:t>
            </a:r>
            <a:r>
              <a:rPr lang="uk-UA" dirty="0" smtClean="0"/>
              <a:t> координатних </a:t>
            </a:r>
          </a:p>
          <a:p>
            <a:r>
              <a:rPr lang="uk-UA" dirty="0" smtClean="0"/>
              <a:t>чвертей.</a:t>
            </a:r>
            <a:endParaRPr lang="ru-RU" dirty="0"/>
          </a:p>
        </p:txBody>
      </p:sp>
      <p:sp>
        <p:nvSpPr>
          <p:cNvPr id="22" name="Управляющая кнопка: назад 21">
            <a:hlinkClick r:id="" action="ppaction://hlinkshowjump?jump=previousslide" highlightClick="1"/>
          </p:cNvPr>
          <p:cNvSpPr/>
          <p:nvPr/>
        </p:nvSpPr>
        <p:spPr>
          <a:xfrm>
            <a:off x="428596" y="6000768"/>
            <a:ext cx="714380" cy="35719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Управляющая кнопка: далее 22">
            <a:hlinkClick r:id="" action="ppaction://hlinkshowjump?jump=nextslide" highlightClick="1"/>
          </p:cNvPr>
          <p:cNvSpPr/>
          <p:nvPr/>
        </p:nvSpPr>
        <p:spPr>
          <a:xfrm>
            <a:off x="1142976" y="6000768"/>
            <a:ext cx="714380" cy="35719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571480"/>
            <a:ext cx="8687828" cy="45858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b="1" dirty="0" smtClean="0">
                <a:solidFill>
                  <a:schemeClr val="bg2"/>
                </a:solidFill>
              </a:rPr>
              <a:t>Задайте формулою залежності:</a:t>
            </a:r>
          </a:p>
          <a:p>
            <a:endParaRPr lang="uk-UA" sz="2400" dirty="0" smtClean="0"/>
          </a:p>
          <a:p>
            <a:pPr marL="342900" indent="-342900">
              <a:buAutoNum type="arabicPeriod"/>
            </a:pPr>
            <a:r>
              <a:rPr lang="uk-UA" sz="2400" dirty="0" smtClean="0"/>
              <a:t>Група туристів,  пройшовши 6 км, зупинилася на </a:t>
            </a:r>
            <a:r>
              <a:rPr lang="en-US" sz="2400" dirty="0" smtClean="0"/>
              <a:t>t </a:t>
            </a:r>
            <a:r>
              <a:rPr lang="uk-UA" sz="2400" dirty="0" smtClean="0"/>
              <a:t>год. на</a:t>
            </a:r>
          </a:p>
          <a:p>
            <a:pPr marL="342900" indent="-342900"/>
            <a:r>
              <a:rPr lang="uk-UA" sz="2400" dirty="0" smtClean="0"/>
              <a:t>відпочинок. Далі вона продовжила свій шлях зі швидкістю </a:t>
            </a:r>
          </a:p>
          <a:p>
            <a:pPr marL="342900" indent="-342900"/>
            <a:r>
              <a:rPr lang="uk-UA" sz="2400" dirty="0" smtClean="0"/>
              <a:t>4 км</a:t>
            </a:r>
            <a:r>
              <a:rPr lang="en-US" sz="2400" dirty="0" smtClean="0"/>
              <a:t>/</a:t>
            </a:r>
            <a:r>
              <a:rPr lang="uk-UA" sz="2400" dirty="0" smtClean="0"/>
              <a:t>год.</a:t>
            </a:r>
          </a:p>
          <a:p>
            <a:pPr marL="342900" indent="-342900"/>
            <a:endParaRPr lang="uk-UA" sz="2400" dirty="0" smtClean="0"/>
          </a:p>
          <a:p>
            <a:pPr marL="342900" indent="-342900">
              <a:buAutoNum type="arabicPeriod" startAt="2"/>
            </a:pPr>
            <a:r>
              <a:rPr lang="uk-UA" sz="2400" dirty="0" smtClean="0"/>
              <a:t>Довжину однієї сторони ділянки прямокутної форми </a:t>
            </a:r>
          </a:p>
          <a:p>
            <a:pPr marL="342900" indent="-342900"/>
            <a:r>
              <a:rPr lang="uk-UA" sz="2400" dirty="0" smtClean="0"/>
              <a:t>площею  48 м².</a:t>
            </a:r>
          </a:p>
          <a:p>
            <a:pPr marL="342900" indent="-342900">
              <a:buAutoNum type="arabicPeriod" startAt="2"/>
            </a:pPr>
            <a:endParaRPr lang="uk-UA" sz="2400" dirty="0" smtClean="0"/>
          </a:p>
          <a:p>
            <a:pPr marL="342900" indent="-342900"/>
            <a:r>
              <a:rPr lang="uk-UA" sz="2400" dirty="0" smtClean="0"/>
              <a:t>3.  В балоні 1,6 кг рідкого пропану. Газова плита споживає </a:t>
            </a:r>
          </a:p>
          <a:p>
            <a:pPr marL="342900" indent="-342900"/>
            <a:r>
              <a:rPr lang="uk-UA" sz="2400" dirty="0" smtClean="0"/>
              <a:t>кожну годину 0,1 кг пропану. Скільки залишиться  пропану  </a:t>
            </a:r>
          </a:p>
          <a:p>
            <a:pPr marL="342900" indent="-342900"/>
            <a:r>
              <a:rPr lang="uk-UA" sz="2400" dirty="0" smtClean="0"/>
              <a:t>через </a:t>
            </a:r>
            <a:r>
              <a:rPr lang="en-US" sz="2400" dirty="0" smtClean="0"/>
              <a:t>t</a:t>
            </a:r>
            <a:r>
              <a:rPr lang="uk-UA" sz="2400" dirty="0" smtClean="0"/>
              <a:t> годин роботи плити?</a:t>
            </a:r>
          </a:p>
        </p:txBody>
      </p:sp>
      <p:sp>
        <p:nvSpPr>
          <p:cNvPr id="3" name="Управляющая кнопка: назад 2">
            <a:hlinkClick r:id="" action="ppaction://hlinkshowjump?jump=previousslide" highlightClick="1"/>
          </p:cNvPr>
          <p:cNvSpPr/>
          <p:nvPr/>
        </p:nvSpPr>
        <p:spPr>
          <a:xfrm>
            <a:off x="428596" y="6000768"/>
            <a:ext cx="714380" cy="35719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1142976" y="6000768"/>
            <a:ext cx="714380" cy="35719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357166"/>
            <a:ext cx="7163628" cy="52014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uk-UA" sz="2800" dirty="0" smtClean="0">
              <a:solidFill>
                <a:schemeClr val="bg2"/>
              </a:solidFill>
            </a:endParaRPr>
          </a:p>
          <a:p>
            <a:r>
              <a:rPr lang="uk-UA" sz="2800" dirty="0" smtClean="0">
                <a:solidFill>
                  <a:schemeClr val="bg2"/>
                </a:solidFill>
              </a:rPr>
              <a:t>Складіть умови задач,  які виражають дані </a:t>
            </a:r>
          </a:p>
          <a:p>
            <a:r>
              <a:rPr lang="uk-UA" sz="2800" dirty="0" smtClean="0">
                <a:solidFill>
                  <a:schemeClr val="bg2"/>
                </a:solidFill>
              </a:rPr>
              <a:t>залежності:</a:t>
            </a:r>
          </a:p>
          <a:p>
            <a:endParaRPr lang="uk-UA" sz="2800" dirty="0" smtClean="0"/>
          </a:p>
          <a:p>
            <a:endParaRPr lang="uk-UA" sz="2800" dirty="0" smtClean="0"/>
          </a:p>
          <a:p>
            <a:pPr marL="342900" indent="-342900">
              <a:buAutoNum type="arabicPeriod"/>
            </a:pPr>
            <a:r>
              <a:rPr lang="en-US" sz="3600" dirty="0" smtClean="0"/>
              <a:t>S = 6a²</a:t>
            </a:r>
            <a:endParaRPr lang="en-US" sz="3200" dirty="0" smtClean="0"/>
          </a:p>
          <a:p>
            <a:pPr marL="342900" indent="-342900">
              <a:buAutoNum type="arabicPeriod"/>
            </a:pPr>
            <a:r>
              <a:rPr lang="ru-RU" sz="3600" dirty="0" smtClean="0"/>
              <a:t> </a:t>
            </a:r>
            <a:r>
              <a:rPr lang="en-US" sz="3600" dirty="0" smtClean="0"/>
              <a:t>l = 25 – 1,5t</a:t>
            </a:r>
            <a:endParaRPr lang="en-US" sz="3200" dirty="0" smtClean="0"/>
          </a:p>
          <a:p>
            <a:pPr marL="342900" indent="-342900">
              <a:buAutoNum type="arabicPeriod"/>
            </a:pPr>
            <a:endParaRPr lang="en-US" sz="3200" dirty="0" smtClean="0"/>
          </a:p>
          <a:p>
            <a:pPr marL="342900" indent="-342900">
              <a:buAutoNum type="arabicPeriod"/>
            </a:pPr>
            <a:r>
              <a:rPr lang="en-US" sz="3200" dirty="0" smtClean="0"/>
              <a:t>Y = </a:t>
            </a:r>
          </a:p>
          <a:p>
            <a:pPr marL="342900" indent="-342900"/>
            <a:endParaRPr lang="en-US" sz="2800" dirty="0" smtClean="0"/>
          </a:p>
          <a:p>
            <a:pPr marL="342900" indent="-342900">
              <a:buAutoNum type="arabicPeriod"/>
            </a:pP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2000232" y="3929066"/>
            <a:ext cx="8002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___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2143108" y="3857628"/>
            <a:ext cx="5024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15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2071670" y="4286256"/>
            <a:ext cx="7280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x-2</a:t>
            </a:r>
            <a:endParaRPr lang="ru-RU" sz="3200" dirty="0"/>
          </a:p>
        </p:txBody>
      </p:sp>
      <p:sp>
        <p:nvSpPr>
          <p:cNvPr id="6" name="Управляющая кнопка: назад 5">
            <a:hlinkClick r:id="" action="ppaction://hlinkshowjump?jump=previousslide" highlightClick="1"/>
          </p:cNvPr>
          <p:cNvSpPr/>
          <p:nvPr/>
        </p:nvSpPr>
        <p:spPr>
          <a:xfrm>
            <a:off x="428596" y="6000768"/>
            <a:ext cx="714380" cy="35719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1142976" y="6000768"/>
            <a:ext cx="714380" cy="35719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Line 4"/>
          <p:cNvSpPr>
            <a:spLocks noChangeShapeType="1"/>
          </p:cNvSpPr>
          <p:nvPr/>
        </p:nvSpPr>
        <p:spPr bwMode="auto">
          <a:xfrm flipV="1">
            <a:off x="1676400" y="1752600"/>
            <a:ext cx="0" cy="20574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91" name="Line 5"/>
          <p:cNvSpPr>
            <a:spLocks noChangeShapeType="1"/>
          </p:cNvSpPr>
          <p:nvPr/>
        </p:nvSpPr>
        <p:spPr bwMode="auto">
          <a:xfrm>
            <a:off x="762000" y="2971800"/>
            <a:ext cx="22098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92" name="Line 6"/>
          <p:cNvSpPr>
            <a:spLocks noChangeShapeType="1"/>
          </p:cNvSpPr>
          <p:nvPr/>
        </p:nvSpPr>
        <p:spPr bwMode="auto">
          <a:xfrm flipV="1">
            <a:off x="1116013" y="2133600"/>
            <a:ext cx="1143000" cy="1143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3" name="Line 7"/>
          <p:cNvSpPr>
            <a:spLocks noChangeShapeType="1"/>
          </p:cNvSpPr>
          <p:nvPr/>
        </p:nvSpPr>
        <p:spPr bwMode="auto">
          <a:xfrm flipV="1">
            <a:off x="4557706" y="1628772"/>
            <a:ext cx="0" cy="22860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94" name="Line 8"/>
          <p:cNvSpPr>
            <a:spLocks noChangeShapeType="1"/>
          </p:cNvSpPr>
          <p:nvPr/>
        </p:nvSpPr>
        <p:spPr bwMode="auto">
          <a:xfrm>
            <a:off x="3643306" y="3000372"/>
            <a:ext cx="22860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95" name="Line 9"/>
          <p:cNvSpPr>
            <a:spLocks noChangeShapeType="1"/>
          </p:cNvSpPr>
          <p:nvPr/>
        </p:nvSpPr>
        <p:spPr bwMode="auto">
          <a:xfrm flipV="1">
            <a:off x="3663944" y="2525710"/>
            <a:ext cx="223202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6" name="Line 10"/>
          <p:cNvSpPr>
            <a:spLocks noChangeShapeType="1"/>
          </p:cNvSpPr>
          <p:nvPr/>
        </p:nvSpPr>
        <p:spPr bwMode="auto">
          <a:xfrm flipV="1">
            <a:off x="7500958" y="1571612"/>
            <a:ext cx="0" cy="23622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97" name="Line 11"/>
          <p:cNvSpPr>
            <a:spLocks noChangeShapeType="1"/>
          </p:cNvSpPr>
          <p:nvPr/>
        </p:nvSpPr>
        <p:spPr bwMode="auto">
          <a:xfrm>
            <a:off x="6715140" y="2928934"/>
            <a:ext cx="17526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98" name="Line 12"/>
          <p:cNvSpPr>
            <a:spLocks noChangeShapeType="1"/>
          </p:cNvSpPr>
          <p:nvPr/>
        </p:nvSpPr>
        <p:spPr bwMode="auto">
          <a:xfrm flipV="1">
            <a:off x="2543156" y="4186246"/>
            <a:ext cx="0" cy="19812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99" name="Line 13"/>
          <p:cNvSpPr>
            <a:spLocks noChangeShapeType="1"/>
          </p:cNvSpPr>
          <p:nvPr/>
        </p:nvSpPr>
        <p:spPr bwMode="auto">
          <a:xfrm>
            <a:off x="1552556" y="5329246"/>
            <a:ext cx="25146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00" name="Line 14"/>
          <p:cNvSpPr>
            <a:spLocks noChangeShapeType="1"/>
          </p:cNvSpPr>
          <p:nvPr/>
        </p:nvSpPr>
        <p:spPr bwMode="auto">
          <a:xfrm flipV="1">
            <a:off x="1857356" y="4643446"/>
            <a:ext cx="1371600" cy="1371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1" name="Line 15"/>
          <p:cNvSpPr>
            <a:spLocks noChangeShapeType="1"/>
          </p:cNvSpPr>
          <p:nvPr/>
        </p:nvSpPr>
        <p:spPr bwMode="auto">
          <a:xfrm flipV="1">
            <a:off x="6143636" y="3929066"/>
            <a:ext cx="0" cy="23622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02" name="Line 16"/>
          <p:cNvSpPr>
            <a:spLocks noChangeShapeType="1"/>
          </p:cNvSpPr>
          <p:nvPr/>
        </p:nvSpPr>
        <p:spPr bwMode="auto">
          <a:xfrm>
            <a:off x="5153036" y="5453066"/>
            <a:ext cx="23622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03" name="Line 17"/>
          <p:cNvSpPr>
            <a:spLocks noChangeShapeType="1"/>
          </p:cNvSpPr>
          <p:nvPr/>
        </p:nvSpPr>
        <p:spPr bwMode="auto">
          <a:xfrm>
            <a:off x="5048261" y="4843466"/>
            <a:ext cx="1439863" cy="144145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" name="Freeform 19"/>
          <p:cNvSpPr>
            <a:spLocks/>
          </p:cNvSpPr>
          <p:nvPr/>
        </p:nvSpPr>
        <p:spPr bwMode="auto">
          <a:xfrm>
            <a:off x="6886588" y="1949447"/>
            <a:ext cx="1196975" cy="1657350"/>
          </a:xfrm>
          <a:custGeom>
            <a:avLst/>
            <a:gdLst>
              <a:gd name="T0" fmla="*/ 0 w 672"/>
              <a:gd name="T1" fmla="*/ 0 h 816"/>
              <a:gd name="T2" fmla="*/ 2147483647 w 672"/>
              <a:gd name="T3" fmla="*/ 2147483647 h 816"/>
              <a:gd name="T4" fmla="*/ 2147483647 w 672"/>
              <a:gd name="T5" fmla="*/ 0 h 816"/>
              <a:gd name="T6" fmla="*/ 0 60000 65536"/>
              <a:gd name="T7" fmla="*/ 0 60000 65536"/>
              <a:gd name="T8" fmla="*/ 0 60000 65536"/>
              <a:gd name="T9" fmla="*/ 0 w 672"/>
              <a:gd name="T10" fmla="*/ 0 h 816"/>
              <a:gd name="T11" fmla="*/ 672 w 672"/>
              <a:gd name="T12" fmla="*/ 816 h 81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72" h="816">
                <a:moveTo>
                  <a:pt x="0" y="0"/>
                </a:moveTo>
                <a:cubicBezTo>
                  <a:pt x="112" y="408"/>
                  <a:pt x="224" y="816"/>
                  <a:pt x="336" y="816"/>
                </a:cubicBezTo>
                <a:cubicBezTo>
                  <a:pt x="448" y="816"/>
                  <a:pt x="560" y="408"/>
                  <a:pt x="672" y="0"/>
                </a:cubicBezTo>
              </a:path>
            </a:pathLst>
          </a:custGeom>
          <a:noFill/>
          <a:ln w="38100" cmpd="sng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5" name="Text Box 21"/>
          <p:cNvSpPr txBox="1">
            <a:spLocks noChangeArrowheads="1"/>
          </p:cNvSpPr>
          <p:nvPr/>
        </p:nvSpPr>
        <p:spPr bwMode="auto">
          <a:xfrm>
            <a:off x="2751138" y="2924175"/>
            <a:ext cx="30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>
                <a:latin typeface="Times New Roman" pitchFamily="18" charset="0"/>
              </a:rPr>
              <a:t>x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206" name="Text Box 22"/>
          <p:cNvSpPr txBox="1">
            <a:spLocks noChangeArrowheads="1"/>
          </p:cNvSpPr>
          <p:nvPr/>
        </p:nvSpPr>
        <p:spPr bwMode="auto">
          <a:xfrm>
            <a:off x="1743075" y="1577975"/>
            <a:ext cx="30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imes New Roman" pitchFamily="18" charset="0"/>
              </a:rPr>
              <a:t>y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207" name="Text Box 23"/>
          <p:cNvSpPr txBox="1">
            <a:spLocks noChangeArrowheads="1"/>
          </p:cNvSpPr>
          <p:nvPr/>
        </p:nvSpPr>
        <p:spPr bwMode="auto">
          <a:xfrm>
            <a:off x="5857884" y="3000372"/>
            <a:ext cx="2984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dirty="0">
                <a:latin typeface="Times New Roman" pitchFamily="18" charset="0"/>
              </a:rPr>
              <a:t>x</a:t>
            </a:r>
            <a:endParaRPr lang="ru-RU" dirty="0">
              <a:latin typeface="Times New Roman" pitchFamily="18" charset="0"/>
            </a:endParaRPr>
          </a:p>
        </p:txBody>
      </p:sp>
      <p:sp>
        <p:nvSpPr>
          <p:cNvPr id="208" name="Text Box 24"/>
          <p:cNvSpPr txBox="1">
            <a:spLocks noChangeArrowheads="1"/>
          </p:cNvSpPr>
          <p:nvPr/>
        </p:nvSpPr>
        <p:spPr bwMode="auto">
          <a:xfrm>
            <a:off x="4652956" y="1538285"/>
            <a:ext cx="30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imes New Roman" pitchFamily="18" charset="0"/>
              </a:rPr>
              <a:t>y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209" name="Text Box 25"/>
          <p:cNvSpPr txBox="1">
            <a:spLocks noChangeArrowheads="1"/>
          </p:cNvSpPr>
          <p:nvPr/>
        </p:nvSpPr>
        <p:spPr bwMode="auto">
          <a:xfrm>
            <a:off x="8215338" y="3000372"/>
            <a:ext cx="2984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dirty="0">
                <a:latin typeface="Times New Roman" pitchFamily="18" charset="0"/>
              </a:rPr>
              <a:t>x</a:t>
            </a:r>
            <a:endParaRPr lang="ru-RU" dirty="0">
              <a:latin typeface="Times New Roman" pitchFamily="18" charset="0"/>
            </a:endParaRPr>
          </a:p>
        </p:txBody>
      </p:sp>
      <p:sp>
        <p:nvSpPr>
          <p:cNvPr id="210" name="Text Box 26"/>
          <p:cNvSpPr txBox="1">
            <a:spLocks noChangeArrowheads="1"/>
          </p:cNvSpPr>
          <p:nvPr/>
        </p:nvSpPr>
        <p:spPr bwMode="auto">
          <a:xfrm>
            <a:off x="7572396" y="1500174"/>
            <a:ext cx="30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uk-UA" u="sng" dirty="0" smtClean="0">
                <a:latin typeface="Times New Roman" pitchFamily="18" charset="0"/>
              </a:rPr>
              <a:t>у</a:t>
            </a:r>
            <a:endParaRPr lang="ru-RU" u="sng" dirty="0">
              <a:latin typeface="Times New Roman" pitchFamily="18" charset="0"/>
            </a:endParaRPr>
          </a:p>
        </p:txBody>
      </p:sp>
      <p:sp>
        <p:nvSpPr>
          <p:cNvPr id="211" name="Text Box 27"/>
          <p:cNvSpPr txBox="1">
            <a:spLocks noChangeArrowheads="1"/>
          </p:cNvSpPr>
          <p:nvPr/>
        </p:nvSpPr>
        <p:spPr bwMode="auto">
          <a:xfrm>
            <a:off x="3906819" y="5295909"/>
            <a:ext cx="2984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>
                <a:latin typeface="Times New Roman" pitchFamily="18" charset="0"/>
              </a:rPr>
              <a:t>x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212" name="Text Box 28"/>
          <p:cNvSpPr txBox="1">
            <a:spLocks noChangeArrowheads="1"/>
          </p:cNvSpPr>
          <p:nvPr/>
        </p:nvSpPr>
        <p:spPr bwMode="auto">
          <a:xfrm>
            <a:off x="2609831" y="4021146"/>
            <a:ext cx="30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imes New Roman" pitchFamily="18" charset="0"/>
              </a:rPr>
              <a:t>y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213" name="Text Box 29"/>
          <p:cNvSpPr txBox="1">
            <a:spLocks noChangeArrowheads="1"/>
          </p:cNvSpPr>
          <p:nvPr/>
        </p:nvSpPr>
        <p:spPr bwMode="auto">
          <a:xfrm>
            <a:off x="7259649" y="5419729"/>
            <a:ext cx="2984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>
                <a:latin typeface="Times New Roman" pitchFamily="18" charset="0"/>
              </a:rPr>
              <a:t>x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214" name="Text Box 30"/>
          <p:cNvSpPr txBox="1">
            <a:spLocks noChangeArrowheads="1"/>
          </p:cNvSpPr>
          <p:nvPr/>
        </p:nvSpPr>
        <p:spPr bwMode="auto">
          <a:xfrm>
            <a:off x="6180149" y="3857629"/>
            <a:ext cx="30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imes New Roman" pitchFamily="18" charset="0"/>
              </a:rPr>
              <a:t>y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215" name="TextBox 214"/>
          <p:cNvSpPr txBox="1"/>
          <p:nvPr/>
        </p:nvSpPr>
        <p:spPr>
          <a:xfrm>
            <a:off x="1000100" y="571480"/>
            <a:ext cx="7572428" cy="8309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На </a:t>
            </a:r>
            <a:r>
              <a:rPr lang="ru-RU" sz="2400" b="1" dirty="0" err="1" smtClean="0">
                <a:solidFill>
                  <a:schemeClr val="bg1"/>
                </a:solidFill>
              </a:rPr>
              <a:t>якому</a:t>
            </a:r>
            <a:r>
              <a:rPr lang="ru-RU" sz="2400" b="1" dirty="0" smtClean="0">
                <a:solidFill>
                  <a:schemeClr val="bg1"/>
                </a:solidFill>
              </a:rPr>
              <a:t> рисунку </a:t>
            </a:r>
            <a:r>
              <a:rPr lang="ru-RU" sz="2400" b="1" dirty="0" err="1" smtClean="0">
                <a:solidFill>
                  <a:schemeClr val="bg1"/>
                </a:solidFill>
              </a:rPr>
              <a:t>зображений</a:t>
            </a:r>
            <a:r>
              <a:rPr lang="ru-RU" sz="2400" b="1" dirty="0" smtClean="0">
                <a:solidFill>
                  <a:schemeClr val="bg1"/>
                </a:solidFill>
              </a:rPr>
              <a:t>  </a:t>
            </a:r>
            <a:r>
              <a:rPr lang="ru-RU" sz="2400" b="1" dirty="0" err="1" smtClean="0">
                <a:solidFill>
                  <a:schemeClr val="bg1"/>
                </a:solidFill>
              </a:rPr>
              <a:t>графік</a:t>
            </a:r>
            <a:r>
              <a:rPr lang="ru-RU" sz="2400" b="1" dirty="0" smtClean="0">
                <a:solidFill>
                  <a:schemeClr val="bg1"/>
                </a:solidFill>
              </a:rPr>
              <a:t>  </a:t>
            </a:r>
            <a:r>
              <a:rPr lang="ru-RU" sz="2400" b="1" dirty="0" err="1" smtClean="0">
                <a:solidFill>
                  <a:schemeClr val="bg1"/>
                </a:solidFill>
              </a:rPr>
              <a:t>лінійної</a:t>
            </a:r>
            <a:r>
              <a:rPr lang="ru-RU" sz="2400" b="1" dirty="0" smtClean="0">
                <a:solidFill>
                  <a:schemeClr val="bg1"/>
                </a:solidFill>
              </a:rPr>
              <a:t> </a:t>
            </a:r>
            <a:r>
              <a:rPr lang="ru-RU" sz="2400" b="1" dirty="0" err="1" smtClean="0">
                <a:solidFill>
                  <a:schemeClr val="bg1"/>
                </a:solidFill>
              </a:rPr>
              <a:t>функції</a:t>
            </a:r>
            <a:r>
              <a:rPr lang="ru-RU" sz="2400" b="1" dirty="0" smtClean="0">
                <a:solidFill>
                  <a:schemeClr val="bg1"/>
                </a:solidFill>
              </a:rPr>
              <a:t>? </a:t>
            </a:r>
          </a:p>
        </p:txBody>
      </p:sp>
      <p:sp>
        <p:nvSpPr>
          <p:cNvPr id="28" name="Управляющая кнопка: назад 27">
            <a:hlinkClick r:id="rId2" action="ppaction://hlinksldjump" highlightClick="1"/>
          </p:cNvPr>
          <p:cNvSpPr/>
          <p:nvPr/>
        </p:nvSpPr>
        <p:spPr>
          <a:xfrm>
            <a:off x="428596" y="6000768"/>
            <a:ext cx="714380" cy="35719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Управляющая кнопка: далее 28">
            <a:hlinkClick r:id="" action="ppaction://hlinkshowjump?jump=nextslide" highlightClick="1"/>
          </p:cNvPr>
          <p:cNvSpPr/>
          <p:nvPr/>
        </p:nvSpPr>
        <p:spPr>
          <a:xfrm>
            <a:off x="1142976" y="6000768"/>
            <a:ext cx="714380" cy="35719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4"/>
          <p:cNvSpPr>
            <a:spLocks noChangeShapeType="1"/>
          </p:cNvSpPr>
          <p:nvPr/>
        </p:nvSpPr>
        <p:spPr bwMode="auto">
          <a:xfrm flipV="1">
            <a:off x="1676400" y="1752600"/>
            <a:ext cx="0" cy="20574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4" name="Line 5"/>
          <p:cNvSpPr>
            <a:spLocks noChangeShapeType="1"/>
          </p:cNvSpPr>
          <p:nvPr/>
        </p:nvSpPr>
        <p:spPr bwMode="auto">
          <a:xfrm flipV="1">
            <a:off x="827088" y="2997200"/>
            <a:ext cx="208915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5" name="Line 6"/>
          <p:cNvSpPr>
            <a:spLocks noChangeShapeType="1"/>
          </p:cNvSpPr>
          <p:nvPr/>
        </p:nvSpPr>
        <p:spPr bwMode="auto">
          <a:xfrm flipV="1">
            <a:off x="1187450" y="1628775"/>
            <a:ext cx="936625" cy="194468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Line 7"/>
          <p:cNvSpPr>
            <a:spLocks noChangeShapeType="1"/>
          </p:cNvSpPr>
          <p:nvPr/>
        </p:nvSpPr>
        <p:spPr bwMode="auto">
          <a:xfrm flipV="1">
            <a:off x="4572000" y="1628775"/>
            <a:ext cx="0" cy="2087563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7" name="Line 8"/>
          <p:cNvSpPr>
            <a:spLocks noChangeShapeType="1"/>
          </p:cNvSpPr>
          <p:nvPr/>
        </p:nvSpPr>
        <p:spPr bwMode="auto">
          <a:xfrm>
            <a:off x="3563938" y="2924175"/>
            <a:ext cx="22860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8" name="Line 9"/>
          <p:cNvSpPr>
            <a:spLocks noChangeShapeType="1"/>
          </p:cNvSpPr>
          <p:nvPr/>
        </p:nvSpPr>
        <p:spPr bwMode="auto">
          <a:xfrm>
            <a:off x="3924300" y="1916113"/>
            <a:ext cx="1643063" cy="5048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Line 10"/>
          <p:cNvSpPr>
            <a:spLocks noChangeShapeType="1"/>
          </p:cNvSpPr>
          <p:nvPr/>
        </p:nvSpPr>
        <p:spPr bwMode="auto">
          <a:xfrm flipH="1" flipV="1">
            <a:off x="7380288" y="1700213"/>
            <a:ext cx="14287" cy="2073275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" name="Line 11"/>
          <p:cNvSpPr>
            <a:spLocks noChangeShapeType="1"/>
          </p:cNvSpPr>
          <p:nvPr/>
        </p:nvSpPr>
        <p:spPr bwMode="auto">
          <a:xfrm>
            <a:off x="6516688" y="3213100"/>
            <a:ext cx="17526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Line 12"/>
          <p:cNvSpPr>
            <a:spLocks noChangeShapeType="1"/>
          </p:cNvSpPr>
          <p:nvPr/>
        </p:nvSpPr>
        <p:spPr bwMode="auto">
          <a:xfrm flipH="1" flipV="1">
            <a:off x="2571736" y="4071942"/>
            <a:ext cx="15875" cy="1830388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2" name="Line 13"/>
          <p:cNvSpPr>
            <a:spLocks noChangeShapeType="1"/>
          </p:cNvSpPr>
          <p:nvPr/>
        </p:nvSpPr>
        <p:spPr bwMode="auto">
          <a:xfrm>
            <a:off x="1722424" y="5181605"/>
            <a:ext cx="2373312" cy="33337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3" name="Line 14"/>
          <p:cNvSpPr>
            <a:spLocks noChangeShapeType="1"/>
          </p:cNvSpPr>
          <p:nvPr/>
        </p:nvSpPr>
        <p:spPr bwMode="auto">
          <a:xfrm flipV="1">
            <a:off x="2011349" y="4529142"/>
            <a:ext cx="1246187" cy="12287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" name="Line 15"/>
          <p:cNvSpPr>
            <a:spLocks noChangeShapeType="1"/>
          </p:cNvSpPr>
          <p:nvPr/>
        </p:nvSpPr>
        <p:spPr bwMode="auto">
          <a:xfrm flipV="1">
            <a:off x="5929322" y="3929066"/>
            <a:ext cx="0" cy="192405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5" name="Line 16"/>
          <p:cNvSpPr>
            <a:spLocks noChangeShapeType="1"/>
          </p:cNvSpPr>
          <p:nvPr/>
        </p:nvSpPr>
        <p:spPr bwMode="auto">
          <a:xfrm flipV="1">
            <a:off x="4705360" y="5153029"/>
            <a:ext cx="2200275" cy="33337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6" name="Line 17"/>
          <p:cNvSpPr>
            <a:spLocks noChangeShapeType="1"/>
          </p:cNvSpPr>
          <p:nvPr/>
        </p:nvSpPr>
        <p:spPr bwMode="auto">
          <a:xfrm>
            <a:off x="5210185" y="4433891"/>
            <a:ext cx="1295400" cy="1295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" name="Freeform 19"/>
          <p:cNvSpPr>
            <a:spLocks/>
          </p:cNvSpPr>
          <p:nvPr/>
        </p:nvSpPr>
        <p:spPr bwMode="auto">
          <a:xfrm>
            <a:off x="6659563" y="1557338"/>
            <a:ext cx="1441450" cy="1295400"/>
          </a:xfrm>
          <a:custGeom>
            <a:avLst/>
            <a:gdLst>
              <a:gd name="T0" fmla="*/ 0 w 768"/>
              <a:gd name="T1" fmla="*/ 0 h 960"/>
              <a:gd name="T2" fmla="*/ 2147483647 w 768"/>
              <a:gd name="T3" fmla="*/ 2147483647 h 960"/>
              <a:gd name="T4" fmla="*/ 2147483647 w 768"/>
              <a:gd name="T5" fmla="*/ 0 h 960"/>
              <a:gd name="T6" fmla="*/ 0 60000 65536"/>
              <a:gd name="T7" fmla="*/ 0 60000 65536"/>
              <a:gd name="T8" fmla="*/ 0 60000 65536"/>
              <a:gd name="T9" fmla="*/ 0 w 768"/>
              <a:gd name="T10" fmla="*/ 0 h 960"/>
              <a:gd name="T11" fmla="*/ 768 w 768"/>
              <a:gd name="T12" fmla="*/ 960 h 96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768" h="960">
                <a:moveTo>
                  <a:pt x="0" y="0"/>
                </a:moveTo>
                <a:cubicBezTo>
                  <a:pt x="128" y="480"/>
                  <a:pt x="256" y="960"/>
                  <a:pt x="384" y="960"/>
                </a:cubicBezTo>
                <a:cubicBezTo>
                  <a:pt x="512" y="960"/>
                  <a:pt x="704" y="160"/>
                  <a:pt x="768" y="0"/>
                </a:cubicBezTo>
              </a:path>
            </a:pathLst>
          </a:custGeom>
          <a:noFill/>
          <a:ln w="38100" cmpd="sng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" name="Text Box 20"/>
          <p:cNvSpPr txBox="1">
            <a:spLocks noChangeArrowheads="1"/>
          </p:cNvSpPr>
          <p:nvPr/>
        </p:nvSpPr>
        <p:spPr bwMode="auto">
          <a:xfrm>
            <a:off x="2751138" y="2924175"/>
            <a:ext cx="30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>
                <a:latin typeface="Times New Roman" pitchFamily="18" charset="0"/>
              </a:rPr>
              <a:t>x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19" name="Text Box 21"/>
          <p:cNvSpPr txBox="1">
            <a:spLocks noChangeArrowheads="1"/>
          </p:cNvSpPr>
          <p:nvPr/>
        </p:nvSpPr>
        <p:spPr bwMode="auto">
          <a:xfrm>
            <a:off x="1743075" y="1577975"/>
            <a:ext cx="30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imes New Roman" pitchFamily="18" charset="0"/>
              </a:rPr>
              <a:t>y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20" name="Text Box 22"/>
          <p:cNvSpPr txBox="1">
            <a:spLocks noChangeArrowheads="1"/>
          </p:cNvSpPr>
          <p:nvPr/>
        </p:nvSpPr>
        <p:spPr bwMode="auto">
          <a:xfrm>
            <a:off x="5580063" y="2852738"/>
            <a:ext cx="4318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>
                <a:latin typeface="Times New Roman" pitchFamily="18" charset="0"/>
              </a:rPr>
              <a:t>x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21" name="Text Box 23"/>
          <p:cNvSpPr txBox="1">
            <a:spLocks noChangeArrowheads="1"/>
          </p:cNvSpPr>
          <p:nvPr/>
        </p:nvSpPr>
        <p:spPr bwMode="auto">
          <a:xfrm>
            <a:off x="4643438" y="1484313"/>
            <a:ext cx="2889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>
                <a:latin typeface="Times New Roman" pitchFamily="18" charset="0"/>
              </a:rPr>
              <a:t>y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22" name="Text Box 25"/>
          <p:cNvSpPr txBox="1">
            <a:spLocks noChangeArrowheads="1"/>
          </p:cNvSpPr>
          <p:nvPr/>
        </p:nvSpPr>
        <p:spPr bwMode="auto">
          <a:xfrm>
            <a:off x="7451725" y="1628775"/>
            <a:ext cx="2889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>
                <a:latin typeface="Times New Roman" pitchFamily="18" charset="0"/>
              </a:rPr>
              <a:t>y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23" name="Text Box 26"/>
          <p:cNvSpPr txBox="1">
            <a:spLocks noChangeArrowheads="1"/>
          </p:cNvSpPr>
          <p:nvPr/>
        </p:nvSpPr>
        <p:spPr bwMode="auto">
          <a:xfrm>
            <a:off x="3738549" y="5181605"/>
            <a:ext cx="2889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>
                <a:latin typeface="Times New Roman" pitchFamily="18" charset="0"/>
              </a:rPr>
              <a:t>x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24" name="Text Box 27"/>
          <p:cNvSpPr txBox="1">
            <a:spLocks noChangeArrowheads="1"/>
          </p:cNvSpPr>
          <p:nvPr/>
        </p:nvSpPr>
        <p:spPr bwMode="auto">
          <a:xfrm>
            <a:off x="2638411" y="3979867"/>
            <a:ext cx="30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imes New Roman" pitchFamily="18" charset="0"/>
              </a:rPr>
              <a:t>y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25" name="Text Box 28"/>
          <p:cNvSpPr txBox="1">
            <a:spLocks noChangeArrowheads="1"/>
          </p:cNvSpPr>
          <p:nvPr/>
        </p:nvSpPr>
        <p:spPr bwMode="auto">
          <a:xfrm>
            <a:off x="6650047" y="5081591"/>
            <a:ext cx="2873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>
                <a:latin typeface="Times New Roman" pitchFamily="18" charset="0"/>
              </a:rPr>
              <a:t>x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26" name="Text Box 29"/>
          <p:cNvSpPr txBox="1">
            <a:spLocks noChangeArrowheads="1"/>
          </p:cNvSpPr>
          <p:nvPr/>
        </p:nvSpPr>
        <p:spPr bwMode="auto">
          <a:xfrm>
            <a:off x="6073785" y="3786191"/>
            <a:ext cx="2873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>
                <a:latin typeface="Times New Roman" pitchFamily="18" charset="0"/>
              </a:rPr>
              <a:t>y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27" name="Text Box 28"/>
          <p:cNvSpPr txBox="1">
            <a:spLocks noChangeArrowheads="1"/>
          </p:cNvSpPr>
          <p:nvPr/>
        </p:nvSpPr>
        <p:spPr bwMode="auto">
          <a:xfrm>
            <a:off x="8027988" y="3141663"/>
            <a:ext cx="2889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>
                <a:latin typeface="Times New Roman" pitchFamily="18" charset="0"/>
              </a:rPr>
              <a:t>x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214414" y="571480"/>
            <a:ext cx="6796541" cy="8002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Calibri" pitchFamily="34" charset="0"/>
              </a:rPr>
              <a:t>На </a:t>
            </a:r>
            <a:r>
              <a:rPr lang="ru-RU" sz="2800" b="1" dirty="0" err="1" smtClean="0">
                <a:solidFill>
                  <a:schemeClr val="bg1"/>
                </a:solidFill>
                <a:latin typeface="Calibri" pitchFamily="34" charset="0"/>
              </a:rPr>
              <a:t>якому</a:t>
            </a:r>
            <a:r>
              <a:rPr lang="ru-RU" sz="2800" b="1" dirty="0" smtClean="0">
                <a:solidFill>
                  <a:schemeClr val="bg1"/>
                </a:solidFill>
                <a:latin typeface="Calibri" pitchFamily="34" charset="0"/>
              </a:rPr>
              <a:t> рисунку </a:t>
            </a:r>
            <a:r>
              <a:rPr lang="ru-RU" sz="2800" b="1" dirty="0" err="1" smtClean="0">
                <a:solidFill>
                  <a:schemeClr val="bg1"/>
                </a:solidFill>
                <a:latin typeface="Calibri" pitchFamily="34" charset="0"/>
              </a:rPr>
              <a:t>коефіцієнт</a:t>
            </a:r>
            <a:r>
              <a:rPr lang="ru-RU" sz="2800" b="1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US" sz="2800" b="1" dirty="0" smtClean="0">
                <a:solidFill>
                  <a:schemeClr val="bg1"/>
                </a:solidFill>
                <a:latin typeface="Calibri" pitchFamily="34" charset="0"/>
              </a:rPr>
              <a:t>k</a:t>
            </a:r>
            <a:r>
              <a:rPr lang="ru-RU" sz="2800" b="1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ru-RU" sz="2800" b="1" dirty="0" err="1" smtClean="0">
                <a:solidFill>
                  <a:schemeClr val="bg1"/>
                </a:solidFill>
                <a:latin typeface="Calibri" pitchFamily="34" charset="0"/>
              </a:rPr>
              <a:t>від</a:t>
            </a:r>
            <a:r>
              <a:rPr lang="en-US" sz="2800" b="1" dirty="0" smtClean="0">
                <a:solidFill>
                  <a:schemeClr val="bg1"/>
                </a:solidFill>
                <a:latin typeface="Calibri" pitchFamily="34" charset="0"/>
              </a:rPr>
              <a:t>’</a:t>
            </a:r>
            <a:r>
              <a:rPr lang="uk-UA" sz="2800" b="1" dirty="0" smtClean="0">
                <a:solidFill>
                  <a:schemeClr val="bg1"/>
                </a:solidFill>
                <a:latin typeface="Calibri" pitchFamily="34" charset="0"/>
              </a:rPr>
              <a:t>ємний</a:t>
            </a:r>
            <a:r>
              <a:rPr lang="ru-RU" sz="2800" b="1" dirty="0" smtClean="0">
                <a:solidFill>
                  <a:schemeClr val="bg1"/>
                </a:solidFill>
                <a:latin typeface="Calibri" pitchFamily="34" charset="0"/>
              </a:rPr>
              <a:t>?</a:t>
            </a:r>
          </a:p>
          <a:p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642910" y="1785926"/>
            <a:ext cx="3882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dirty="0" smtClean="0"/>
              <a:t>1.</a:t>
            </a:r>
            <a:endParaRPr lang="ru-RU" sz="2800" dirty="0"/>
          </a:p>
        </p:txBody>
      </p:sp>
      <p:sp>
        <p:nvSpPr>
          <p:cNvPr id="30" name="TextBox 29"/>
          <p:cNvSpPr txBox="1"/>
          <p:nvPr/>
        </p:nvSpPr>
        <p:spPr>
          <a:xfrm>
            <a:off x="3286116" y="1857364"/>
            <a:ext cx="4507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dirty="0" smtClean="0"/>
              <a:t>2.</a:t>
            </a:r>
            <a:endParaRPr lang="ru-RU" sz="2800" dirty="0"/>
          </a:p>
        </p:txBody>
      </p:sp>
      <p:sp>
        <p:nvSpPr>
          <p:cNvPr id="31" name="TextBox 30"/>
          <p:cNvSpPr txBox="1"/>
          <p:nvPr/>
        </p:nvSpPr>
        <p:spPr>
          <a:xfrm>
            <a:off x="6357950" y="1785926"/>
            <a:ext cx="4042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/>
              <a:t>3.</a:t>
            </a:r>
            <a:endParaRPr lang="ru-RU" sz="2400" dirty="0"/>
          </a:p>
        </p:txBody>
      </p:sp>
      <p:sp>
        <p:nvSpPr>
          <p:cNvPr id="32" name="TextBox 31"/>
          <p:cNvSpPr txBox="1"/>
          <p:nvPr/>
        </p:nvSpPr>
        <p:spPr>
          <a:xfrm>
            <a:off x="1214414" y="4143380"/>
            <a:ext cx="42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/>
              <a:t>4.</a:t>
            </a:r>
            <a:endParaRPr lang="ru-RU" sz="2400" dirty="0"/>
          </a:p>
        </p:txBody>
      </p:sp>
      <p:sp>
        <p:nvSpPr>
          <p:cNvPr id="33" name="TextBox 32"/>
          <p:cNvSpPr txBox="1"/>
          <p:nvPr/>
        </p:nvSpPr>
        <p:spPr>
          <a:xfrm>
            <a:off x="4500562" y="4071942"/>
            <a:ext cx="4090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/>
              <a:t>5.</a:t>
            </a:r>
            <a:endParaRPr lang="ru-RU" sz="2400" dirty="0"/>
          </a:p>
        </p:txBody>
      </p:sp>
      <p:sp>
        <p:nvSpPr>
          <p:cNvPr id="34" name="Управляющая кнопка: назад 33">
            <a:hlinkClick r:id="" action="ppaction://hlinkshowjump?jump=previousslide" highlightClick="1"/>
          </p:cNvPr>
          <p:cNvSpPr/>
          <p:nvPr/>
        </p:nvSpPr>
        <p:spPr>
          <a:xfrm>
            <a:off x="428596" y="6000768"/>
            <a:ext cx="714380" cy="35719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Управляющая кнопка: далее 34">
            <a:hlinkClick r:id="" action="ppaction://hlinkshowjump?jump=nextslide" highlightClick="1"/>
          </p:cNvPr>
          <p:cNvSpPr/>
          <p:nvPr/>
        </p:nvSpPr>
        <p:spPr>
          <a:xfrm>
            <a:off x="1142976" y="6000768"/>
            <a:ext cx="714380" cy="35719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5"/>
          <p:cNvSpPr>
            <a:spLocks noChangeShapeType="1"/>
          </p:cNvSpPr>
          <p:nvPr/>
        </p:nvSpPr>
        <p:spPr bwMode="auto">
          <a:xfrm flipH="1" flipV="1">
            <a:off x="1476375" y="2852738"/>
            <a:ext cx="0" cy="2879725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4" name="Line 6"/>
          <p:cNvSpPr>
            <a:spLocks noChangeShapeType="1"/>
          </p:cNvSpPr>
          <p:nvPr/>
        </p:nvSpPr>
        <p:spPr bwMode="auto">
          <a:xfrm>
            <a:off x="457200" y="4495800"/>
            <a:ext cx="25146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5" name="Line 7"/>
          <p:cNvSpPr>
            <a:spLocks noChangeShapeType="1"/>
          </p:cNvSpPr>
          <p:nvPr/>
        </p:nvSpPr>
        <p:spPr bwMode="auto">
          <a:xfrm flipH="1" flipV="1">
            <a:off x="4284663" y="2852738"/>
            <a:ext cx="0" cy="2808287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6" name="Line 8"/>
          <p:cNvSpPr>
            <a:spLocks noChangeShapeType="1"/>
          </p:cNvSpPr>
          <p:nvPr/>
        </p:nvSpPr>
        <p:spPr bwMode="auto">
          <a:xfrm>
            <a:off x="3276600" y="4508500"/>
            <a:ext cx="25908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7" name="Line 9"/>
          <p:cNvSpPr>
            <a:spLocks noChangeShapeType="1"/>
          </p:cNvSpPr>
          <p:nvPr/>
        </p:nvSpPr>
        <p:spPr bwMode="auto">
          <a:xfrm flipH="1" flipV="1">
            <a:off x="7596188" y="2852738"/>
            <a:ext cx="23812" cy="2798762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8" name="Line 10"/>
          <p:cNvSpPr>
            <a:spLocks noChangeShapeType="1"/>
          </p:cNvSpPr>
          <p:nvPr/>
        </p:nvSpPr>
        <p:spPr bwMode="auto">
          <a:xfrm flipV="1">
            <a:off x="6372225" y="4508500"/>
            <a:ext cx="2376488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9" name="Line 11"/>
          <p:cNvSpPr>
            <a:spLocks noChangeShapeType="1"/>
          </p:cNvSpPr>
          <p:nvPr/>
        </p:nvSpPr>
        <p:spPr bwMode="auto">
          <a:xfrm flipV="1">
            <a:off x="755650" y="2924175"/>
            <a:ext cx="1584325" cy="201771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Line 12"/>
          <p:cNvSpPr>
            <a:spLocks noChangeShapeType="1"/>
          </p:cNvSpPr>
          <p:nvPr/>
        </p:nvSpPr>
        <p:spPr bwMode="auto">
          <a:xfrm flipV="1">
            <a:off x="3352800" y="3048000"/>
            <a:ext cx="2286000" cy="914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" name="Line 13"/>
          <p:cNvSpPr>
            <a:spLocks noChangeShapeType="1"/>
          </p:cNvSpPr>
          <p:nvPr/>
        </p:nvSpPr>
        <p:spPr bwMode="auto">
          <a:xfrm>
            <a:off x="6516688" y="3860800"/>
            <a:ext cx="1943100" cy="151288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2771775" y="4437063"/>
            <a:ext cx="2873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>
                <a:latin typeface="Times New Roman" pitchFamily="18" charset="0"/>
              </a:rPr>
              <a:t>x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13" name="Text Box 15"/>
          <p:cNvSpPr txBox="1">
            <a:spLocks noChangeArrowheads="1"/>
          </p:cNvSpPr>
          <p:nvPr/>
        </p:nvSpPr>
        <p:spPr bwMode="auto">
          <a:xfrm>
            <a:off x="1455738" y="2730500"/>
            <a:ext cx="30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imes New Roman" pitchFamily="18" charset="0"/>
              </a:rPr>
              <a:t>y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14" name="Text Box 16"/>
          <p:cNvSpPr txBox="1">
            <a:spLocks noChangeArrowheads="1"/>
          </p:cNvSpPr>
          <p:nvPr/>
        </p:nvSpPr>
        <p:spPr bwMode="auto">
          <a:xfrm>
            <a:off x="1455738" y="3716338"/>
            <a:ext cx="3794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>
                <a:latin typeface="Times New Roman" pitchFamily="18" charset="0"/>
              </a:rPr>
              <a:t>2</a:t>
            </a:r>
          </a:p>
        </p:txBody>
      </p:sp>
      <p:sp>
        <p:nvSpPr>
          <p:cNvPr id="15" name="Text Box 17"/>
          <p:cNvSpPr txBox="1">
            <a:spLocks noChangeArrowheads="1"/>
          </p:cNvSpPr>
          <p:nvPr/>
        </p:nvSpPr>
        <p:spPr bwMode="auto">
          <a:xfrm>
            <a:off x="1527175" y="4437063"/>
            <a:ext cx="298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>
                <a:latin typeface="Times New Roman" pitchFamily="18" charset="0"/>
              </a:rPr>
              <a:t>1</a:t>
            </a:r>
          </a:p>
        </p:txBody>
      </p:sp>
      <p:sp>
        <p:nvSpPr>
          <p:cNvPr id="16" name="Text Box 18"/>
          <p:cNvSpPr txBox="1">
            <a:spLocks noChangeArrowheads="1"/>
          </p:cNvSpPr>
          <p:nvPr/>
        </p:nvSpPr>
        <p:spPr bwMode="auto">
          <a:xfrm>
            <a:off x="5867400" y="4437063"/>
            <a:ext cx="2889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dirty="0">
                <a:latin typeface="Times New Roman" pitchFamily="18" charset="0"/>
              </a:rPr>
              <a:t>x</a:t>
            </a:r>
            <a:endParaRPr lang="ru-RU" dirty="0">
              <a:latin typeface="Times New Roman" pitchFamily="18" charset="0"/>
            </a:endParaRPr>
          </a:p>
        </p:txBody>
      </p:sp>
      <p:sp>
        <p:nvSpPr>
          <p:cNvPr id="17" name="Text Box 19"/>
          <p:cNvSpPr txBox="1">
            <a:spLocks noChangeArrowheads="1"/>
          </p:cNvSpPr>
          <p:nvPr/>
        </p:nvSpPr>
        <p:spPr bwMode="auto">
          <a:xfrm>
            <a:off x="4335463" y="2657475"/>
            <a:ext cx="30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imes New Roman" pitchFamily="18" charset="0"/>
              </a:rPr>
              <a:t>y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18" name="Text Box 20"/>
          <p:cNvSpPr txBox="1">
            <a:spLocks noChangeArrowheads="1"/>
          </p:cNvSpPr>
          <p:nvPr/>
        </p:nvSpPr>
        <p:spPr bwMode="auto">
          <a:xfrm>
            <a:off x="4211638" y="3500438"/>
            <a:ext cx="2889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dirty="0">
                <a:latin typeface="Times New Roman" pitchFamily="18" charset="0"/>
              </a:rPr>
              <a:t>3</a:t>
            </a:r>
          </a:p>
        </p:txBody>
      </p:sp>
      <p:sp>
        <p:nvSpPr>
          <p:cNvPr id="19" name="Text Box 21"/>
          <p:cNvSpPr txBox="1">
            <a:spLocks noChangeArrowheads="1"/>
          </p:cNvSpPr>
          <p:nvPr/>
        </p:nvSpPr>
        <p:spPr bwMode="auto">
          <a:xfrm>
            <a:off x="4427538" y="4581525"/>
            <a:ext cx="2365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endParaRPr lang="ru-RU">
              <a:latin typeface="Times New Roman" pitchFamily="18" charset="0"/>
            </a:endParaRPr>
          </a:p>
        </p:txBody>
      </p:sp>
      <p:sp>
        <p:nvSpPr>
          <p:cNvPr id="20" name="Text Box 22"/>
          <p:cNvSpPr txBox="1">
            <a:spLocks noChangeArrowheads="1"/>
          </p:cNvSpPr>
          <p:nvPr/>
        </p:nvSpPr>
        <p:spPr bwMode="auto">
          <a:xfrm>
            <a:off x="4356100" y="4457700"/>
            <a:ext cx="3508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dirty="0">
                <a:latin typeface="Times New Roman" pitchFamily="18" charset="0"/>
              </a:rPr>
              <a:t>1</a:t>
            </a:r>
          </a:p>
        </p:txBody>
      </p:sp>
      <p:sp>
        <p:nvSpPr>
          <p:cNvPr id="21" name="Text Box 23"/>
          <p:cNvSpPr txBox="1">
            <a:spLocks noChangeArrowheads="1"/>
          </p:cNvSpPr>
          <p:nvPr/>
        </p:nvSpPr>
        <p:spPr bwMode="auto">
          <a:xfrm>
            <a:off x="8388350" y="4437063"/>
            <a:ext cx="2873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>
                <a:latin typeface="Times New Roman" pitchFamily="18" charset="0"/>
              </a:rPr>
              <a:t>x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22" name="Text Box 24"/>
          <p:cNvSpPr txBox="1">
            <a:spLocks noChangeArrowheads="1"/>
          </p:cNvSpPr>
          <p:nvPr/>
        </p:nvSpPr>
        <p:spPr bwMode="auto">
          <a:xfrm>
            <a:off x="7648575" y="2636838"/>
            <a:ext cx="30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>
                <a:latin typeface="Times New Roman" pitchFamily="18" charset="0"/>
              </a:rPr>
              <a:t>y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23" name="Text Box 25"/>
          <p:cNvSpPr txBox="1">
            <a:spLocks noChangeArrowheads="1"/>
          </p:cNvSpPr>
          <p:nvPr/>
        </p:nvSpPr>
        <p:spPr bwMode="auto">
          <a:xfrm>
            <a:off x="7380288" y="3644900"/>
            <a:ext cx="2714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dirty="0">
                <a:latin typeface="Times New Roman" pitchFamily="18" charset="0"/>
              </a:rPr>
              <a:t>3</a:t>
            </a:r>
          </a:p>
        </p:txBody>
      </p:sp>
      <p:sp>
        <p:nvSpPr>
          <p:cNvPr id="24" name="Text Box 26"/>
          <p:cNvSpPr txBox="1">
            <a:spLocks noChangeArrowheads="1"/>
          </p:cNvSpPr>
          <p:nvPr/>
        </p:nvSpPr>
        <p:spPr bwMode="auto">
          <a:xfrm>
            <a:off x="8224838" y="4508500"/>
            <a:ext cx="298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dirty="0">
                <a:latin typeface="Times New Roman" pitchFamily="18" charset="0"/>
              </a:rPr>
              <a:t>3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285984" y="500042"/>
            <a:ext cx="4933723" cy="584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uk-UA" sz="3200" b="1" dirty="0" smtClean="0">
                <a:solidFill>
                  <a:schemeClr val="bg1"/>
                </a:solidFill>
              </a:rPr>
              <a:t>Визначити  значення </a:t>
            </a:r>
            <a:r>
              <a:rPr lang="en-US" sz="3200" b="1" dirty="0" smtClean="0">
                <a:solidFill>
                  <a:schemeClr val="bg1"/>
                </a:solidFill>
              </a:rPr>
              <a:t>b</a:t>
            </a:r>
            <a:r>
              <a:rPr lang="uk-UA" sz="3200" b="1" dirty="0" smtClean="0">
                <a:solidFill>
                  <a:schemeClr val="bg1"/>
                </a:solidFill>
              </a:rPr>
              <a:t>.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215206" y="4572008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-1</a:t>
            </a:r>
            <a:endParaRPr lang="ru-RU" dirty="0"/>
          </a:p>
        </p:txBody>
      </p:sp>
      <p:sp>
        <p:nvSpPr>
          <p:cNvPr id="27" name="Управляющая кнопка: назад 26">
            <a:hlinkClick r:id="" action="ppaction://hlinkshowjump?jump=previousslide" highlightClick="1"/>
          </p:cNvPr>
          <p:cNvSpPr/>
          <p:nvPr/>
        </p:nvSpPr>
        <p:spPr>
          <a:xfrm>
            <a:off x="428596" y="6000768"/>
            <a:ext cx="714380" cy="35719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Управляющая кнопка: далее 27">
            <a:hlinkClick r:id="" action="ppaction://hlinkshowjump?jump=nextslide" highlightClick="1"/>
          </p:cNvPr>
          <p:cNvSpPr/>
          <p:nvPr/>
        </p:nvSpPr>
        <p:spPr>
          <a:xfrm>
            <a:off x="1142976" y="6000768"/>
            <a:ext cx="714380" cy="35719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4"/>
          <p:cNvSpPr>
            <a:spLocks noChangeShapeType="1"/>
          </p:cNvSpPr>
          <p:nvPr/>
        </p:nvSpPr>
        <p:spPr bwMode="auto">
          <a:xfrm flipV="1">
            <a:off x="1676400" y="1752600"/>
            <a:ext cx="0" cy="20574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4" name="Line 5"/>
          <p:cNvSpPr>
            <a:spLocks noChangeShapeType="1"/>
          </p:cNvSpPr>
          <p:nvPr/>
        </p:nvSpPr>
        <p:spPr bwMode="auto">
          <a:xfrm>
            <a:off x="762000" y="2971800"/>
            <a:ext cx="22098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5" name="Line 6"/>
          <p:cNvSpPr>
            <a:spLocks noChangeShapeType="1"/>
          </p:cNvSpPr>
          <p:nvPr/>
        </p:nvSpPr>
        <p:spPr bwMode="auto">
          <a:xfrm flipV="1">
            <a:off x="1476375" y="2636838"/>
            <a:ext cx="1143000" cy="1143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Line 7"/>
          <p:cNvSpPr>
            <a:spLocks noChangeShapeType="1"/>
          </p:cNvSpPr>
          <p:nvPr/>
        </p:nvSpPr>
        <p:spPr bwMode="auto">
          <a:xfrm flipH="1" flipV="1">
            <a:off x="4716463" y="1700213"/>
            <a:ext cx="0" cy="208915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7" name="Line 8"/>
          <p:cNvSpPr>
            <a:spLocks noChangeShapeType="1"/>
          </p:cNvSpPr>
          <p:nvPr/>
        </p:nvSpPr>
        <p:spPr bwMode="auto">
          <a:xfrm>
            <a:off x="3635375" y="2997200"/>
            <a:ext cx="2376488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8" name="Line 9"/>
          <p:cNvSpPr>
            <a:spLocks noChangeShapeType="1"/>
          </p:cNvSpPr>
          <p:nvPr/>
        </p:nvSpPr>
        <p:spPr bwMode="auto">
          <a:xfrm>
            <a:off x="3635375" y="3284538"/>
            <a:ext cx="230505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Line 10"/>
          <p:cNvSpPr>
            <a:spLocks noChangeShapeType="1"/>
          </p:cNvSpPr>
          <p:nvPr/>
        </p:nvSpPr>
        <p:spPr bwMode="auto">
          <a:xfrm flipH="1" flipV="1">
            <a:off x="7740650" y="1628775"/>
            <a:ext cx="71438" cy="2160588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" name="Line 11"/>
          <p:cNvSpPr>
            <a:spLocks noChangeShapeType="1"/>
          </p:cNvSpPr>
          <p:nvPr/>
        </p:nvSpPr>
        <p:spPr bwMode="auto">
          <a:xfrm>
            <a:off x="6732588" y="2997200"/>
            <a:ext cx="2016125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Line 12"/>
          <p:cNvSpPr>
            <a:spLocks noChangeShapeType="1"/>
          </p:cNvSpPr>
          <p:nvPr/>
        </p:nvSpPr>
        <p:spPr bwMode="auto">
          <a:xfrm flipV="1">
            <a:off x="2643174" y="4214818"/>
            <a:ext cx="0" cy="19812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2" name="Line 13"/>
          <p:cNvSpPr>
            <a:spLocks noChangeShapeType="1"/>
          </p:cNvSpPr>
          <p:nvPr/>
        </p:nvSpPr>
        <p:spPr bwMode="auto">
          <a:xfrm>
            <a:off x="1652574" y="5357818"/>
            <a:ext cx="25146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3" name="Line 14"/>
          <p:cNvSpPr>
            <a:spLocks noChangeShapeType="1"/>
          </p:cNvSpPr>
          <p:nvPr/>
        </p:nvSpPr>
        <p:spPr bwMode="auto">
          <a:xfrm flipV="1">
            <a:off x="1938324" y="4676781"/>
            <a:ext cx="1371600" cy="1371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" name="Line 15"/>
          <p:cNvSpPr>
            <a:spLocks noChangeShapeType="1"/>
          </p:cNvSpPr>
          <p:nvPr/>
        </p:nvSpPr>
        <p:spPr bwMode="auto">
          <a:xfrm flipV="1">
            <a:off x="6294444" y="4071943"/>
            <a:ext cx="0" cy="2073275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5" name="Line 16"/>
          <p:cNvSpPr>
            <a:spLocks noChangeShapeType="1"/>
          </p:cNvSpPr>
          <p:nvPr/>
        </p:nvSpPr>
        <p:spPr bwMode="auto">
          <a:xfrm>
            <a:off x="5286381" y="5367343"/>
            <a:ext cx="23622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6" name="Line 17"/>
          <p:cNvSpPr>
            <a:spLocks noChangeShapeType="1"/>
          </p:cNvSpPr>
          <p:nvPr/>
        </p:nvSpPr>
        <p:spPr bwMode="auto">
          <a:xfrm>
            <a:off x="5429256" y="4143380"/>
            <a:ext cx="1676400" cy="1676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" name="Freeform 19"/>
          <p:cNvSpPr>
            <a:spLocks/>
          </p:cNvSpPr>
          <p:nvPr/>
        </p:nvSpPr>
        <p:spPr bwMode="auto">
          <a:xfrm>
            <a:off x="7308850" y="1916113"/>
            <a:ext cx="1008063" cy="1612900"/>
          </a:xfrm>
          <a:custGeom>
            <a:avLst/>
            <a:gdLst>
              <a:gd name="T0" fmla="*/ 0 w 672"/>
              <a:gd name="T1" fmla="*/ 2147483647 h 1016"/>
              <a:gd name="T2" fmla="*/ 2147483647 w 672"/>
              <a:gd name="T3" fmla="*/ 2147483647 h 1016"/>
              <a:gd name="T4" fmla="*/ 2147483647 w 672"/>
              <a:gd name="T5" fmla="*/ 0 h 1016"/>
              <a:gd name="T6" fmla="*/ 0 60000 65536"/>
              <a:gd name="T7" fmla="*/ 0 60000 65536"/>
              <a:gd name="T8" fmla="*/ 0 60000 65536"/>
              <a:gd name="T9" fmla="*/ 0 w 672"/>
              <a:gd name="T10" fmla="*/ 0 h 1016"/>
              <a:gd name="T11" fmla="*/ 672 w 672"/>
              <a:gd name="T12" fmla="*/ 1016 h 101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72" h="1016">
                <a:moveTo>
                  <a:pt x="0" y="48"/>
                </a:moveTo>
                <a:cubicBezTo>
                  <a:pt x="112" y="532"/>
                  <a:pt x="224" y="1016"/>
                  <a:pt x="336" y="1008"/>
                </a:cubicBezTo>
                <a:cubicBezTo>
                  <a:pt x="448" y="1000"/>
                  <a:pt x="560" y="500"/>
                  <a:pt x="672" y="0"/>
                </a:cubicBezTo>
              </a:path>
            </a:pathLst>
          </a:custGeom>
          <a:noFill/>
          <a:ln w="38100" cmpd="sng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" name="Text Box 20"/>
          <p:cNvSpPr txBox="1">
            <a:spLocks noChangeArrowheads="1"/>
          </p:cNvSpPr>
          <p:nvPr/>
        </p:nvSpPr>
        <p:spPr bwMode="auto">
          <a:xfrm>
            <a:off x="2824163" y="2586038"/>
            <a:ext cx="298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>
                <a:latin typeface="Times New Roman" pitchFamily="18" charset="0"/>
              </a:rPr>
              <a:t>х</a:t>
            </a:r>
          </a:p>
        </p:txBody>
      </p:sp>
      <p:sp>
        <p:nvSpPr>
          <p:cNvPr id="19" name="Text Box 21"/>
          <p:cNvSpPr txBox="1">
            <a:spLocks noChangeArrowheads="1"/>
          </p:cNvSpPr>
          <p:nvPr/>
        </p:nvSpPr>
        <p:spPr bwMode="auto">
          <a:xfrm>
            <a:off x="1763713" y="1649413"/>
            <a:ext cx="2873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>
                <a:latin typeface="Times New Roman" pitchFamily="18" charset="0"/>
              </a:rPr>
              <a:t>y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20" name="Text Box 22"/>
          <p:cNvSpPr txBox="1">
            <a:spLocks noChangeArrowheads="1"/>
          </p:cNvSpPr>
          <p:nvPr/>
        </p:nvSpPr>
        <p:spPr bwMode="auto">
          <a:xfrm>
            <a:off x="5724525" y="2565400"/>
            <a:ext cx="3603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>
                <a:latin typeface="Times New Roman" pitchFamily="18" charset="0"/>
              </a:rPr>
              <a:t>x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21" name="Text Box 23"/>
          <p:cNvSpPr txBox="1">
            <a:spLocks noChangeArrowheads="1"/>
          </p:cNvSpPr>
          <p:nvPr/>
        </p:nvSpPr>
        <p:spPr bwMode="auto">
          <a:xfrm>
            <a:off x="4787900" y="1628775"/>
            <a:ext cx="2889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>
                <a:latin typeface="Times New Roman" pitchFamily="18" charset="0"/>
              </a:rPr>
              <a:t>y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22" name="Text Box 24"/>
          <p:cNvSpPr txBox="1">
            <a:spLocks noChangeArrowheads="1"/>
          </p:cNvSpPr>
          <p:nvPr/>
        </p:nvSpPr>
        <p:spPr bwMode="auto">
          <a:xfrm>
            <a:off x="8532813" y="2636838"/>
            <a:ext cx="2873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>
                <a:latin typeface="Times New Roman" pitchFamily="18" charset="0"/>
              </a:rPr>
              <a:t>x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23" name="Text Box 25"/>
          <p:cNvSpPr txBox="1">
            <a:spLocks noChangeArrowheads="1"/>
          </p:cNvSpPr>
          <p:nvPr/>
        </p:nvSpPr>
        <p:spPr bwMode="auto">
          <a:xfrm>
            <a:off x="7812088" y="1557338"/>
            <a:ext cx="3603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>
                <a:latin typeface="Times New Roman" pitchFamily="18" charset="0"/>
              </a:rPr>
              <a:t>y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24" name="Text Box 26"/>
          <p:cNvSpPr txBox="1">
            <a:spLocks noChangeArrowheads="1"/>
          </p:cNvSpPr>
          <p:nvPr/>
        </p:nvSpPr>
        <p:spPr bwMode="auto">
          <a:xfrm>
            <a:off x="3954449" y="4914906"/>
            <a:ext cx="3603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>
                <a:latin typeface="Times New Roman" pitchFamily="18" charset="0"/>
              </a:rPr>
              <a:t>x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25" name="Text Box 27"/>
          <p:cNvSpPr txBox="1">
            <a:spLocks noChangeArrowheads="1"/>
          </p:cNvSpPr>
          <p:nvPr/>
        </p:nvSpPr>
        <p:spPr bwMode="auto">
          <a:xfrm>
            <a:off x="2659049" y="4100518"/>
            <a:ext cx="3587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>
                <a:latin typeface="Calibri" pitchFamily="34" charset="0"/>
              </a:rPr>
              <a:t> </a:t>
            </a:r>
            <a:r>
              <a:rPr lang="en-US">
                <a:latin typeface="Times New Roman" pitchFamily="18" charset="0"/>
              </a:rPr>
              <a:t>y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26" name="Text Box 28"/>
          <p:cNvSpPr txBox="1">
            <a:spLocks noChangeArrowheads="1"/>
          </p:cNvSpPr>
          <p:nvPr/>
        </p:nvSpPr>
        <p:spPr bwMode="auto">
          <a:xfrm>
            <a:off x="7373944" y="4884743"/>
            <a:ext cx="2889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>
                <a:latin typeface="Times New Roman" pitchFamily="18" charset="0"/>
              </a:rPr>
              <a:t>x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27" name="Text Box 29"/>
          <p:cNvSpPr txBox="1">
            <a:spLocks noChangeArrowheads="1"/>
          </p:cNvSpPr>
          <p:nvPr/>
        </p:nvSpPr>
        <p:spPr bwMode="auto">
          <a:xfrm>
            <a:off x="6365881" y="3927480"/>
            <a:ext cx="3603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>
                <a:latin typeface="Times New Roman" pitchFamily="18" charset="0"/>
              </a:rPr>
              <a:t>y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28662" y="500042"/>
            <a:ext cx="7599901" cy="8309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uk-UA" sz="2400" dirty="0" smtClean="0">
                <a:solidFill>
                  <a:schemeClr val="bg1"/>
                </a:solidFill>
              </a:rPr>
              <a:t>Охарактеризуйте властивості функцій, графіки яких </a:t>
            </a:r>
          </a:p>
          <a:p>
            <a:r>
              <a:rPr lang="uk-UA" sz="2400" dirty="0" smtClean="0">
                <a:solidFill>
                  <a:schemeClr val="bg1"/>
                </a:solidFill>
              </a:rPr>
              <a:t>зображені на рисунках.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29" name="Управляющая кнопка: назад 28">
            <a:hlinkClick r:id="" action="ppaction://hlinkshowjump?jump=previousslide" highlightClick="1"/>
          </p:cNvPr>
          <p:cNvSpPr/>
          <p:nvPr/>
        </p:nvSpPr>
        <p:spPr>
          <a:xfrm>
            <a:off x="428596" y="6000768"/>
            <a:ext cx="714380" cy="35719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Управляющая кнопка: домой 30">
            <a:hlinkClick r:id="rId2" action="ppaction://hlinksldjump" highlightClick="1"/>
          </p:cNvPr>
          <p:cNvSpPr/>
          <p:nvPr/>
        </p:nvSpPr>
        <p:spPr>
          <a:xfrm>
            <a:off x="1142976" y="6000768"/>
            <a:ext cx="714380" cy="35719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4"/>
          <p:cNvSpPr txBox="1">
            <a:spLocks/>
          </p:cNvSpPr>
          <p:nvPr/>
        </p:nvSpPr>
        <p:spPr>
          <a:xfrm>
            <a:off x="4214810" y="571480"/>
            <a:ext cx="4392612" cy="719138"/>
          </a:xfrm>
          <a:prstGeom prst="rect">
            <a:avLst/>
          </a:prstGeom>
        </p:spPr>
        <p:txBody>
          <a:bodyPr/>
          <a:lstStyle/>
          <a:p>
            <a:pPr marL="274320" marR="0" lvl="0" indent="-274320" algn="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y=x+</a:t>
            </a:r>
            <a:r>
              <a:rPr lang="ru-RU" sz="3600" dirty="0" smtClean="0">
                <a:solidFill>
                  <a:srgbClr val="00B0F0"/>
                </a:solidFill>
              </a:rPr>
              <a:t>1 </a:t>
            </a: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y=x-</a:t>
            </a: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 </a:t>
            </a: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y=x</a:t>
            </a:r>
            <a:endParaRPr kumimoji="0" lang="ru-RU" sz="3600" b="0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 rot="5400000" flipH="1" flipV="1">
            <a:off x="53975" y="3495676"/>
            <a:ext cx="3443287" cy="2381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>
            <a:off x="357188" y="3571875"/>
            <a:ext cx="371475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TextBox 9"/>
          <p:cNvSpPr txBox="1">
            <a:spLocks noChangeArrowheads="1"/>
          </p:cNvSpPr>
          <p:nvPr/>
        </p:nvSpPr>
        <p:spPr bwMode="auto">
          <a:xfrm>
            <a:off x="1428750" y="1714500"/>
            <a:ext cx="2936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Calibri" pitchFamily="34" charset="0"/>
              </a:rPr>
              <a:t>y</a:t>
            </a:r>
            <a:endParaRPr lang="ru-RU" b="1" dirty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1714500" y="3857625"/>
            <a:ext cx="142875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" name="TextBox 11"/>
          <p:cNvSpPr txBox="1">
            <a:spLocks noChangeArrowheads="1"/>
          </p:cNvSpPr>
          <p:nvPr/>
        </p:nvSpPr>
        <p:spPr bwMode="auto">
          <a:xfrm>
            <a:off x="1928813" y="3143250"/>
            <a:ext cx="301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Calibri" pitchFamily="34" charset="0"/>
              </a:rPr>
              <a:t>1</a:t>
            </a:r>
            <a:endParaRPr lang="ru-RU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9" name="TextBox 12"/>
          <p:cNvSpPr txBox="1">
            <a:spLocks noChangeArrowheads="1"/>
          </p:cNvSpPr>
          <p:nvPr/>
        </p:nvSpPr>
        <p:spPr bwMode="auto">
          <a:xfrm>
            <a:off x="2285984" y="3143248"/>
            <a:ext cx="301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Calibri" pitchFamily="34" charset="0"/>
              </a:rPr>
              <a:t>2</a:t>
            </a:r>
            <a:endParaRPr lang="ru-RU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0" name="TextBox 13"/>
          <p:cNvSpPr txBox="1">
            <a:spLocks noChangeArrowheads="1"/>
          </p:cNvSpPr>
          <p:nvPr/>
        </p:nvSpPr>
        <p:spPr bwMode="auto">
          <a:xfrm>
            <a:off x="1500188" y="3214688"/>
            <a:ext cx="285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Calibri" pitchFamily="34" charset="0"/>
              </a:rPr>
              <a:t>0</a:t>
            </a:r>
            <a:endParaRPr lang="ru-RU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1" name="TextBox 14"/>
          <p:cNvSpPr txBox="1">
            <a:spLocks noChangeArrowheads="1"/>
          </p:cNvSpPr>
          <p:nvPr/>
        </p:nvSpPr>
        <p:spPr bwMode="auto">
          <a:xfrm>
            <a:off x="1500188" y="3000375"/>
            <a:ext cx="3571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Calibri" pitchFamily="34" charset="0"/>
              </a:rPr>
              <a:t>1</a:t>
            </a:r>
            <a:endParaRPr lang="ru-RU" b="1" dirty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1714500" y="4214813"/>
            <a:ext cx="142875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 flipH="1" flipV="1">
            <a:off x="2001044" y="3571082"/>
            <a:ext cx="142875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 flipH="1" flipV="1">
            <a:off x="2358231" y="3571082"/>
            <a:ext cx="142875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1714500" y="3214688"/>
            <a:ext cx="142875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1714500" y="2857500"/>
            <a:ext cx="142875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1714500" y="2500313"/>
            <a:ext cx="142875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8" name="TextBox 21"/>
          <p:cNvSpPr txBox="1">
            <a:spLocks noChangeArrowheads="1"/>
          </p:cNvSpPr>
          <p:nvPr/>
        </p:nvSpPr>
        <p:spPr bwMode="auto">
          <a:xfrm>
            <a:off x="1500188" y="2643188"/>
            <a:ext cx="301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Calibri" pitchFamily="34" charset="0"/>
              </a:rPr>
              <a:t>2</a:t>
            </a:r>
            <a:endParaRPr lang="ru-RU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9" name="TextBox 22"/>
          <p:cNvSpPr txBox="1">
            <a:spLocks noChangeArrowheads="1"/>
          </p:cNvSpPr>
          <p:nvPr/>
        </p:nvSpPr>
        <p:spPr bwMode="auto">
          <a:xfrm>
            <a:off x="1500188" y="2286000"/>
            <a:ext cx="301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Calibri" pitchFamily="34" charset="0"/>
              </a:rPr>
              <a:t>3</a:t>
            </a:r>
            <a:endParaRPr lang="ru-RU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0" name="TextBox 23"/>
          <p:cNvSpPr txBox="1">
            <a:spLocks noChangeArrowheads="1"/>
          </p:cNvSpPr>
          <p:nvPr/>
        </p:nvSpPr>
        <p:spPr bwMode="auto">
          <a:xfrm>
            <a:off x="1428750" y="3714750"/>
            <a:ext cx="3714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Calibri" pitchFamily="34" charset="0"/>
              </a:rPr>
              <a:t>-1</a:t>
            </a:r>
            <a:endParaRPr lang="ru-RU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1" name="TextBox 24"/>
          <p:cNvSpPr txBox="1">
            <a:spLocks noChangeArrowheads="1"/>
          </p:cNvSpPr>
          <p:nvPr/>
        </p:nvSpPr>
        <p:spPr bwMode="auto">
          <a:xfrm>
            <a:off x="1428750" y="4071938"/>
            <a:ext cx="3714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Calibri" pitchFamily="34" charset="0"/>
              </a:rPr>
              <a:t>-2</a:t>
            </a:r>
            <a:endParaRPr lang="ru-RU" b="1" dirty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 rot="5400000" flipH="1" flipV="1">
            <a:off x="1429544" y="3571082"/>
            <a:ext cx="142875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5400000" flipH="1" flipV="1">
            <a:off x="1072356" y="3571082"/>
            <a:ext cx="142875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4" name="TextBox 27"/>
          <p:cNvSpPr txBox="1">
            <a:spLocks noChangeArrowheads="1"/>
          </p:cNvSpPr>
          <p:nvPr/>
        </p:nvSpPr>
        <p:spPr bwMode="auto">
          <a:xfrm>
            <a:off x="1214438" y="3143250"/>
            <a:ext cx="3714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Calibri" pitchFamily="34" charset="0"/>
              </a:rPr>
              <a:t>-1</a:t>
            </a:r>
            <a:endParaRPr lang="ru-RU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5" name="TextBox 28"/>
          <p:cNvSpPr txBox="1">
            <a:spLocks noChangeArrowheads="1"/>
          </p:cNvSpPr>
          <p:nvPr/>
        </p:nvSpPr>
        <p:spPr bwMode="auto">
          <a:xfrm>
            <a:off x="785813" y="3143250"/>
            <a:ext cx="3714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Calibri" pitchFamily="34" charset="0"/>
              </a:rPr>
              <a:t>-2</a:t>
            </a:r>
            <a:endParaRPr lang="ru-RU" b="1" dirty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 rot="5400000" flipH="1" flipV="1">
            <a:off x="2715419" y="3571082"/>
            <a:ext cx="142875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5400000" flipH="1" flipV="1">
            <a:off x="3072606" y="3571082"/>
            <a:ext cx="142875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5400000" flipH="1" flipV="1">
            <a:off x="3429794" y="3571082"/>
            <a:ext cx="142875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5400000" flipH="1" flipV="1">
            <a:off x="3786981" y="3571082"/>
            <a:ext cx="142875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0" name="TextBox 33"/>
          <p:cNvSpPr txBox="1">
            <a:spLocks noChangeArrowheads="1"/>
          </p:cNvSpPr>
          <p:nvPr/>
        </p:nvSpPr>
        <p:spPr bwMode="auto">
          <a:xfrm>
            <a:off x="2643188" y="3143250"/>
            <a:ext cx="301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Calibri" pitchFamily="34" charset="0"/>
              </a:rPr>
              <a:t>3</a:t>
            </a:r>
            <a:endParaRPr lang="ru-RU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31" name="TextBox 34"/>
          <p:cNvSpPr txBox="1">
            <a:spLocks noChangeArrowheads="1"/>
          </p:cNvSpPr>
          <p:nvPr/>
        </p:nvSpPr>
        <p:spPr bwMode="auto">
          <a:xfrm>
            <a:off x="3000375" y="3143250"/>
            <a:ext cx="301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Calibri" pitchFamily="34" charset="0"/>
              </a:rPr>
              <a:t>4</a:t>
            </a:r>
            <a:endParaRPr lang="ru-RU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32" name="TextBox 35"/>
          <p:cNvSpPr txBox="1">
            <a:spLocks noChangeArrowheads="1"/>
          </p:cNvSpPr>
          <p:nvPr/>
        </p:nvSpPr>
        <p:spPr bwMode="auto">
          <a:xfrm>
            <a:off x="3357563" y="3143250"/>
            <a:ext cx="301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Calibri" pitchFamily="34" charset="0"/>
              </a:rPr>
              <a:t>5</a:t>
            </a:r>
            <a:endParaRPr lang="ru-RU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33" name="TextBox 36"/>
          <p:cNvSpPr txBox="1">
            <a:spLocks noChangeArrowheads="1"/>
          </p:cNvSpPr>
          <p:nvPr/>
        </p:nvSpPr>
        <p:spPr bwMode="auto">
          <a:xfrm>
            <a:off x="3714750" y="3143250"/>
            <a:ext cx="301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Calibri" pitchFamily="34" charset="0"/>
              </a:rPr>
              <a:t>6</a:t>
            </a:r>
            <a:endParaRPr lang="ru-RU" b="1" dirty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34" name="Прямая соединительная линия 33"/>
          <p:cNvCxnSpPr/>
          <p:nvPr/>
        </p:nvCxnSpPr>
        <p:spPr>
          <a:xfrm>
            <a:off x="1714500" y="4572000"/>
            <a:ext cx="142875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5" name="TextBox 38"/>
          <p:cNvSpPr txBox="1">
            <a:spLocks noChangeArrowheads="1"/>
          </p:cNvSpPr>
          <p:nvPr/>
        </p:nvSpPr>
        <p:spPr bwMode="auto">
          <a:xfrm>
            <a:off x="1428750" y="4357688"/>
            <a:ext cx="3714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Calibri" pitchFamily="34" charset="0"/>
              </a:rPr>
              <a:t>-3</a:t>
            </a:r>
            <a:endParaRPr lang="ru-RU" b="1" dirty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36" name="Прямая соединительная линия 35"/>
          <p:cNvCxnSpPr/>
          <p:nvPr/>
        </p:nvCxnSpPr>
        <p:spPr>
          <a:xfrm rot="16200000" flipV="1">
            <a:off x="500034" y="2428868"/>
            <a:ext cx="2714644" cy="2428892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rot="16200000" flipV="1">
            <a:off x="892945" y="2107398"/>
            <a:ext cx="2500329" cy="2286015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rot="16200000" flipV="1">
            <a:off x="357158" y="2857496"/>
            <a:ext cx="2357454" cy="221457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 rot="16200000" flipV="1">
            <a:off x="4787900" y="3500438"/>
            <a:ext cx="3443287" cy="142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>
            <a:off x="5072063" y="3571875"/>
            <a:ext cx="371475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1" name="TextBox 61"/>
          <p:cNvSpPr txBox="1">
            <a:spLocks noChangeArrowheads="1"/>
          </p:cNvSpPr>
          <p:nvPr/>
        </p:nvSpPr>
        <p:spPr bwMode="auto">
          <a:xfrm>
            <a:off x="8501063" y="3571875"/>
            <a:ext cx="2905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Calibri" pitchFamily="34" charset="0"/>
              </a:rPr>
              <a:t>x</a:t>
            </a:r>
            <a:endParaRPr lang="ru-RU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42" name="TextBox 62"/>
          <p:cNvSpPr txBox="1">
            <a:spLocks noChangeArrowheads="1"/>
          </p:cNvSpPr>
          <p:nvPr/>
        </p:nvSpPr>
        <p:spPr bwMode="auto">
          <a:xfrm>
            <a:off x="6143625" y="1714500"/>
            <a:ext cx="2936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Calibri" pitchFamily="34" charset="0"/>
              </a:rPr>
              <a:t>y</a:t>
            </a:r>
            <a:endParaRPr lang="ru-RU" b="1" dirty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43" name="Прямая соединительная линия 42"/>
          <p:cNvCxnSpPr/>
          <p:nvPr/>
        </p:nvCxnSpPr>
        <p:spPr>
          <a:xfrm>
            <a:off x="6429375" y="3929063"/>
            <a:ext cx="142875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4" name="TextBox 64"/>
          <p:cNvSpPr txBox="1">
            <a:spLocks noChangeArrowheads="1"/>
          </p:cNvSpPr>
          <p:nvPr/>
        </p:nvSpPr>
        <p:spPr bwMode="auto">
          <a:xfrm>
            <a:off x="6643688" y="3143250"/>
            <a:ext cx="301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Calibri" pitchFamily="34" charset="0"/>
              </a:rPr>
              <a:t>1</a:t>
            </a:r>
            <a:endParaRPr lang="ru-RU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45" name="TextBox 65"/>
          <p:cNvSpPr txBox="1">
            <a:spLocks noChangeArrowheads="1"/>
          </p:cNvSpPr>
          <p:nvPr/>
        </p:nvSpPr>
        <p:spPr bwMode="auto">
          <a:xfrm>
            <a:off x="7000875" y="3143250"/>
            <a:ext cx="301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Calibri" pitchFamily="34" charset="0"/>
              </a:rPr>
              <a:t>2</a:t>
            </a:r>
            <a:endParaRPr lang="ru-RU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46" name="TextBox 66"/>
          <p:cNvSpPr txBox="1">
            <a:spLocks noChangeArrowheads="1"/>
          </p:cNvSpPr>
          <p:nvPr/>
        </p:nvSpPr>
        <p:spPr bwMode="auto">
          <a:xfrm>
            <a:off x="6215063" y="3214688"/>
            <a:ext cx="285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Calibri" pitchFamily="34" charset="0"/>
              </a:rPr>
              <a:t>0</a:t>
            </a:r>
            <a:endParaRPr lang="ru-RU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47" name="TextBox 67"/>
          <p:cNvSpPr txBox="1">
            <a:spLocks noChangeArrowheads="1"/>
          </p:cNvSpPr>
          <p:nvPr/>
        </p:nvSpPr>
        <p:spPr bwMode="auto">
          <a:xfrm>
            <a:off x="6215063" y="3000375"/>
            <a:ext cx="3571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Calibri" pitchFamily="34" charset="0"/>
              </a:rPr>
              <a:t>1</a:t>
            </a:r>
            <a:endParaRPr lang="ru-RU" b="1" dirty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>
            <a:off x="6429375" y="4286250"/>
            <a:ext cx="142875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 rot="5400000" flipH="1" flipV="1">
            <a:off x="6715919" y="3571082"/>
            <a:ext cx="142875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rot="5400000" flipH="1" flipV="1">
            <a:off x="7073106" y="3571082"/>
            <a:ext cx="142875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>
            <a:off x="6429375" y="3214688"/>
            <a:ext cx="142875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>
            <a:off x="6429375" y="2857500"/>
            <a:ext cx="142875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>
            <a:off x="6429375" y="2500313"/>
            <a:ext cx="142875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54" name="TextBox 74"/>
          <p:cNvSpPr txBox="1">
            <a:spLocks noChangeArrowheads="1"/>
          </p:cNvSpPr>
          <p:nvPr/>
        </p:nvSpPr>
        <p:spPr bwMode="auto">
          <a:xfrm>
            <a:off x="6215063" y="2643188"/>
            <a:ext cx="301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Calibri" pitchFamily="34" charset="0"/>
              </a:rPr>
              <a:t>2</a:t>
            </a:r>
            <a:endParaRPr lang="ru-RU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55" name="TextBox 75"/>
          <p:cNvSpPr txBox="1">
            <a:spLocks noChangeArrowheads="1"/>
          </p:cNvSpPr>
          <p:nvPr/>
        </p:nvSpPr>
        <p:spPr bwMode="auto">
          <a:xfrm>
            <a:off x="6215063" y="2286000"/>
            <a:ext cx="301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Calibri" pitchFamily="34" charset="0"/>
              </a:rPr>
              <a:t>3</a:t>
            </a:r>
            <a:endParaRPr lang="ru-RU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56" name="TextBox 76"/>
          <p:cNvSpPr txBox="1">
            <a:spLocks noChangeArrowheads="1"/>
          </p:cNvSpPr>
          <p:nvPr/>
        </p:nvSpPr>
        <p:spPr bwMode="auto">
          <a:xfrm>
            <a:off x="6143625" y="3714750"/>
            <a:ext cx="3714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Calibri" pitchFamily="34" charset="0"/>
              </a:rPr>
              <a:t>-1</a:t>
            </a:r>
            <a:endParaRPr lang="ru-RU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57" name="TextBox 77"/>
          <p:cNvSpPr txBox="1">
            <a:spLocks noChangeArrowheads="1"/>
          </p:cNvSpPr>
          <p:nvPr/>
        </p:nvSpPr>
        <p:spPr bwMode="auto">
          <a:xfrm>
            <a:off x="6143625" y="4071938"/>
            <a:ext cx="3714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Calibri" pitchFamily="34" charset="0"/>
              </a:rPr>
              <a:t>-2</a:t>
            </a:r>
            <a:endParaRPr lang="ru-RU" b="1" dirty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58" name="Прямая соединительная линия 57"/>
          <p:cNvCxnSpPr/>
          <p:nvPr/>
        </p:nvCxnSpPr>
        <p:spPr>
          <a:xfrm rot="5400000" flipH="1" flipV="1">
            <a:off x="6144419" y="3571082"/>
            <a:ext cx="142875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 rot="5400000" flipH="1" flipV="1">
            <a:off x="5787231" y="3571082"/>
            <a:ext cx="142875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0" name="TextBox 80"/>
          <p:cNvSpPr txBox="1">
            <a:spLocks noChangeArrowheads="1"/>
          </p:cNvSpPr>
          <p:nvPr/>
        </p:nvSpPr>
        <p:spPr bwMode="auto">
          <a:xfrm>
            <a:off x="5929313" y="3143250"/>
            <a:ext cx="3714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Calibri" pitchFamily="34" charset="0"/>
              </a:rPr>
              <a:t>-1</a:t>
            </a:r>
            <a:endParaRPr lang="ru-RU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61" name="TextBox 81"/>
          <p:cNvSpPr txBox="1">
            <a:spLocks noChangeArrowheads="1"/>
          </p:cNvSpPr>
          <p:nvPr/>
        </p:nvSpPr>
        <p:spPr bwMode="auto">
          <a:xfrm>
            <a:off x="5500688" y="3143250"/>
            <a:ext cx="3714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Calibri" pitchFamily="34" charset="0"/>
              </a:rPr>
              <a:t>-2</a:t>
            </a:r>
            <a:endParaRPr lang="ru-RU" b="1" dirty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62" name="Прямая соединительная линия 61"/>
          <p:cNvCxnSpPr/>
          <p:nvPr/>
        </p:nvCxnSpPr>
        <p:spPr>
          <a:xfrm rot="5400000" flipH="1" flipV="1">
            <a:off x="7430294" y="3571082"/>
            <a:ext cx="142875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/>
          <p:nvPr/>
        </p:nvCxnSpPr>
        <p:spPr>
          <a:xfrm rot="5400000" flipH="1" flipV="1">
            <a:off x="7787481" y="3571082"/>
            <a:ext cx="142875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 rot="5400000" flipH="1" flipV="1">
            <a:off x="8144669" y="3571082"/>
            <a:ext cx="142875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/>
          <p:nvPr/>
        </p:nvCxnSpPr>
        <p:spPr>
          <a:xfrm rot="5400000" flipH="1" flipV="1">
            <a:off x="8501856" y="3571082"/>
            <a:ext cx="142875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6" name="TextBox 86"/>
          <p:cNvSpPr txBox="1">
            <a:spLocks noChangeArrowheads="1"/>
          </p:cNvSpPr>
          <p:nvPr/>
        </p:nvSpPr>
        <p:spPr bwMode="auto">
          <a:xfrm>
            <a:off x="7358063" y="3143250"/>
            <a:ext cx="301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Calibri" pitchFamily="34" charset="0"/>
              </a:rPr>
              <a:t>3</a:t>
            </a:r>
            <a:endParaRPr lang="ru-RU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67" name="TextBox 87"/>
          <p:cNvSpPr txBox="1">
            <a:spLocks noChangeArrowheads="1"/>
          </p:cNvSpPr>
          <p:nvPr/>
        </p:nvSpPr>
        <p:spPr bwMode="auto">
          <a:xfrm>
            <a:off x="7715250" y="3143250"/>
            <a:ext cx="301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Calibri" pitchFamily="34" charset="0"/>
              </a:rPr>
              <a:t>4</a:t>
            </a:r>
            <a:endParaRPr lang="ru-RU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68" name="TextBox 88"/>
          <p:cNvSpPr txBox="1">
            <a:spLocks noChangeArrowheads="1"/>
          </p:cNvSpPr>
          <p:nvPr/>
        </p:nvSpPr>
        <p:spPr bwMode="auto">
          <a:xfrm>
            <a:off x="8072438" y="3143250"/>
            <a:ext cx="301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Calibri" pitchFamily="34" charset="0"/>
              </a:rPr>
              <a:t>5</a:t>
            </a:r>
            <a:endParaRPr lang="ru-RU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69" name="TextBox 89"/>
          <p:cNvSpPr txBox="1">
            <a:spLocks noChangeArrowheads="1"/>
          </p:cNvSpPr>
          <p:nvPr/>
        </p:nvSpPr>
        <p:spPr bwMode="auto">
          <a:xfrm>
            <a:off x="8429625" y="3143250"/>
            <a:ext cx="301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Calibri" pitchFamily="34" charset="0"/>
              </a:rPr>
              <a:t>6</a:t>
            </a:r>
            <a:endParaRPr lang="ru-RU" b="1" dirty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70" name="Прямая соединительная линия 69"/>
          <p:cNvCxnSpPr/>
          <p:nvPr/>
        </p:nvCxnSpPr>
        <p:spPr>
          <a:xfrm>
            <a:off x="6429375" y="4643438"/>
            <a:ext cx="142875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1" name="TextBox 91"/>
          <p:cNvSpPr txBox="1">
            <a:spLocks noChangeArrowheads="1"/>
          </p:cNvSpPr>
          <p:nvPr/>
        </p:nvSpPr>
        <p:spPr bwMode="auto">
          <a:xfrm>
            <a:off x="6143625" y="4429125"/>
            <a:ext cx="3714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Calibri" pitchFamily="34" charset="0"/>
              </a:rPr>
              <a:t>-3</a:t>
            </a:r>
            <a:endParaRPr lang="ru-RU" b="1" dirty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72" name="Прямая соединительная линия 71"/>
          <p:cNvCxnSpPr/>
          <p:nvPr/>
        </p:nvCxnSpPr>
        <p:spPr>
          <a:xfrm rot="5400000" flipH="1" flipV="1">
            <a:off x="5012536" y="2416960"/>
            <a:ext cx="2852738" cy="2447925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73" name="Прямая соединительная линия 72"/>
          <p:cNvCxnSpPr/>
          <p:nvPr/>
        </p:nvCxnSpPr>
        <p:spPr>
          <a:xfrm rot="5400000" flipH="1" flipV="1">
            <a:off x="4974426" y="2240758"/>
            <a:ext cx="2714644" cy="2376485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 rot="5400000" flipH="1" flipV="1">
            <a:off x="5179224" y="2678902"/>
            <a:ext cx="2714645" cy="235745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3924300" y="3573463"/>
            <a:ext cx="308098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 err="1">
                <a:solidFill>
                  <a:schemeClr val="bg1"/>
                </a:solidFill>
                <a:latin typeface="+mn-lt"/>
                <a:cs typeface="Arial" charset="0"/>
              </a:rPr>
              <a:t>x</a:t>
            </a:r>
            <a:endParaRPr lang="ru-RU" b="1" dirty="0">
              <a:solidFill>
                <a:schemeClr val="bg1"/>
              </a:solidFill>
              <a:latin typeface="+mn-lt"/>
              <a:cs typeface="Arial" charset="0"/>
            </a:endParaRPr>
          </a:p>
        </p:txBody>
      </p:sp>
      <p:sp>
        <p:nvSpPr>
          <p:cNvPr id="94" name="Прямоугольник 93"/>
          <p:cNvSpPr/>
          <p:nvPr/>
        </p:nvSpPr>
        <p:spPr>
          <a:xfrm>
            <a:off x="428596" y="571480"/>
            <a:ext cx="40005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00B050"/>
                </a:solidFill>
              </a:rPr>
              <a:t>y=-x</a:t>
            </a:r>
            <a:r>
              <a:rPr lang="uk-UA" sz="3200" b="1" dirty="0" smtClean="0">
                <a:solidFill>
                  <a:srgbClr val="00B050"/>
                </a:solidFill>
              </a:rPr>
              <a:t> </a:t>
            </a:r>
            <a:r>
              <a:rPr lang="en-US" sz="3200" b="1" dirty="0" smtClean="0"/>
              <a:t>  </a:t>
            </a:r>
            <a:r>
              <a:rPr lang="en-US" sz="3200" b="1" dirty="0" smtClean="0">
                <a:solidFill>
                  <a:srgbClr val="00B0F0"/>
                </a:solidFill>
              </a:rPr>
              <a:t>y=-x+</a:t>
            </a:r>
            <a:r>
              <a:rPr lang="ru-RU" sz="3200" b="1" dirty="0" smtClean="0">
                <a:solidFill>
                  <a:srgbClr val="00B0F0"/>
                </a:solidFill>
              </a:rPr>
              <a:t>2   </a:t>
            </a:r>
            <a:r>
              <a:rPr lang="en-US" sz="3200" b="1" dirty="0" smtClean="0">
                <a:solidFill>
                  <a:srgbClr val="FF0000"/>
                </a:solidFill>
              </a:rPr>
              <a:t>y=-x-</a:t>
            </a:r>
            <a:r>
              <a:rPr lang="ru-RU" sz="3200" b="1" dirty="0" smtClean="0">
                <a:solidFill>
                  <a:srgbClr val="FF0000"/>
                </a:solidFill>
              </a:rPr>
              <a:t>2</a:t>
            </a:r>
            <a:endParaRPr lang="ru-RU" sz="3200" dirty="0"/>
          </a:p>
        </p:txBody>
      </p:sp>
      <p:sp>
        <p:nvSpPr>
          <p:cNvPr id="76" name="Управляющая кнопка: назад 75">
            <a:hlinkClick r:id="" action="ppaction://hlinkshowjump?jump=previousslide" highlightClick="1"/>
          </p:cNvPr>
          <p:cNvSpPr/>
          <p:nvPr/>
        </p:nvSpPr>
        <p:spPr>
          <a:xfrm>
            <a:off x="428596" y="6000768"/>
            <a:ext cx="714380" cy="35719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Управляющая кнопка: домой 77">
            <a:hlinkClick r:id="rId2" action="ppaction://hlinksldjump" highlightClick="1"/>
          </p:cNvPr>
          <p:cNvSpPr/>
          <p:nvPr/>
        </p:nvSpPr>
        <p:spPr>
          <a:xfrm>
            <a:off x="1142976" y="6000768"/>
            <a:ext cx="714380" cy="35719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93498"/>
            <a:ext cx="8091922" cy="6034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Управляющая кнопка: назад 2">
            <a:hlinkClick r:id="" action="ppaction://hlinkshowjump?jump=previousslide" highlightClick="1"/>
          </p:cNvPr>
          <p:cNvSpPr/>
          <p:nvPr/>
        </p:nvSpPr>
        <p:spPr>
          <a:xfrm>
            <a:off x="285720" y="6286520"/>
            <a:ext cx="714380" cy="35719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1000100" y="6286520"/>
            <a:ext cx="714380" cy="35719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9282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571480"/>
            <a:ext cx="8143932" cy="56994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Управляющая кнопка: назад 2">
            <a:hlinkClick r:id="rId3" action="ppaction://hlinksldjump" highlightClick="1"/>
          </p:cNvPr>
          <p:cNvSpPr/>
          <p:nvPr/>
        </p:nvSpPr>
        <p:spPr>
          <a:xfrm>
            <a:off x="428596" y="6000768"/>
            <a:ext cx="714380" cy="35719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1142976" y="6000768"/>
            <a:ext cx="714380" cy="35719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500034" y="1142984"/>
            <a:ext cx="7981976" cy="3171196"/>
            <a:chOff x="192" y="1411"/>
            <a:chExt cx="5376" cy="2256"/>
          </a:xfrm>
        </p:grpSpPr>
        <p:sp>
          <p:nvSpPr>
            <p:cNvPr id="3" name="AutoShape 11"/>
            <p:cNvSpPr>
              <a:spLocks noChangeArrowheads="1"/>
            </p:cNvSpPr>
            <p:nvPr/>
          </p:nvSpPr>
          <p:spPr bwMode="auto">
            <a:xfrm>
              <a:off x="192" y="1411"/>
              <a:ext cx="5376" cy="2256"/>
            </a:xfrm>
            <a:prstGeom prst="horizontalScroll">
              <a:avLst>
                <a:gd name="adj" fmla="val 21250"/>
              </a:avLst>
            </a:prstGeom>
            <a:gradFill rotWithShape="0">
              <a:gsLst>
                <a:gs pos="0">
                  <a:srgbClr val="C4AD84"/>
                </a:gs>
                <a:gs pos="50000">
                  <a:srgbClr val="F9EFDB"/>
                </a:gs>
                <a:gs pos="100000">
                  <a:srgbClr val="C4AD84"/>
                </a:gs>
              </a:gsLst>
              <a:lin ang="0" scaled="1"/>
            </a:gradFill>
            <a:ln w="38100">
              <a:solidFill>
                <a:srgbClr val="8B712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" name="Text Box 7"/>
            <p:cNvSpPr txBox="1">
              <a:spLocks noChangeArrowheads="1"/>
            </p:cNvSpPr>
            <p:nvPr/>
          </p:nvSpPr>
          <p:spPr bwMode="auto">
            <a:xfrm>
              <a:off x="769" y="1868"/>
              <a:ext cx="4608" cy="11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uk-UA" sz="2400" dirty="0" smtClean="0">
                  <a:solidFill>
                    <a:srgbClr val="5D3715"/>
                  </a:solidFill>
                </a:rPr>
                <a:t>Функція або функціональна залежність – це така залежність  змінної  у  від змінної  х, при  якій кожному значенню змінної   х  з деякої множини відповідає єдине значення змінної  у.</a:t>
              </a:r>
              <a:endParaRPr lang="ru-RU" sz="2400" dirty="0">
                <a:solidFill>
                  <a:srgbClr val="5D3715"/>
                </a:solidFill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1214414" y="4500570"/>
            <a:ext cx="18573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y = f(x)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86116" y="4357694"/>
            <a:ext cx="548085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x – </a:t>
            </a:r>
            <a:r>
              <a:rPr lang="uk-UA" sz="2800" dirty="0" smtClean="0">
                <a:solidFill>
                  <a:schemeClr val="bg1"/>
                </a:solidFill>
              </a:rPr>
              <a:t>аргумент (незалежна змінна)</a:t>
            </a:r>
          </a:p>
          <a:p>
            <a:r>
              <a:rPr lang="uk-UA" sz="2800" dirty="0" smtClean="0">
                <a:solidFill>
                  <a:schemeClr val="bg1"/>
                </a:solidFill>
              </a:rPr>
              <a:t>у – функція (залежна змінна)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7" name="Управляющая кнопка: назад 6">
            <a:hlinkClick r:id="" action="ppaction://hlinkshowjump?jump=previousslide" highlightClick="1"/>
          </p:cNvPr>
          <p:cNvSpPr/>
          <p:nvPr/>
        </p:nvSpPr>
        <p:spPr>
          <a:xfrm>
            <a:off x="428596" y="6000768"/>
            <a:ext cx="714380" cy="35719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1142976" y="6000768"/>
            <a:ext cx="714380" cy="35719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857223" y="642920"/>
          <a:ext cx="7500990" cy="5200682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5003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003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003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4299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28706">
                <a:tc>
                  <a:txBody>
                    <a:bodyPr/>
                    <a:lstStyle/>
                    <a:p>
                      <a:r>
                        <a:rPr lang="en-US" dirty="0" smtClean="0"/>
                        <a:t>    </a:t>
                      </a:r>
                    </a:p>
                    <a:p>
                      <a:r>
                        <a:rPr lang="en-US" dirty="0" smtClean="0"/>
                        <a:t>      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2800" dirty="0" smtClean="0"/>
                        <a:t>       </a:t>
                      </a:r>
                      <a:r>
                        <a:rPr lang="en-US" sz="28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y= ――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2800" dirty="0" smtClean="0"/>
                        <a:t>        </a:t>
                      </a:r>
                      <a:r>
                        <a:rPr lang="en-US" sz="28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y= 3x-5</a:t>
                      </a:r>
                      <a:endParaRPr lang="ru-RU" sz="28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4299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42994">
                <a:tc>
                  <a:txBody>
                    <a:bodyPr/>
                    <a:lstStyle/>
                    <a:p>
                      <a:r>
                        <a:rPr lang="en-US" sz="2800" baseline="0" dirty="0" smtClean="0"/>
                        <a:t> 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4299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285852" y="1857364"/>
            <a:ext cx="7528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2">
                    <a:lumMod val="75000"/>
                  </a:schemeClr>
                </a:solidFill>
              </a:rPr>
              <a:t>  y</a:t>
            </a:r>
            <a:r>
              <a:rPr lang="en-US" sz="3200" dirty="0" smtClean="0">
                <a:solidFill>
                  <a:schemeClr val="bg2">
                    <a:lumMod val="75000"/>
                  </a:schemeClr>
                </a:solidFill>
              </a:rPr>
              <a:t>=</a:t>
            </a:r>
            <a:endParaRPr lang="ru-RU" sz="32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85918" y="1857364"/>
            <a:ext cx="1050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  </a:t>
            </a:r>
            <a:r>
              <a:rPr lang="en-US" sz="2800" dirty="0" smtClean="0">
                <a:solidFill>
                  <a:schemeClr val="bg2">
                    <a:lumMod val="75000"/>
                  </a:schemeClr>
                </a:solidFill>
              </a:rPr>
              <a:t>――</a:t>
            </a:r>
            <a:endParaRPr lang="ru-RU" sz="20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00232" y="1643050"/>
            <a:ext cx="4286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 </a:t>
            </a:r>
            <a:r>
              <a:rPr lang="en-US" sz="2800" dirty="0" smtClean="0">
                <a:solidFill>
                  <a:schemeClr val="bg2">
                    <a:lumMod val="75000"/>
                  </a:schemeClr>
                </a:solidFill>
              </a:rPr>
              <a:t>3</a:t>
            </a:r>
            <a:endParaRPr lang="ru-RU" sz="28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57356" y="2000240"/>
            <a:ext cx="7489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 </a:t>
            </a:r>
            <a:r>
              <a:rPr lang="en-US" sz="2800" dirty="0" smtClean="0">
                <a:solidFill>
                  <a:schemeClr val="bg2">
                    <a:lumMod val="75000"/>
                  </a:schemeClr>
                </a:solidFill>
              </a:rPr>
              <a:t>5-x</a:t>
            </a:r>
            <a:endParaRPr lang="ru-RU" sz="28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29124" y="1785926"/>
            <a:ext cx="8178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</a:rPr>
              <a:t> 5+x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43042" y="2786058"/>
            <a:ext cx="10278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2">
                    <a:lumMod val="75000"/>
                  </a:schemeClr>
                </a:solidFill>
              </a:rPr>
              <a:t>20x-5</a:t>
            </a:r>
            <a:endParaRPr lang="ru-RU" sz="28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14414" y="3000372"/>
            <a:ext cx="13837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2">
                    <a:lumMod val="75000"/>
                  </a:schemeClr>
                </a:solidFill>
              </a:rPr>
              <a:t>y= ――</a:t>
            </a:r>
            <a:endParaRPr lang="ru-RU" sz="28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857356" y="3143248"/>
            <a:ext cx="4716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2">
                    <a:lumMod val="75000"/>
                  </a:schemeClr>
                </a:solidFill>
              </a:rPr>
              <a:t>12</a:t>
            </a:r>
            <a:endParaRPr lang="ru-RU" sz="28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143372" y="3000372"/>
            <a:ext cx="9220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</a:rPr>
              <a:t>――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357686" y="2786058"/>
            <a:ext cx="5256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</a:rPr>
              <a:t>25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143372" y="3214686"/>
            <a:ext cx="9236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</a:rPr>
              <a:t>8x+2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643438" y="2071678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</a:rPr>
              <a:t>3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143636" y="2928934"/>
            <a:ext cx="17524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y= ―――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643702" y="2786058"/>
            <a:ext cx="14446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100x-0,5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929454" y="3071810"/>
            <a:ext cx="7056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72x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214414" y="4000504"/>
            <a:ext cx="17524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2">
                    <a:lumMod val="75000"/>
                  </a:schemeClr>
                </a:solidFill>
              </a:rPr>
              <a:t>y= ―――</a:t>
            </a:r>
            <a:endParaRPr lang="ru-RU" sz="28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785918" y="3786190"/>
            <a:ext cx="8322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2">
                    <a:lumMod val="75000"/>
                  </a:schemeClr>
                </a:solidFill>
              </a:rPr>
              <a:t>3x+1</a:t>
            </a:r>
            <a:endParaRPr lang="ru-RU" sz="28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714480" y="4214818"/>
            <a:ext cx="10903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2">
                    <a:lumMod val="75000"/>
                  </a:schemeClr>
                </a:solidFill>
              </a:rPr>
              <a:t>x(x-3)</a:t>
            </a:r>
            <a:endParaRPr lang="ru-RU" sz="28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000496" y="4000504"/>
            <a:ext cx="12907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</a:rPr>
              <a:t>―――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214810" y="3857628"/>
            <a:ext cx="8435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</a:rPr>
              <a:t>2x+1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071934" y="4214818"/>
            <a:ext cx="11176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</a:rPr>
              <a:t>x²-100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072198" y="4000504"/>
            <a:ext cx="17524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y= ―――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715140" y="3786190"/>
            <a:ext cx="9204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4x²-1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715140" y="4214818"/>
            <a:ext cx="8771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x²+4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428728" y="857232"/>
            <a:ext cx="11785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2">
                    <a:lumMod val="75000"/>
                  </a:schemeClr>
                </a:solidFill>
              </a:rPr>
              <a:t>y=0,3x</a:t>
            </a:r>
            <a:endParaRPr lang="ru-RU" sz="28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929058" y="857232"/>
            <a:ext cx="13573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</a:rPr>
              <a:t>y=1-2x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429388" y="857232"/>
            <a:ext cx="12346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y= - ―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143768" y="642918"/>
            <a:ext cx="4683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 </a:t>
            </a: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6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215206" y="1000108"/>
            <a:ext cx="3577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x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214414" y="5000636"/>
            <a:ext cx="17115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2">
                    <a:lumMod val="75000"/>
                  </a:schemeClr>
                </a:solidFill>
              </a:rPr>
              <a:t>y= x²-2x-3</a:t>
            </a:r>
            <a:endParaRPr lang="ru-RU" sz="28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143372" y="5072074"/>
            <a:ext cx="940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</a:rPr>
              <a:t>y= x³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429388" y="5072074"/>
            <a:ext cx="13837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y= ――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000892" y="4857760"/>
            <a:ext cx="6623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x-2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929454" y="5286388"/>
            <a:ext cx="7505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x+6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571868" y="4000504"/>
            <a:ext cx="5565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</a:rPr>
              <a:t>y=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714744" y="3000372"/>
            <a:ext cx="5565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</a:rPr>
              <a:t>y=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2" name="Управляющая кнопка: назад 41">
            <a:hlinkClick r:id="" action="ppaction://hlinkshowjump?jump=previousslide" highlightClick="1"/>
          </p:cNvPr>
          <p:cNvSpPr/>
          <p:nvPr/>
        </p:nvSpPr>
        <p:spPr>
          <a:xfrm>
            <a:off x="428596" y="6000768"/>
            <a:ext cx="714380" cy="35719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Управляющая кнопка: далее 42">
            <a:hlinkClick r:id="" action="ppaction://hlinkshowjump?jump=nextslide" highlightClick="1"/>
          </p:cNvPr>
          <p:cNvSpPr/>
          <p:nvPr/>
        </p:nvSpPr>
        <p:spPr>
          <a:xfrm>
            <a:off x="1142976" y="6000768"/>
            <a:ext cx="714380" cy="35719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f0e1fffc24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785794"/>
            <a:ext cx="3425595" cy="51435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4643438" y="714356"/>
            <a:ext cx="3274038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dirty="0" smtClean="0">
                <a:solidFill>
                  <a:schemeClr val="bg2"/>
                </a:solidFill>
              </a:rPr>
              <a:t>Вкажіть зростаючі </a:t>
            </a:r>
            <a:endParaRPr lang="en-US" sz="2800" dirty="0" smtClean="0">
              <a:solidFill>
                <a:schemeClr val="bg2"/>
              </a:solidFill>
            </a:endParaRPr>
          </a:p>
          <a:p>
            <a:r>
              <a:rPr lang="uk-UA" sz="2800" dirty="0" smtClean="0">
                <a:solidFill>
                  <a:schemeClr val="bg2"/>
                </a:solidFill>
              </a:rPr>
              <a:t>функції:</a:t>
            </a:r>
          </a:p>
          <a:p>
            <a:r>
              <a:rPr lang="uk-UA" sz="2800" dirty="0" smtClean="0"/>
              <a:t>  </a:t>
            </a:r>
          </a:p>
          <a:p>
            <a:pPr marL="342900" indent="-342900">
              <a:buAutoNum type="arabicPeriod"/>
            </a:pPr>
            <a:r>
              <a:rPr lang="en-US" sz="2800" dirty="0" smtClean="0"/>
              <a:t>y= 100-x</a:t>
            </a:r>
          </a:p>
          <a:p>
            <a:pPr marL="342900" indent="-342900">
              <a:buAutoNum type="arabicPeriod"/>
            </a:pPr>
            <a:r>
              <a:rPr lang="en-US" sz="2800" dirty="0" smtClean="0"/>
              <a:t>y= x</a:t>
            </a:r>
          </a:p>
          <a:p>
            <a:pPr marL="342900" indent="-342900">
              <a:buAutoNum type="arabicPeriod"/>
            </a:pPr>
            <a:r>
              <a:rPr lang="en-US" sz="2800" dirty="0" smtClean="0"/>
              <a:t>y= 0</a:t>
            </a:r>
            <a:r>
              <a:rPr lang="ru-RU" sz="2800" dirty="0" smtClean="0"/>
              <a:t>,</a:t>
            </a:r>
            <a:r>
              <a:rPr lang="en-US" sz="2800" dirty="0" smtClean="0"/>
              <a:t>5x-3</a:t>
            </a:r>
          </a:p>
          <a:p>
            <a:pPr marL="342900" indent="-342900">
              <a:buAutoNum type="arabicPeriod"/>
            </a:pPr>
            <a:r>
              <a:rPr lang="en-US" sz="2800" dirty="0" smtClean="0"/>
              <a:t>y= -5x+12</a:t>
            </a:r>
          </a:p>
          <a:p>
            <a:pPr marL="342900" indent="-342900">
              <a:buAutoNum type="arabicPeriod"/>
            </a:pPr>
            <a:r>
              <a:rPr lang="en-US" sz="2800" dirty="0" smtClean="0"/>
              <a:t>y= 1/3x+1</a:t>
            </a:r>
          </a:p>
          <a:p>
            <a:pPr marL="342900" indent="-342900">
              <a:buAutoNum type="arabicPeriod"/>
            </a:pPr>
            <a:r>
              <a:rPr lang="en-US" sz="2800" dirty="0" smtClean="0"/>
              <a:t>y= -7x</a:t>
            </a:r>
            <a:endParaRPr lang="ru-RU" sz="2800" dirty="0" smtClean="0"/>
          </a:p>
          <a:p>
            <a:pPr marL="342900" indent="-342900">
              <a:buAutoNum type="arabicPeriod"/>
            </a:pPr>
            <a:endParaRPr lang="ru-RU" dirty="0"/>
          </a:p>
        </p:txBody>
      </p:sp>
      <p:sp>
        <p:nvSpPr>
          <p:cNvPr id="4" name="Управляющая кнопка: назад 3">
            <a:hlinkClick r:id="" action="ppaction://hlinkshowjump?jump=previousslide" highlightClick="1"/>
          </p:cNvPr>
          <p:cNvSpPr/>
          <p:nvPr/>
        </p:nvSpPr>
        <p:spPr>
          <a:xfrm>
            <a:off x="428596" y="6000768"/>
            <a:ext cx="714380" cy="35719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1142976" y="6000768"/>
            <a:ext cx="714380" cy="35719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Прямая со стрелкой 5"/>
          <p:cNvCxnSpPr/>
          <p:nvPr/>
        </p:nvCxnSpPr>
        <p:spPr>
          <a:xfrm rot="5400000" flipH="1" flipV="1">
            <a:off x="5429256" y="2643182"/>
            <a:ext cx="40005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5857884" y="2571744"/>
            <a:ext cx="300039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4287042" y="2713826"/>
            <a:ext cx="4000528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16200000" flipV="1">
            <a:off x="6357950" y="1643050"/>
            <a:ext cx="2428892" cy="214314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5929322" y="2071678"/>
            <a:ext cx="2786082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>
            <a:off x="6536545" y="2107397"/>
            <a:ext cx="2643206" cy="18573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5400000">
            <a:off x="5429256" y="1357298"/>
            <a:ext cx="3143272" cy="200026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500958" y="428604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>
                <a:solidFill>
                  <a:schemeClr val="bg1"/>
                </a:solidFill>
              </a:rPr>
              <a:t>у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643966" y="2214554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>
                <a:solidFill>
                  <a:schemeClr val="bg1"/>
                </a:solidFill>
              </a:rPr>
              <a:t>х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143768" y="2500306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>
                <a:solidFill>
                  <a:schemeClr val="bg1"/>
                </a:solidFill>
              </a:rPr>
              <a:t>0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072330" y="3357562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uk-UA" dirty="0" smtClean="0">
                <a:solidFill>
                  <a:schemeClr val="bg1"/>
                </a:solidFill>
              </a:rPr>
              <a:t>-4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215206" y="1785926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>
                <a:solidFill>
                  <a:schemeClr val="bg1"/>
                </a:solidFill>
              </a:rPr>
              <a:t>2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215206" y="1357298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>
                <a:solidFill>
                  <a:schemeClr val="bg1"/>
                </a:solidFill>
              </a:rPr>
              <a:t>3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929322" y="2500306"/>
            <a:ext cx="393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>
                <a:solidFill>
                  <a:schemeClr val="bg1"/>
                </a:solidFill>
              </a:rPr>
              <a:t>-6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143900" y="2500306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>
                <a:solidFill>
                  <a:schemeClr val="bg1"/>
                </a:solidFill>
              </a:rPr>
              <a:t>4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786578" y="2500306"/>
            <a:ext cx="380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>
                <a:solidFill>
                  <a:schemeClr val="bg1"/>
                </a:solidFill>
              </a:rPr>
              <a:t>-2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286512" y="500042"/>
            <a:ext cx="3922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/>
                </a:solidFill>
              </a:rPr>
              <a:t>f 1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429388" y="1214422"/>
            <a:ext cx="4323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 2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786446" y="1714488"/>
            <a:ext cx="4259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 3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786710" y="428604"/>
            <a:ext cx="4419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 4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501090" y="1357298"/>
            <a:ext cx="429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 5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857488" y="5072074"/>
            <a:ext cx="44198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 1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f 2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f 3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f 4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f 5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00034" y="4643446"/>
            <a:ext cx="61072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>
                <a:solidFill>
                  <a:schemeClr val="bg2"/>
                </a:solidFill>
              </a:rPr>
              <a:t>Встановіть відповідність між функціями та їх графіками: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786182" y="5072074"/>
            <a:ext cx="106311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y= 1,5x</a:t>
            </a:r>
            <a:r>
              <a:rPr lang="uk-UA" dirty="0" smtClean="0">
                <a:solidFill>
                  <a:schemeClr val="tx2"/>
                </a:solidFill>
              </a:rPr>
              <a:t>+</a:t>
            </a:r>
            <a:r>
              <a:rPr lang="en-US" dirty="0" smtClean="0">
                <a:solidFill>
                  <a:schemeClr val="tx2"/>
                </a:solidFill>
              </a:rPr>
              <a:t>3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x= -6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y</a:t>
            </a:r>
            <a:r>
              <a:rPr lang="en-US" smtClean="0">
                <a:solidFill>
                  <a:schemeClr val="tx2"/>
                </a:solidFill>
              </a:rPr>
              <a:t>= x-4</a:t>
            </a:r>
            <a:endParaRPr lang="en-US" dirty="0" smtClean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y= -x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y= 2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41" name="Рисунок 40" descr="Tower-Brid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3" y="500042"/>
            <a:ext cx="5235803" cy="39290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2" name="Управляющая кнопка: назад 41">
            <a:hlinkClick r:id="" action="ppaction://hlinkshowjump?jump=previousslide" highlightClick="1"/>
          </p:cNvPr>
          <p:cNvSpPr/>
          <p:nvPr/>
        </p:nvSpPr>
        <p:spPr>
          <a:xfrm>
            <a:off x="428596" y="6000768"/>
            <a:ext cx="714380" cy="35719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Управляющая кнопка: далее 42">
            <a:hlinkClick r:id="" action="ppaction://hlinkshowjump?jump=nextslide" highlightClick="1"/>
          </p:cNvPr>
          <p:cNvSpPr/>
          <p:nvPr/>
        </p:nvSpPr>
        <p:spPr>
          <a:xfrm>
            <a:off x="1142976" y="6000768"/>
            <a:ext cx="714380" cy="35719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71472" y="785794"/>
            <a:ext cx="84377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dirty="0" smtClean="0">
                <a:solidFill>
                  <a:schemeClr val="bg2"/>
                </a:solidFill>
              </a:rPr>
              <a:t>Через яку з </a:t>
            </a:r>
            <a:r>
              <a:rPr lang="uk-UA" sz="2800" smtClean="0">
                <a:solidFill>
                  <a:schemeClr val="bg2"/>
                </a:solidFill>
              </a:rPr>
              <a:t>точок проходить </a:t>
            </a:r>
            <a:r>
              <a:rPr lang="uk-UA" sz="2800" dirty="0" smtClean="0">
                <a:solidFill>
                  <a:schemeClr val="bg2"/>
                </a:solidFill>
              </a:rPr>
              <a:t>графік функції </a:t>
            </a:r>
            <a:r>
              <a:rPr lang="en-US" sz="2800" dirty="0" smtClean="0">
                <a:solidFill>
                  <a:schemeClr val="bg2"/>
                </a:solidFill>
              </a:rPr>
              <a:t>y=2x+1</a:t>
            </a:r>
            <a:r>
              <a:rPr lang="ru-RU" sz="2800" dirty="0" smtClean="0">
                <a:solidFill>
                  <a:schemeClr val="bg2"/>
                </a:solidFill>
              </a:rPr>
              <a:t>:</a:t>
            </a:r>
            <a:endParaRPr lang="ru-RU" sz="2000" dirty="0">
              <a:solidFill>
                <a:schemeClr val="bg2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472" y="2214554"/>
            <a:ext cx="2366738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</a:rPr>
              <a:t>A (2</a:t>
            </a:r>
            <a:r>
              <a:rPr lang="ru-RU" sz="4800" dirty="0" smtClean="0">
                <a:solidFill>
                  <a:schemeClr val="bg1"/>
                </a:solidFill>
              </a:rPr>
              <a:t>;</a:t>
            </a:r>
            <a:r>
              <a:rPr lang="en-US" sz="4800" dirty="0" smtClean="0">
                <a:solidFill>
                  <a:schemeClr val="bg1"/>
                </a:solidFill>
              </a:rPr>
              <a:t>3)</a:t>
            </a:r>
          </a:p>
          <a:p>
            <a:r>
              <a:rPr lang="en-US" sz="4800" dirty="0" smtClean="0">
                <a:solidFill>
                  <a:schemeClr val="bg1"/>
                </a:solidFill>
              </a:rPr>
              <a:t>B (-2</a:t>
            </a:r>
            <a:r>
              <a:rPr lang="ru-RU" sz="4800" dirty="0" smtClean="0">
                <a:solidFill>
                  <a:schemeClr val="bg1"/>
                </a:solidFill>
              </a:rPr>
              <a:t>;</a:t>
            </a:r>
            <a:r>
              <a:rPr lang="en-US" sz="4800" dirty="0" smtClean="0">
                <a:solidFill>
                  <a:schemeClr val="bg1"/>
                </a:solidFill>
              </a:rPr>
              <a:t>6)</a:t>
            </a:r>
          </a:p>
          <a:p>
            <a:r>
              <a:rPr lang="en-US" sz="4800" dirty="0" smtClean="0">
                <a:solidFill>
                  <a:schemeClr val="bg1"/>
                </a:solidFill>
              </a:rPr>
              <a:t>C (-2</a:t>
            </a:r>
            <a:r>
              <a:rPr lang="ru-RU" sz="4800" dirty="0" smtClean="0">
                <a:solidFill>
                  <a:schemeClr val="bg1"/>
                </a:solidFill>
              </a:rPr>
              <a:t>;</a:t>
            </a:r>
            <a:r>
              <a:rPr lang="en-US" sz="4800" dirty="0" smtClean="0">
                <a:solidFill>
                  <a:schemeClr val="bg1"/>
                </a:solidFill>
              </a:rPr>
              <a:t>-3)</a:t>
            </a:r>
          </a:p>
          <a:p>
            <a:r>
              <a:rPr lang="en-US" sz="4800" dirty="0" smtClean="0">
                <a:solidFill>
                  <a:schemeClr val="bg1"/>
                </a:solidFill>
              </a:rPr>
              <a:t>D (2</a:t>
            </a:r>
            <a:r>
              <a:rPr lang="ru-RU" sz="4800" dirty="0" smtClean="0">
                <a:solidFill>
                  <a:schemeClr val="bg1"/>
                </a:solidFill>
              </a:rPr>
              <a:t>;</a:t>
            </a:r>
            <a:r>
              <a:rPr lang="en-US" sz="4800" dirty="0" smtClean="0">
                <a:solidFill>
                  <a:schemeClr val="bg1"/>
                </a:solidFill>
              </a:rPr>
              <a:t>6)</a:t>
            </a:r>
            <a:endParaRPr lang="ru-RU" sz="4800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71-2-2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0364" y="1571612"/>
            <a:ext cx="3619498" cy="27146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 descr="img0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3504" y="3571876"/>
            <a:ext cx="3492146" cy="26191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Управляющая кнопка: назад 5">
            <a:hlinkClick r:id="" action="ppaction://hlinkshowjump?jump=previousslide" highlightClick="1"/>
          </p:cNvPr>
          <p:cNvSpPr/>
          <p:nvPr/>
        </p:nvSpPr>
        <p:spPr>
          <a:xfrm>
            <a:off x="428596" y="6000768"/>
            <a:ext cx="714380" cy="35719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1142976" y="6000768"/>
            <a:ext cx="714380" cy="35719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10081513285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285728"/>
            <a:ext cx="8001056" cy="59784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Управляющая кнопка: назад 2">
            <a:hlinkClick r:id="" action="ppaction://hlinkshowjump?jump=previousslide" highlightClick="1"/>
          </p:cNvPr>
          <p:cNvSpPr/>
          <p:nvPr/>
        </p:nvSpPr>
        <p:spPr>
          <a:xfrm>
            <a:off x="428596" y="6000768"/>
            <a:ext cx="714380" cy="35719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1142976" y="6000768"/>
            <a:ext cx="714380" cy="35719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ic_stick_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928670"/>
            <a:ext cx="3314700" cy="47625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4286248" y="928670"/>
            <a:ext cx="4605684" cy="4093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000" dirty="0" smtClean="0"/>
              <a:t>Дана функція у= 4х-3.</a:t>
            </a:r>
          </a:p>
          <a:p>
            <a:pPr marL="342900" indent="-342900">
              <a:buAutoNum type="arabicParenR"/>
            </a:pPr>
            <a:r>
              <a:rPr lang="uk-UA" sz="2000" dirty="0" smtClean="0"/>
              <a:t>Запишіть її властивості:</a:t>
            </a:r>
          </a:p>
          <a:p>
            <a:pPr marL="342900" indent="-342900">
              <a:buFontTx/>
              <a:buChar char="-"/>
            </a:pPr>
            <a:r>
              <a:rPr lang="uk-UA" sz="2000" dirty="0" smtClean="0"/>
              <a:t>Область визначення</a:t>
            </a:r>
          </a:p>
          <a:p>
            <a:pPr marL="342900" indent="-342900">
              <a:buFontTx/>
              <a:buChar char="-"/>
            </a:pPr>
            <a:r>
              <a:rPr lang="uk-UA" sz="2000" dirty="0" smtClean="0"/>
              <a:t>Область значень</a:t>
            </a:r>
          </a:p>
          <a:p>
            <a:pPr marL="342900" indent="-342900">
              <a:buFontTx/>
              <a:buChar char="-"/>
            </a:pPr>
            <a:r>
              <a:rPr lang="uk-UA" sz="2000" dirty="0" smtClean="0"/>
              <a:t>Є зростаючою чи спадною</a:t>
            </a:r>
          </a:p>
          <a:p>
            <a:pPr marL="342900" indent="-342900">
              <a:buFontTx/>
              <a:buChar char="-"/>
            </a:pPr>
            <a:r>
              <a:rPr lang="uk-UA" sz="2000" dirty="0" smtClean="0"/>
              <a:t>Точки перетину графіка з осями </a:t>
            </a:r>
          </a:p>
          <a:p>
            <a:pPr marL="342900" indent="-342900"/>
            <a:r>
              <a:rPr lang="uk-UA" sz="2000" dirty="0" smtClean="0"/>
              <a:t>координат</a:t>
            </a:r>
          </a:p>
          <a:p>
            <a:pPr marL="342900" indent="-342900"/>
            <a:r>
              <a:rPr lang="uk-UA" sz="2000" dirty="0" smtClean="0"/>
              <a:t>2) Побудуйте графік функції.</a:t>
            </a:r>
          </a:p>
          <a:p>
            <a:pPr marL="342900" indent="-342900"/>
            <a:r>
              <a:rPr lang="uk-UA" sz="2000" dirty="0" smtClean="0"/>
              <a:t>3) Встановіть взаємне  розміщення </a:t>
            </a:r>
          </a:p>
          <a:p>
            <a:pPr marL="342900" indent="-342900"/>
            <a:r>
              <a:rPr lang="uk-UA" sz="2000" dirty="0" smtClean="0"/>
              <a:t>графіка функції у= 4х-3 і графіків </a:t>
            </a:r>
          </a:p>
          <a:p>
            <a:pPr marL="342900" indent="-342900"/>
            <a:r>
              <a:rPr lang="uk-UA" sz="2000" dirty="0" smtClean="0"/>
              <a:t>функцій </a:t>
            </a:r>
            <a:r>
              <a:rPr lang="en-US" sz="2000" dirty="0" smtClean="0"/>
              <a:t>y= 4x+5 </a:t>
            </a:r>
            <a:r>
              <a:rPr lang="uk-UA" sz="2000" dirty="0" smtClean="0"/>
              <a:t>і </a:t>
            </a:r>
            <a:r>
              <a:rPr lang="en-US" sz="2000" dirty="0" smtClean="0"/>
              <a:t>y= 2x+5.</a:t>
            </a:r>
            <a:endParaRPr lang="uk-UA" sz="2000" dirty="0" smtClean="0"/>
          </a:p>
          <a:p>
            <a:pPr marL="342900" indent="-342900"/>
            <a:r>
              <a:rPr lang="uk-UA" sz="2000" dirty="0" smtClean="0"/>
              <a:t>Знайдіть координати точки перетину </a:t>
            </a:r>
          </a:p>
          <a:p>
            <a:pPr marL="342900" indent="-342900"/>
            <a:r>
              <a:rPr lang="uk-UA" sz="2000" dirty="0" smtClean="0"/>
              <a:t>графіків. </a:t>
            </a:r>
            <a:endParaRPr lang="ru-RU" sz="2000" dirty="0"/>
          </a:p>
        </p:txBody>
      </p:sp>
      <p:sp>
        <p:nvSpPr>
          <p:cNvPr id="4" name="Управляющая кнопка: назад 3">
            <a:hlinkClick r:id="" action="ppaction://hlinkshowjump?jump=previousslide" highlightClick="1"/>
          </p:cNvPr>
          <p:cNvSpPr/>
          <p:nvPr/>
        </p:nvSpPr>
        <p:spPr>
          <a:xfrm>
            <a:off x="428596" y="6000768"/>
            <a:ext cx="714380" cy="35719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1142976" y="6000768"/>
            <a:ext cx="714380" cy="35719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ic_stick_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928670"/>
            <a:ext cx="3314700" cy="47625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4286248" y="928670"/>
            <a:ext cx="4605684" cy="4093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000" dirty="0" smtClean="0"/>
              <a:t>Дана функція у= -3х+6.</a:t>
            </a:r>
          </a:p>
          <a:p>
            <a:pPr marL="342900" indent="-342900">
              <a:buAutoNum type="arabicParenR"/>
            </a:pPr>
            <a:r>
              <a:rPr lang="uk-UA" sz="2000" dirty="0" smtClean="0"/>
              <a:t>Запишіть її властивості:</a:t>
            </a:r>
          </a:p>
          <a:p>
            <a:pPr marL="342900" indent="-342900">
              <a:buFontTx/>
              <a:buChar char="-"/>
            </a:pPr>
            <a:r>
              <a:rPr lang="uk-UA" sz="2000" dirty="0" smtClean="0"/>
              <a:t>Область визначення</a:t>
            </a:r>
          </a:p>
          <a:p>
            <a:pPr marL="342900" indent="-342900">
              <a:buFontTx/>
              <a:buChar char="-"/>
            </a:pPr>
            <a:r>
              <a:rPr lang="uk-UA" sz="2000" dirty="0" smtClean="0"/>
              <a:t>Область значень</a:t>
            </a:r>
          </a:p>
          <a:p>
            <a:pPr marL="342900" indent="-342900">
              <a:buFontTx/>
              <a:buChar char="-"/>
            </a:pPr>
            <a:r>
              <a:rPr lang="uk-UA" sz="2000" dirty="0" smtClean="0"/>
              <a:t>Є зростаючою чи спадною</a:t>
            </a:r>
          </a:p>
          <a:p>
            <a:pPr marL="342900" indent="-342900">
              <a:buFontTx/>
              <a:buChar char="-"/>
            </a:pPr>
            <a:r>
              <a:rPr lang="uk-UA" sz="2000" dirty="0" smtClean="0"/>
              <a:t>Точки перетину графіка з осями </a:t>
            </a:r>
          </a:p>
          <a:p>
            <a:pPr marL="342900" indent="-342900"/>
            <a:r>
              <a:rPr lang="uk-UA" sz="2000" dirty="0" smtClean="0"/>
              <a:t>координат</a:t>
            </a:r>
          </a:p>
          <a:p>
            <a:pPr marL="342900" indent="-342900"/>
            <a:r>
              <a:rPr lang="uk-UA" sz="2000" dirty="0" smtClean="0"/>
              <a:t>2) Побудуйте графік функції.</a:t>
            </a:r>
          </a:p>
          <a:p>
            <a:pPr marL="342900" indent="-342900"/>
            <a:r>
              <a:rPr lang="uk-UA" sz="2000" dirty="0" smtClean="0"/>
              <a:t>3) Встановіть взаємне  розміщення </a:t>
            </a:r>
          </a:p>
          <a:p>
            <a:pPr marL="342900" indent="-342900"/>
            <a:r>
              <a:rPr lang="uk-UA" sz="2000" dirty="0" smtClean="0"/>
              <a:t>графіка функції у= -3х+6 і графіків </a:t>
            </a:r>
          </a:p>
          <a:p>
            <a:pPr marL="342900" indent="-342900"/>
            <a:r>
              <a:rPr lang="uk-UA" sz="2000" dirty="0" smtClean="0"/>
              <a:t>функцій </a:t>
            </a:r>
            <a:r>
              <a:rPr lang="en-US" sz="2000" dirty="0" smtClean="0"/>
              <a:t>y= </a:t>
            </a:r>
            <a:r>
              <a:rPr lang="uk-UA" sz="2000" dirty="0" smtClean="0"/>
              <a:t>-3х-16</a:t>
            </a:r>
            <a:r>
              <a:rPr lang="en-US" sz="2000" dirty="0" smtClean="0"/>
              <a:t> </a:t>
            </a:r>
            <a:r>
              <a:rPr lang="uk-UA" sz="2000" dirty="0" smtClean="0"/>
              <a:t>і </a:t>
            </a:r>
            <a:r>
              <a:rPr lang="en-US" sz="2000" dirty="0" smtClean="0"/>
              <a:t>y= </a:t>
            </a:r>
            <a:r>
              <a:rPr lang="uk-UA" sz="2000" dirty="0" smtClean="0"/>
              <a:t>5х-2</a:t>
            </a:r>
            <a:r>
              <a:rPr lang="en-US" sz="2000" dirty="0" smtClean="0"/>
              <a:t>.</a:t>
            </a:r>
            <a:endParaRPr lang="uk-UA" sz="2000" dirty="0" smtClean="0"/>
          </a:p>
          <a:p>
            <a:pPr marL="342900" indent="-342900"/>
            <a:r>
              <a:rPr lang="uk-UA" sz="2000" dirty="0" smtClean="0"/>
              <a:t>Знайдіть координати точки перетину </a:t>
            </a:r>
          </a:p>
          <a:p>
            <a:pPr marL="342900" indent="-342900"/>
            <a:r>
              <a:rPr lang="uk-UA" sz="2000" dirty="0" smtClean="0"/>
              <a:t>графіків. </a:t>
            </a:r>
            <a:endParaRPr lang="ru-RU" sz="2000" dirty="0"/>
          </a:p>
        </p:txBody>
      </p:sp>
      <p:sp>
        <p:nvSpPr>
          <p:cNvPr id="4" name="Управляющая кнопка: назад 3">
            <a:hlinkClick r:id="" action="ppaction://hlinkshowjump?jump=previousslide" highlightClick="1"/>
          </p:cNvPr>
          <p:cNvSpPr/>
          <p:nvPr/>
        </p:nvSpPr>
        <p:spPr>
          <a:xfrm>
            <a:off x="428596" y="6000768"/>
            <a:ext cx="714380" cy="35719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1142976" y="6000768"/>
            <a:ext cx="714380" cy="35719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ic_stick_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928670"/>
            <a:ext cx="3314700" cy="47625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4286248" y="928670"/>
            <a:ext cx="4605684" cy="4093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000" dirty="0" smtClean="0"/>
              <a:t>Дана функція у= -4х+1.</a:t>
            </a:r>
          </a:p>
          <a:p>
            <a:pPr marL="342900" indent="-342900">
              <a:buAutoNum type="arabicParenR"/>
            </a:pPr>
            <a:r>
              <a:rPr lang="uk-UA" sz="2000" dirty="0" smtClean="0"/>
              <a:t>Запишіть її властивості:</a:t>
            </a:r>
          </a:p>
          <a:p>
            <a:pPr marL="342900" indent="-342900">
              <a:buFontTx/>
              <a:buChar char="-"/>
            </a:pPr>
            <a:r>
              <a:rPr lang="uk-UA" sz="2000" dirty="0" smtClean="0"/>
              <a:t>Область визначення</a:t>
            </a:r>
          </a:p>
          <a:p>
            <a:pPr marL="342900" indent="-342900">
              <a:buFontTx/>
              <a:buChar char="-"/>
            </a:pPr>
            <a:r>
              <a:rPr lang="uk-UA" sz="2000" dirty="0" smtClean="0"/>
              <a:t>Область значень</a:t>
            </a:r>
          </a:p>
          <a:p>
            <a:pPr marL="342900" indent="-342900">
              <a:buFontTx/>
              <a:buChar char="-"/>
            </a:pPr>
            <a:r>
              <a:rPr lang="uk-UA" sz="2000" dirty="0" smtClean="0"/>
              <a:t>Є зростаючою чи спадною</a:t>
            </a:r>
          </a:p>
          <a:p>
            <a:pPr marL="342900" indent="-342900">
              <a:buFontTx/>
              <a:buChar char="-"/>
            </a:pPr>
            <a:r>
              <a:rPr lang="uk-UA" sz="2000" dirty="0" smtClean="0"/>
              <a:t>Точки перетину графіка з осями </a:t>
            </a:r>
          </a:p>
          <a:p>
            <a:pPr marL="342900" indent="-342900"/>
            <a:r>
              <a:rPr lang="uk-UA" sz="2000" dirty="0" smtClean="0"/>
              <a:t>координат</a:t>
            </a:r>
          </a:p>
          <a:p>
            <a:pPr marL="342900" indent="-342900"/>
            <a:r>
              <a:rPr lang="uk-UA" sz="2000" dirty="0" smtClean="0"/>
              <a:t>2) Побудуйте графік функції.</a:t>
            </a:r>
          </a:p>
          <a:p>
            <a:pPr marL="342900" indent="-342900"/>
            <a:r>
              <a:rPr lang="uk-UA" sz="2000" dirty="0" smtClean="0"/>
              <a:t>3) Встановіть взаємне  розміщення </a:t>
            </a:r>
          </a:p>
          <a:p>
            <a:pPr marL="342900" indent="-342900"/>
            <a:r>
              <a:rPr lang="uk-UA" sz="2000" dirty="0" smtClean="0"/>
              <a:t>графіка функції у= -4х+1 і графіків </a:t>
            </a:r>
          </a:p>
          <a:p>
            <a:pPr marL="342900" indent="-342900"/>
            <a:r>
              <a:rPr lang="uk-UA" sz="2000" dirty="0" smtClean="0"/>
              <a:t>функцій </a:t>
            </a:r>
            <a:r>
              <a:rPr lang="en-US" sz="2000" dirty="0" smtClean="0"/>
              <a:t>y= </a:t>
            </a:r>
            <a:r>
              <a:rPr lang="uk-UA" sz="2000" dirty="0" smtClean="0"/>
              <a:t>-4х-4</a:t>
            </a:r>
            <a:r>
              <a:rPr lang="en-US" sz="2000" dirty="0" smtClean="0"/>
              <a:t> </a:t>
            </a:r>
            <a:r>
              <a:rPr lang="uk-UA" sz="2000" dirty="0" smtClean="0"/>
              <a:t>і </a:t>
            </a:r>
            <a:r>
              <a:rPr lang="en-US" sz="2000" dirty="0" smtClean="0"/>
              <a:t>y= </a:t>
            </a:r>
            <a:r>
              <a:rPr lang="uk-UA" sz="2000" dirty="0" smtClean="0"/>
              <a:t>4х+3</a:t>
            </a:r>
            <a:r>
              <a:rPr lang="en-US" sz="2000" dirty="0" smtClean="0"/>
              <a:t>.</a:t>
            </a:r>
            <a:endParaRPr lang="uk-UA" sz="2000" dirty="0" smtClean="0"/>
          </a:p>
          <a:p>
            <a:pPr marL="342900" indent="-342900"/>
            <a:r>
              <a:rPr lang="uk-UA" sz="2000" dirty="0" smtClean="0"/>
              <a:t>Знайдіть координати точки перетину </a:t>
            </a:r>
          </a:p>
          <a:p>
            <a:pPr marL="342900" indent="-342900"/>
            <a:r>
              <a:rPr lang="uk-UA" sz="2000" dirty="0" smtClean="0"/>
              <a:t>графіків. </a:t>
            </a:r>
            <a:endParaRPr lang="ru-RU" sz="2000" dirty="0"/>
          </a:p>
        </p:txBody>
      </p:sp>
      <p:sp>
        <p:nvSpPr>
          <p:cNvPr id="4" name="Управляющая кнопка: назад 3">
            <a:hlinkClick r:id="" action="ppaction://hlinkshowjump?jump=previousslide" highlightClick="1"/>
          </p:cNvPr>
          <p:cNvSpPr/>
          <p:nvPr/>
        </p:nvSpPr>
        <p:spPr>
          <a:xfrm>
            <a:off x="428596" y="6000768"/>
            <a:ext cx="714380" cy="35719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1142976" y="6000768"/>
            <a:ext cx="714380" cy="35719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ic_stick_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928670"/>
            <a:ext cx="3314700" cy="47625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4286248" y="928670"/>
            <a:ext cx="4605684" cy="4093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000" dirty="0" smtClean="0"/>
              <a:t>Дана функція у= 2х+1.</a:t>
            </a:r>
          </a:p>
          <a:p>
            <a:pPr marL="342900" indent="-342900">
              <a:buAutoNum type="arabicParenR"/>
            </a:pPr>
            <a:r>
              <a:rPr lang="uk-UA" sz="2000" dirty="0" smtClean="0"/>
              <a:t>Запишіть її властивості:</a:t>
            </a:r>
          </a:p>
          <a:p>
            <a:pPr marL="342900" indent="-342900">
              <a:buFontTx/>
              <a:buChar char="-"/>
            </a:pPr>
            <a:r>
              <a:rPr lang="uk-UA" sz="2000" dirty="0" smtClean="0"/>
              <a:t>Область визначення</a:t>
            </a:r>
          </a:p>
          <a:p>
            <a:pPr marL="342900" indent="-342900">
              <a:buFontTx/>
              <a:buChar char="-"/>
            </a:pPr>
            <a:r>
              <a:rPr lang="uk-UA" sz="2000" dirty="0" smtClean="0"/>
              <a:t>Область значень</a:t>
            </a:r>
          </a:p>
          <a:p>
            <a:pPr marL="342900" indent="-342900">
              <a:buFontTx/>
              <a:buChar char="-"/>
            </a:pPr>
            <a:r>
              <a:rPr lang="uk-UA" sz="2000" dirty="0" smtClean="0"/>
              <a:t>Є зростаючою чи спадною</a:t>
            </a:r>
          </a:p>
          <a:p>
            <a:pPr marL="342900" indent="-342900">
              <a:buFontTx/>
              <a:buChar char="-"/>
            </a:pPr>
            <a:r>
              <a:rPr lang="uk-UA" sz="2000" dirty="0" smtClean="0"/>
              <a:t>Точки перетину графіка з осями </a:t>
            </a:r>
          </a:p>
          <a:p>
            <a:pPr marL="342900" indent="-342900"/>
            <a:r>
              <a:rPr lang="uk-UA" sz="2000" dirty="0" smtClean="0"/>
              <a:t>координат</a:t>
            </a:r>
          </a:p>
          <a:p>
            <a:pPr marL="342900" indent="-342900"/>
            <a:r>
              <a:rPr lang="uk-UA" sz="2000" dirty="0" smtClean="0"/>
              <a:t>2) Побудуйте графік функції.</a:t>
            </a:r>
          </a:p>
          <a:p>
            <a:pPr marL="342900" indent="-342900"/>
            <a:r>
              <a:rPr lang="uk-UA" sz="2000" dirty="0" smtClean="0"/>
              <a:t>3) Встановіть взаємне  розміщення </a:t>
            </a:r>
          </a:p>
          <a:p>
            <a:pPr marL="342900" indent="-342900"/>
            <a:r>
              <a:rPr lang="uk-UA" sz="2000" dirty="0" smtClean="0"/>
              <a:t>графіка функції у= 2х+1 і графіків </a:t>
            </a:r>
          </a:p>
          <a:p>
            <a:pPr marL="342900" indent="-342900"/>
            <a:r>
              <a:rPr lang="uk-UA" sz="2000" dirty="0" smtClean="0"/>
              <a:t>функцій </a:t>
            </a:r>
            <a:r>
              <a:rPr lang="en-US" sz="2000" dirty="0" smtClean="0"/>
              <a:t>y= </a:t>
            </a:r>
            <a:r>
              <a:rPr lang="uk-UA" sz="2000" dirty="0" smtClean="0"/>
              <a:t>7х-9</a:t>
            </a:r>
            <a:r>
              <a:rPr lang="en-US" sz="2000" dirty="0" smtClean="0"/>
              <a:t> </a:t>
            </a:r>
            <a:r>
              <a:rPr lang="uk-UA" sz="2000" dirty="0" smtClean="0"/>
              <a:t>і </a:t>
            </a:r>
            <a:r>
              <a:rPr lang="en-US" sz="2000" dirty="0" smtClean="0"/>
              <a:t>y= 2x+</a:t>
            </a:r>
            <a:r>
              <a:rPr lang="uk-UA" sz="2000" dirty="0" smtClean="0"/>
              <a:t>9</a:t>
            </a:r>
            <a:r>
              <a:rPr lang="en-US" sz="2000" dirty="0" smtClean="0"/>
              <a:t>.</a:t>
            </a:r>
            <a:endParaRPr lang="uk-UA" sz="2000" dirty="0" smtClean="0"/>
          </a:p>
          <a:p>
            <a:pPr marL="342900" indent="-342900"/>
            <a:r>
              <a:rPr lang="uk-UA" sz="2000" dirty="0" smtClean="0"/>
              <a:t>Знайдіть координати точки перетину </a:t>
            </a:r>
          </a:p>
          <a:p>
            <a:pPr marL="342900" indent="-342900"/>
            <a:r>
              <a:rPr lang="uk-UA" sz="2000" dirty="0" smtClean="0"/>
              <a:t>графіків. </a:t>
            </a:r>
            <a:endParaRPr lang="ru-RU" sz="2000" dirty="0"/>
          </a:p>
        </p:txBody>
      </p:sp>
      <p:sp>
        <p:nvSpPr>
          <p:cNvPr id="4" name="Управляющая кнопка: назад 3">
            <a:hlinkClick r:id="" action="ppaction://hlinkshowjump?jump=previousslide" highlightClick="1"/>
          </p:cNvPr>
          <p:cNvSpPr/>
          <p:nvPr/>
        </p:nvSpPr>
        <p:spPr>
          <a:xfrm>
            <a:off x="428596" y="6000768"/>
            <a:ext cx="714380" cy="35719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1142976" y="6000768"/>
            <a:ext cx="714380" cy="35719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ic_stick_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928670"/>
            <a:ext cx="3314700" cy="47625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4286248" y="928670"/>
            <a:ext cx="4605684" cy="4093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000" dirty="0" smtClean="0"/>
              <a:t>Дана функція у= х-1.</a:t>
            </a:r>
          </a:p>
          <a:p>
            <a:pPr marL="342900" indent="-342900">
              <a:buAutoNum type="arabicParenR"/>
            </a:pPr>
            <a:r>
              <a:rPr lang="uk-UA" sz="2000" dirty="0" smtClean="0"/>
              <a:t>Запишіть її властивості:</a:t>
            </a:r>
          </a:p>
          <a:p>
            <a:pPr marL="342900" indent="-342900">
              <a:buFontTx/>
              <a:buChar char="-"/>
            </a:pPr>
            <a:r>
              <a:rPr lang="uk-UA" sz="2000" dirty="0" smtClean="0"/>
              <a:t>Область визначення</a:t>
            </a:r>
          </a:p>
          <a:p>
            <a:pPr marL="342900" indent="-342900">
              <a:buFontTx/>
              <a:buChar char="-"/>
            </a:pPr>
            <a:r>
              <a:rPr lang="uk-UA" sz="2000" dirty="0" smtClean="0"/>
              <a:t>Область значень</a:t>
            </a:r>
          </a:p>
          <a:p>
            <a:pPr marL="342900" indent="-342900">
              <a:buFontTx/>
              <a:buChar char="-"/>
            </a:pPr>
            <a:r>
              <a:rPr lang="uk-UA" sz="2000" dirty="0" smtClean="0"/>
              <a:t>Є зростаючою чи спадною</a:t>
            </a:r>
          </a:p>
          <a:p>
            <a:pPr marL="342900" indent="-342900">
              <a:buFontTx/>
              <a:buChar char="-"/>
            </a:pPr>
            <a:r>
              <a:rPr lang="uk-UA" sz="2000" dirty="0" smtClean="0"/>
              <a:t>Точки перетину графіка з осями </a:t>
            </a:r>
          </a:p>
          <a:p>
            <a:pPr marL="342900" indent="-342900"/>
            <a:r>
              <a:rPr lang="uk-UA" sz="2000" dirty="0" smtClean="0"/>
              <a:t>координат</a:t>
            </a:r>
          </a:p>
          <a:p>
            <a:pPr marL="342900" indent="-342900"/>
            <a:r>
              <a:rPr lang="uk-UA" sz="2000" dirty="0" smtClean="0"/>
              <a:t>2) Побудуйте графік функції.</a:t>
            </a:r>
          </a:p>
          <a:p>
            <a:pPr marL="342900" indent="-342900"/>
            <a:r>
              <a:rPr lang="uk-UA" sz="2000" dirty="0" smtClean="0"/>
              <a:t>3) Встановіть взаємне  розміщення </a:t>
            </a:r>
          </a:p>
          <a:p>
            <a:pPr marL="342900" indent="-342900"/>
            <a:r>
              <a:rPr lang="uk-UA" sz="2000" dirty="0" smtClean="0"/>
              <a:t>графіка функції у= х-1 і графіків </a:t>
            </a:r>
          </a:p>
          <a:p>
            <a:pPr marL="342900" indent="-342900"/>
            <a:r>
              <a:rPr lang="uk-UA" sz="2000" dirty="0" smtClean="0"/>
              <a:t>функцій </a:t>
            </a:r>
            <a:r>
              <a:rPr lang="en-US" sz="2000" dirty="0" smtClean="0"/>
              <a:t>y= </a:t>
            </a:r>
            <a:r>
              <a:rPr lang="uk-UA" sz="2000" dirty="0" smtClean="0"/>
              <a:t>2х-11</a:t>
            </a:r>
            <a:r>
              <a:rPr lang="en-US" sz="2000" dirty="0" smtClean="0"/>
              <a:t> </a:t>
            </a:r>
            <a:r>
              <a:rPr lang="uk-UA" sz="2000" dirty="0" smtClean="0"/>
              <a:t>і </a:t>
            </a:r>
            <a:r>
              <a:rPr lang="en-US" sz="2000" dirty="0" smtClean="0"/>
              <a:t>y= </a:t>
            </a:r>
            <a:r>
              <a:rPr lang="uk-UA" sz="2000" dirty="0" smtClean="0"/>
              <a:t>х-11</a:t>
            </a:r>
            <a:r>
              <a:rPr lang="en-US" sz="2000" dirty="0" smtClean="0"/>
              <a:t>.</a:t>
            </a:r>
            <a:endParaRPr lang="uk-UA" sz="2000" dirty="0" smtClean="0"/>
          </a:p>
          <a:p>
            <a:pPr marL="342900" indent="-342900"/>
            <a:r>
              <a:rPr lang="uk-UA" sz="2000" dirty="0" smtClean="0"/>
              <a:t>Знайдіть координати точки перетину </a:t>
            </a:r>
          </a:p>
          <a:p>
            <a:pPr marL="342900" indent="-342900"/>
            <a:r>
              <a:rPr lang="uk-UA" sz="2000" dirty="0" smtClean="0"/>
              <a:t>графіків. </a:t>
            </a:r>
            <a:endParaRPr lang="ru-RU" sz="2000" dirty="0"/>
          </a:p>
        </p:txBody>
      </p:sp>
      <p:sp>
        <p:nvSpPr>
          <p:cNvPr id="7" name="Управляющая кнопка: назад 6">
            <a:hlinkClick r:id="" action="ppaction://hlinkshowjump?jump=previousslide" highlightClick="1"/>
          </p:cNvPr>
          <p:cNvSpPr/>
          <p:nvPr/>
        </p:nvSpPr>
        <p:spPr>
          <a:xfrm>
            <a:off x="428596" y="6000768"/>
            <a:ext cx="714380" cy="35719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1142976" y="6000768"/>
            <a:ext cx="714380" cy="35719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ferma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42910" y="1571612"/>
            <a:ext cx="1733550" cy="2419350"/>
          </a:xfrm>
        </p:spPr>
      </p:pic>
      <p:pic>
        <p:nvPicPr>
          <p:cNvPr id="7" name="Содержимое 6" descr="1248862562_nb_pinacoteca_unknown_flemish_or_french_xvii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2500298" y="1571612"/>
            <a:ext cx="1714512" cy="2428891"/>
          </a:xfrm>
        </p:spPr>
      </p:pic>
      <p:sp>
        <p:nvSpPr>
          <p:cNvPr id="5" name="Заголовок 4"/>
          <p:cNvSpPr txBox="1">
            <a:spLocks noGrp="1"/>
          </p:cNvSpPr>
          <p:nvPr>
            <p:ph type="title"/>
          </p:nvPr>
        </p:nvSpPr>
        <p:spPr>
          <a:xfrm>
            <a:off x="457200" y="152400"/>
            <a:ext cx="82296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5400" dirty="0" smtClean="0"/>
              <a:t>         Історична довідка </a:t>
            </a:r>
            <a:br>
              <a:rPr lang="uk-UA" sz="5400" dirty="0" smtClean="0"/>
            </a:br>
            <a:r>
              <a:rPr lang="uk-UA" sz="2400" dirty="0" smtClean="0"/>
              <a:t>                         Поняття функції було введено у </a:t>
            </a:r>
            <a:r>
              <a:rPr sz="2400" smtClean="0"/>
              <a:t>XVII </a:t>
            </a:r>
            <a:r>
              <a:rPr lang="uk-UA" sz="2400" dirty="0" smtClean="0"/>
              <a:t>ст.</a:t>
            </a:r>
            <a:endParaRPr lang="ru-RU" sz="5400" dirty="0"/>
          </a:p>
        </p:txBody>
      </p:sp>
      <p:sp>
        <p:nvSpPr>
          <p:cNvPr id="8" name="TextBox 7"/>
          <p:cNvSpPr txBox="1"/>
          <p:nvPr/>
        </p:nvSpPr>
        <p:spPr>
          <a:xfrm>
            <a:off x="714348" y="4071942"/>
            <a:ext cx="17145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 smtClean="0"/>
              <a:t>П</a:t>
            </a:r>
            <a:r>
              <a:rPr lang="en-US" sz="2000" dirty="0" smtClean="0"/>
              <a:t>’</a:t>
            </a:r>
            <a:r>
              <a:rPr lang="uk-UA" sz="2000" dirty="0" err="1" smtClean="0"/>
              <a:t>єр</a:t>
            </a:r>
            <a:r>
              <a:rPr lang="en-US" sz="2000" dirty="0" smtClean="0"/>
              <a:t> </a:t>
            </a:r>
            <a:r>
              <a:rPr lang="uk-UA" sz="2000" dirty="0" smtClean="0"/>
              <a:t>Ферма</a:t>
            </a:r>
          </a:p>
          <a:p>
            <a:r>
              <a:rPr lang="uk-UA" sz="2000" dirty="0" smtClean="0"/>
              <a:t>(1601-1665)</a:t>
            </a:r>
            <a:endParaRPr lang="ru-RU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2643174" y="4071942"/>
            <a:ext cx="15271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err="1" smtClean="0"/>
              <a:t>Рене</a:t>
            </a:r>
            <a:r>
              <a:rPr lang="uk-UA" dirty="0" smtClean="0"/>
              <a:t> </a:t>
            </a:r>
            <a:r>
              <a:rPr lang="uk-UA" dirty="0" err="1" smtClean="0"/>
              <a:t>Декард</a:t>
            </a:r>
            <a:r>
              <a:rPr lang="uk-UA" dirty="0" smtClean="0"/>
              <a:t> </a:t>
            </a:r>
          </a:p>
          <a:p>
            <a:r>
              <a:rPr lang="uk-UA" dirty="0" smtClean="0"/>
              <a:t>(1596-1650)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57158" y="4929198"/>
            <a:ext cx="45644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000" dirty="0" smtClean="0"/>
              <a:t>Розглядали функцію як залежність</a:t>
            </a:r>
          </a:p>
          <a:p>
            <a:r>
              <a:rPr lang="uk-UA" sz="2000" dirty="0" smtClean="0"/>
              <a:t>ординати точки кривої від її абсциси.</a:t>
            </a:r>
            <a:endParaRPr lang="ru-RU" sz="2000" dirty="0"/>
          </a:p>
        </p:txBody>
      </p:sp>
      <p:pic>
        <p:nvPicPr>
          <p:cNvPr id="11" name="Рисунок 10" descr="Gottfried_Wilhelm_von_Leibniz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2198" y="1571612"/>
            <a:ext cx="1714512" cy="242889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929322" y="4071942"/>
            <a:ext cx="223837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000" dirty="0" err="1" smtClean="0"/>
              <a:t>Готфрід</a:t>
            </a:r>
            <a:r>
              <a:rPr lang="uk-UA" sz="2000" dirty="0" smtClean="0"/>
              <a:t>  </a:t>
            </a:r>
            <a:r>
              <a:rPr lang="uk-UA" sz="2000" dirty="0" err="1" smtClean="0"/>
              <a:t>Лейбніц</a:t>
            </a:r>
            <a:r>
              <a:rPr lang="uk-UA" sz="2000" dirty="0" smtClean="0"/>
              <a:t> </a:t>
            </a:r>
          </a:p>
          <a:p>
            <a:r>
              <a:rPr lang="uk-UA" sz="2000" dirty="0" smtClean="0"/>
              <a:t>(1646-1716)</a:t>
            </a:r>
            <a:endParaRPr lang="ru-RU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4857752" y="4929198"/>
            <a:ext cx="413561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Вперше ввів для назви залежностей</a:t>
            </a:r>
          </a:p>
          <a:p>
            <a:r>
              <a:rPr lang="uk-UA" dirty="0" smtClean="0"/>
              <a:t>термін </a:t>
            </a:r>
            <a:r>
              <a:rPr lang="uk-UA" dirty="0" err="1" smtClean="0"/>
              <a:t>“функція”</a:t>
            </a:r>
            <a:r>
              <a:rPr lang="uk-UA" dirty="0" smtClean="0"/>
              <a:t>, </a:t>
            </a:r>
            <a:r>
              <a:rPr lang="uk-UA" dirty="0" err="1" smtClean="0"/>
              <a:t>пов</a:t>
            </a:r>
            <a:r>
              <a:rPr lang="en-US" dirty="0" smtClean="0"/>
              <a:t>’</a:t>
            </a:r>
            <a:r>
              <a:rPr lang="uk-UA" dirty="0" err="1" smtClean="0"/>
              <a:t>язував</a:t>
            </a:r>
            <a:r>
              <a:rPr lang="uk-UA" dirty="0" smtClean="0"/>
              <a:t> функцію </a:t>
            </a:r>
          </a:p>
          <a:p>
            <a:r>
              <a:rPr lang="uk-UA" dirty="0" smtClean="0"/>
              <a:t>з графіками. </a:t>
            </a:r>
            <a:endParaRPr lang="ru-RU" dirty="0"/>
          </a:p>
        </p:txBody>
      </p:sp>
      <p:sp>
        <p:nvSpPr>
          <p:cNvPr id="12" name="Управляющая кнопка: назад 11">
            <a:hlinkClick r:id="" action="ppaction://hlinkshowjump?jump=previousslide" highlightClick="1"/>
          </p:cNvPr>
          <p:cNvSpPr/>
          <p:nvPr/>
        </p:nvSpPr>
        <p:spPr>
          <a:xfrm>
            <a:off x="428596" y="6000768"/>
            <a:ext cx="714380" cy="35719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1142976" y="6000768"/>
            <a:ext cx="714380" cy="35719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e9d52f7ef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1000108"/>
            <a:ext cx="6072230" cy="4254991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  <a:softEdge rad="112500"/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6357950" y="1643050"/>
            <a:ext cx="2214578" cy="2800767"/>
          </a:xfrm>
          <a:prstGeom prst="rect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accent2"/>
                </a:solidFill>
              </a:rPr>
              <a:t>До </a:t>
            </a:r>
            <a:r>
              <a:rPr lang="ru-RU" sz="4400" dirty="0" err="1" smtClean="0">
                <a:solidFill>
                  <a:schemeClr val="accent2"/>
                </a:solidFill>
              </a:rPr>
              <a:t>нових</a:t>
            </a:r>
            <a:r>
              <a:rPr lang="ru-RU" sz="4400" dirty="0" smtClean="0">
                <a:solidFill>
                  <a:schemeClr val="accent2"/>
                </a:solidFill>
              </a:rPr>
              <a:t> </a:t>
            </a:r>
          </a:p>
          <a:p>
            <a:r>
              <a:rPr lang="ru-RU" sz="4400" dirty="0" err="1" smtClean="0">
                <a:solidFill>
                  <a:schemeClr val="accent2"/>
                </a:solidFill>
              </a:rPr>
              <a:t>пригод</a:t>
            </a:r>
            <a:r>
              <a:rPr lang="ru-RU" sz="4400" dirty="0" smtClean="0">
                <a:solidFill>
                  <a:schemeClr val="accent2"/>
                </a:solidFill>
              </a:rPr>
              <a:t>!</a:t>
            </a:r>
            <a:r>
              <a:rPr lang="ru-RU" sz="4400" dirty="0" smtClean="0">
                <a:solidFill>
                  <a:schemeClr val="tx2"/>
                </a:solidFill>
                <a:sym typeface="Wingdings" pitchFamily="2" charset="2"/>
              </a:rPr>
              <a:t></a:t>
            </a:r>
            <a:endParaRPr lang="ru-RU" sz="4400" dirty="0">
              <a:solidFill>
                <a:schemeClr val="tx2"/>
              </a:solidFill>
            </a:endParaRPr>
          </a:p>
        </p:txBody>
      </p:sp>
      <p:sp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428596" y="6000768"/>
            <a:ext cx="714380" cy="35719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омой 6">
            <a:hlinkClick r:id="rId3" action="ppaction://hlinksldjump" highlightClick="1"/>
          </p:cNvPr>
          <p:cNvSpPr/>
          <p:nvPr/>
        </p:nvSpPr>
        <p:spPr>
          <a:xfrm>
            <a:off x="1142976" y="6000768"/>
            <a:ext cx="642942" cy="35719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00232" y="214290"/>
            <a:ext cx="5429288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uk-UA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Історична довідка</a:t>
            </a:r>
            <a:endParaRPr lang="ru-RU" sz="4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" name="Рисунок 4" descr="49484200_Bernard_Bolzan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0760" y="1214422"/>
            <a:ext cx="2071702" cy="2857520"/>
          </a:xfrm>
          <a:prstGeom prst="rect">
            <a:avLst/>
          </a:prstGeom>
        </p:spPr>
      </p:pic>
      <p:pic>
        <p:nvPicPr>
          <p:cNvPr id="6" name="Рисунок 5" descr="Leonhard_Euler_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6050" y="1214422"/>
            <a:ext cx="2071703" cy="2857520"/>
          </a:xfrm>
          <a:prstGeom prst="rect">
            <a:avLst/>
          </a:prstGeom>
        </p:spPr>
      </p:pic>
      <p:pic>
        <p:nvPicPr>
          <p:cNvPr id="7" name="Рисунок 6" descr="johann_bernoulli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034" y="1214422"/>
            <a:ext cx="2071701" cy="286112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00034" y="4214818"/>
            <a:ext cx="1959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Йоганн Бернуллі</a:t>
            </a:r>
          </a:p>
          <a:p>
            <a:r>
              <a:rPr lang="uk-UA" dirty="0" smtClean="0"/>
              <a:t>(1667-1748)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857488" y="4214818"/>
            <a:ext cx="17780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Леонард Ейлер</a:t>
            </a:r>
          </a:p>
          <a:p>
            <a:r>
              <a:rPr lang="uk-UA" dirty="0" smtClean="0"/>
              <a:t>(1707-1783)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000760" y="4071942"/>
            <a:ext cx="212186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Бернард </a:t>
            </a:r>
            <a:r>
              <a:rPr lang="uk-UA" dirty="0" err="1" smtClean="0"/>
              <a:t>Больцано</a:t>
            </a:r>
            <a:endParaRPr lang="uk-UA" dirty="0" smtClean="0"/>
          </a:p>
          <a:p>
            <a:r>
              <a:rPr lang="uk-UA" dirty="0" smtClean="0"/>
              <a:t>(1781-1848)</a:t>
            </a:r>
          </a:p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428596" y="5072074"/>
            <a:ext cx="44986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000" dirty="0" smtClean="0"/>
              <a:t>Розглядали функцію як аналітичний </a:t>
            </a:r>
          </a:p>
          <a:p>
            <a:r>
              <a:rPr lang="uk-UA" sz="2000" dirty="0" smtClean="0"/>
              <a:t>вираз (формулу).</a:t>
            </a:r>
            <a:endParaRPr lang="ru-RU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5429256" y="5072074"/>
            <a:ext cx="346896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000" dirty="0" smtClean="0"/>
              <a:t>Ввів означення функції</a:t>
            </a:r>
          </a:p>
          <a:p>
            <a:r>
              <a:rPr lang="uk-UA" sz="2000" dirty="0" smtClean="0"/>
              <a:t>як залежність однієї змінної</a:t>
            </a:r>
          </a:p>
          <a:p>
            <a:r>
              <a:rPr lang="uk-UA" sz="2000" dirty="0" smtClean="0"/>
              <a:t>величини від іншої.</a:t>
            </a:r>
            <a:endParaRPr lang="ru-RU" sz="2000" dirty="0"/>
          </a:p>
        </p:txBody>
      </p:sp>
      <p:sp>
        <p:nvSpPr>
          <p:cNvPr id="13" name="Управляющая кнопка: назад 12">
            <a:hlinkClick r:id="" action="ppaction://hlinkshowjump?jump=previousslide" highlightClick="1"/>
          </p:cNvPr>
          <p:cNvSpPr/>
          <p:nvPr/>
        </p:nvSpPr>
        <p:spPr>
          <a:xfrm>
            <a:off x="428596" y="6000768"/>
            <a:ext cx="714380" cy="35719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правляющая кнопка: далее 13">
            <a:hlinkClick r:id="" action="ppaction://hlinkshowjump?jump=nextslide" highlightClick="1"/>
          </p:cNvPr>
          <p:cNvSpPr/>
          <p:nvPr/>
        </p:nvSpPr>
        <p:spPr>
          <a:xfrm>
            <a:off x="1142976" y="6000768"/>
            <a:ext cx="714380" cy="35719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928662" y="1285860"/>
            <a:ext cx="2786082" cy="42148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5715008" y="1285860"/>
            <a:ext cx="2786082" cy="42148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14" name="Прямая со стрелкой 13"/>
          <p:cNvCxnSpPr/>
          <p:nvPr/>
        </p:nvCxnSpPr>
        <p:spPr>
          <a:xfrm>
            <a:off x="2714612" y="4143380"/>
            <a:ext cx="407196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2714612" y="2357430"/>
            <a:ext cx="407196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>
            <a:off x="2714612" y="3286124"/>
            <a:ext cx="407196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1928794" y="1785926"/>
            <a:ext cx="81304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6000" dirty="0" smtClean="0">
                <a:solidFill>
                  <a:schemeClr val="accent1">
                    <a:lumMod val="50000"/>
                  </a:schemeClr>
                </a:solidFill>
              </a:rPr>
              <a:t>-3</a:t>
            </a:r>
            <a:endParaRPr lang="ru-RU" sz="6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143108" y="3500438"/>
            <a:ext cx="53572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6000" dirty="0" smtClean="0">
                <a:solidFill>
                  <a:schemeClr val="accent1">
                    <a:lumMod val="50000"/>
                  </a:schemeClr>
                </a:solidFill>
              </a:rPr>
              <a:t>3</a:t>
            </a:r>
            <a:endParaRPr lang="ru-RU" sz="6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071670" y="2643182"/>
            <a:ext cx="71438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6600" dirty="0" smtClean="0">
                <a:solidFill>
                  <a:schemeClr val="accent1">
                    <a:lumMod val="50000"/>
                  </a:schemeClr>
                </a:solidFill>
              </a:rPr>
              <a:t>0</a:t>
            </a:r>
            <a:endParaRPr lang="ru-RU" sz="6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786578" y="1714488"/>
            <a:ext cx="53572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6000" dirty="0" smtClean="0">
                <a:solidFill>
                  <a:schemeClr val="accent1">
                    <a:lumMod val="50000"/>
                  </a:schemeClr>
                </a:solidFill>
              </a:rPr>
              <a:t>3</a:t>
            </a:r>
            <a:endParaRPr lang="ru-RU" sz="6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786578" y="2643182"/>
            <a:ext cx="63991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6600" dirty="0" smtClean="0">
                <a:solidFill>
                  <a:schemeClr val="accent1">
                    <a:lumMod val="50000"/>
                  </a:schemeClr>
                </a:solidFill>
              </a:rPr>
              <a:t>0</a:t>
            </a:r>
            <a:endParaRPr lang="ru-RU" sz="6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715140" y="3571876"/>
            <a:ext cx="81304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6000" dirty="0" smtClean="0">
                <a:solidFill>
                  <a:schemeClr val="accent1">
                    <a:lumMod val="50000"/>
                  </a:schemeClr>
                </a:solidFill>
              </a:rPr>
              <a:t>-3</a:t>
            </a:r>
            <a:endParaRPr lang="ru-RU" sz="6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1428728" y="5857892"/>
            <a:ext cx="785818" cy="35719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Управляющая кнопка: назад 14">
            <a:hlinkClick r:id="" action="ppaction://hlinkshowjump?jump=previousslide" highlightClick="1"/>
          </p:cNvPr>
          <p:cNvSpPr/>
          <p:nvPr/>
        </p:nvSpPr>
        <p:spPr>
          <a:xfrm>
            <a:off x="642910" y="5857892"/>
            <a:ext cx="785818" cy="35719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normal_Honda_Insight_EU_Version_2010__wallpaper_2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290" y="428604"/>
            <a:ext cx="6286512" cy="47148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2000232" y="5357826"/>
            <a:ext cx="240322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chemeClr val="bg1"/>
                </a:solidFill>
              </a:rPr>
              <a:t>S = 72t</a:t>
            </a:r>
            <a:endParaRPr lang="ru-RU" sz="60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43504" y="5357826"/>
            <a:ext cx="278037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chemeClr val="bg1"/>
                </a:solidFill>
              </a:rPr>
              <a:t>t = S/60</a:t>
            </a:r>
            <a:endParaRPr lang="ru-RU" sz="6000" dirty="0">
              <a:solidFill>
                <a:schemeClr val="bg1"/>
              </a:solidFill>
            </a:endParaRPr>
          </a:p>
        </p:txBody>
      </p:sp>
      <p:sp>
        <p:nvSpPr>
          <p:cNvPr id="7" name="Управляющая кнопка: назад 6">
            <a:hlinkClick r:id="" action="ppaction://hlinkshowjump?jump=previousslide" highlightClick="1"/>
          </p:cNvPr>
          <p:cNvSpPr/>
          <p:nvPr/>
        </p:nvSpPr>
        <p:spPr>
          <a:xfrm>
            <a:off x="428596" y="6000768"/>
            <a:ext cx="714380" cy="35719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1142976" y="6000768"/>
            <a:ext cx="714380" cy="35719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sad3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428604"/>
            <a:ext cx="2857520" cy="48126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13f107d80b5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9058" y="1285860"/>
            <a:ext cx="4857768" cy="3238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4071934" y="5000636"/>
            <a:ext cx="386516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 smtClean="0">
                <a:solidFill>
                  <a:schemeClr val="bg1"/>
                </a:solidFill>
              </a:rPr>
              <a:t>g = 8+3x</a:t>
            </a:r>
            <a:endParaRPr lang="ru-RU" sz="8000" dirty="0">
              <a:solidFill>
                <a:schemeClr val="bg1"/>
              </a:solidFill>
            </a:endParaRPr>
          </a:p>
        </p:txBody>
      </p:sp>
      <p:sp>
        <p:nvSpPr>
          <p:cNvPr id="7" name="Управляющая кнопка: назад 6">
            <a:hlinkClick r:id="" action="ppaction://hlinkshowjump?jump=previousslide" highlightClick="1"/>
          </p:cNvPr>
          <p:cNvSpPr/>
          <p:nvPr/>
        </p:nvSpPr>
        <p:spPr>
          <a:xfrm>
            <a:off x="428596" y="6000768"/>
            <a:ext cx="714380" cy="35719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1142976" y="6000768"/>
            <a:ext cx="714380" cy="35719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roduct_4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62" y="571480"/>
            <a:ext cx="3000375" cy="4000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6539_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9190" y="627151"/>
            <a:ext cx="3231627" cy="39448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2357422" y="4857760"/>
            <a:ext cx="433400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 smtClean="0">
                <a:solidFill>
                  <a:schemeClr val="bg1"/>
                </a:solidFill>
              </a:rPr>
              <a:t>y = 25-2,3x</a:t>
            </a:r>
            <a:endParaRPr lang="ru-RU" sz="7200" dirty="0">
              <a:solidFill>
                <a:schemeClr val="bg1"/>
              </a:solidFill>
            </a:endParaRPr>
          </a:p>
        </p:txBody>
      </p:sp>
      <p:sp>
        <p:nvSpPr>
          <p:cNvPr id="11" name="Управляющая кнопка: назад 10">
            <a:hlinkClick r:id="" action="ppaction://hlinkshowjump?jump=previousslide" highlightClick="1"/>
          </p:cNvPr>
          <p:cNvSpPr/>
          <p:nvPr/>
        </p:nvSpPr>
        <p:spPr>
          <a:xfrm>
            <a:off x="428596" y="6000768"/>
            <a:ext cx="714380" cy="35719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1142976" y="6000768"/>
            <a:ext cx="714380" cy="35719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860</TotalTime>
  <Words>1368</Words>
  <Application>Microsoft Office PowerPoint</Application>
  <PresentationFormat>Экран (4:3)</PresentationFormat>
  <Paragraphs>420</Paragraphs>
  <Slides>40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7" baseType="lpstr">
      <vt:lpstr>Arial</vt:lpstr>
      <vt:lpstr>Calibri</vt:lpstr>
      <vt:lpstr>Constantia</vt:lpstr>
      <vt:lpstr>Times New Roman</vt:lpstr>
      <vt:lpstr>Wingdings</vt:lpstr>
      <vt:lpstr>Wingdings 2</vt:lpstr>
      <vt:lpstr>Бумажная</vt:lpstr>
      <vt:lpstr>Функції</vt:lpstr>
      <vt:lpstr>Зміст</vt:lpstr>
      <vt:lpstr>Презентация PowerPoint</vt:lpstr>
      <vt:lpstr>         Історична довідка                           Поняття функції було введено у XVII ст.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Способи задання функції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Пользователь Windows</cp:lastModifiedBy>
  <cp:revision>107</cp:revision>
  <dcterms:created xsi:type="dcterms:W3CDTF">2011-02-04T13:59:07Z</dcterms:created>
  <dcterms:modified xsi:type="dcterms:W3CDTF">2019-06-09T12:44:43Z</dcterms:modified>
</cp:coreProperties>
</file>