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8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8" r:id="rId31"/>
    <p:sldId id="285" r:id="rId32"/>
    <p:sldId id="284" r:id="rId33"/>
    <p:sldId id="283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09" autoAdjust="0"/>
  </p:normalViewPr>
  <p:slideViewPr>
    <p:cSldViewPr>
      <p:cViewPr>
        <p:scale>
          <a:sx n="88" d="100"/>
          <a:sy n="88" d="100"/>
        </p:scale>
        <p:origin x="-56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6446D-65E9-48FA-9789-6C59E898A8F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90C2F-A50A-48ED-906D-3936957D62D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19D4D-46A5-4167-B46C-76A5D785002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ABBAF-7F1C-4AB9-A0DF-D056570F679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19D4D-46A5-4167-B46C-76A5D785002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ABBAF-7F1C-4AB9-A0DF-D056570F679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19D4D-46A5-4167-B46C-76A5D785002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ABBAF-7F1C-4AB9-A0DF-D056570F679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19D4D-46A5-4167-B46C-76A5D785002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ABBAF-7F1C-4AB9-A0DF-D056570F679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19D4D-46A5-4167-B46C-76A5D785002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ABBAF-7F1C-4AB9-A0DF-D056570F679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19D4D-46A5-4167-B46C-76A5D785002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ABBAF-7F1C-4AB9-A0DF-D056570F679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19D4D-46A5-4167-B46C-76A5D785002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ABBAF-7F1C-4AB9-A0DF-D056570F679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19D4D-46A5-4167-B46C-76A5D785002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ABBAF-7F1C-4AB9-A0DF-D056570F679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19D4D-46A5-4167-B46C-76A5D785002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ABBAF-7F1C-4AB9-A0DF-D056570F679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19D4D-46A5-4167-B46C-76A5D785002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ABBAF-7F1C-4AB9-A0DF-D056570F679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19D4D-46A5-4167-B46C-76A5D785002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ABBAF-7F1C-4AB9-A0DF-D056570F679E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119D4D-46A5-4167-B46C-76A5D785002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2ABBAF-7F1C-4AB9-A0DF-D056570F679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hyperlink" Target="mailto:no-reply@uid.m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4176464" cy="2880320"/>
          </a:xfrm>
        </p:spPr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uk-UA" dirty="0" err="1" smtClean="0"/>
              <a:t>афонова</a:t>
            </a:r>
            <a:r>
              <a:rPr lang="uk-UA" dirty="0" smtClean="0"/>
              <a:t> Оксана Іванівна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077072"/>
            <a:ext cx="7772400" cy="2066572"/>
          </a:xfrm>
        </p:spPr>
        <p:txBody>
          <a:bodyPr>
            <a:normAutofit fontScale="25000" lnSpcReduction="20000"/>
          </a:bodyPr>
          <a:lstStyle/>
          <a:p>
            <a:r>
              <a:rPr lang="uk-UA" sz="11200" b="1" dirty="0">
                <a:solidFill>
                  <a:srgbClr val="00B0F0"/>
                </a:solidFill>
                <a:latin typeface="Monotype Corsiva" pitchFamily="66" charset="0"/>
              </a:rPr>
              <a:t>Кожна людина, яка народжується, створена для  добра, для того, щоб залишити після себе слід у серцях людей.</a:t>
            </a:r>
            <a:endParaRPr lang="ru-RU" sz="11200" b="1" dirty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uk-UA" sz="11200" b="1" dirty="0">
                <a:solidFill>
                  <a:srgbClr val="00B0F0"/>
                </a:solidFill>
                <a:latin typeface="Monotype Corsiva" pitchFamily="66" charset="0"/>
              </a:rPr>
              <a:t>А добро, звісно, не приходить саме собою, його потрібно творити, плекати, зрощувати</a:t>
            </a:r>
            <a:r>
              <a:rPr lang="uk-UA" sz="9600" b="1" dirty="0">
                <a:solidFill>
                  <a:srgbClr val="00B0F0"/>
                </a:solidFill>
                <a:latin typeface="Monotype Corsiva" pitchFamily="66" charset="0"/>
              </a:rPr>
              <a:t>!</a:t>
            </a:r>
            <a:endParaRPr lang="ru-RU" sz="9600" b="1" dirty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uk-UA" sz="6400" dirty="0"/>
              <a:t>                                                                                                                                                   Е.Хемінгуей</a:t>
            </a:r>
            <a:endParaRPr lang="ru-RU" sz="6400" dirty="0"/>
          </a:p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Ксюня\image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6672"/>
            <a:ext cx="2376264" cy="2976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785794"/>
            <a:ext cx="82484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r>
              <a:rPr lang="uk-UA" dirty="0" smtClean="0"/>
              <a:t> </a:t>
            </a:r>
            <a:r>
              <a:rPr lang="uk-UA" dirty="0"/>
              <a:t> </a:t>
            </a:r>
            <a:endParaRPr lang="ru-RU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sz="2000" b="1" dirty="0" smtClean="0">
                <a:solidFill>
                  <a:srgbClr val="0070C0"/>
                </a:solidFill>
              </a:rPr>
              <a:t>Завдання проекту      </a:t>
            </a:r>
            <a:r>
              <a:rPr lang="uk-UA" b="1" dirty="0">
                <a:solidFill>
                  <a:srgbClr val="FF0000"/>
                </a:solidFill>
              </a:rPr>
              <a:t>- </a:t>
            </a:r>
            <a:r>
              <a:rPr lang="uk-UA" b="1" dirty="0" smtClean="0">
                <a:solidFill>
                  <a:srgbClr val="FF0000"/>
                </a:solidFill>
              </a:rPr>
              <a:t>       формування </a:t>
            </a:r>
            <a:r>
              <a:rPr lang="uk-UA" b="1" dirty="0">
                <a:solidFill>
                  <a:srgbClr val="FF0000"/>
                </a:solidFill>
              </a:rPr>
              <a:t>в учнів </a:t>
            </a:r>
            <a:r>
              <a:rPr lang="uk-UA" b="1" dirty="0" smtClean="0">
                <a:solidFill>
                  <a:srgbClr val="FF0000"/>
                </a:solidFill>
              </a:rPr>
              <a:t>умінь</a:t>
            </a:r>
          </a:p>
          <a:p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самостійно </a:t>
            </a:r>
            <a:r>
              <a:rPr lang="uk-UA" b="1" dirty="0">
                <a:solidFill>
                  <a:srgbClr val="FF0000"/>
                </a:solidFill>
              </a:rPr>
              <a:t>вчитися, як умови успішного </a:t>
            </a:r>
            <a:r>
              <a:rPr lang="uk-UA" b="1" dirty="0" smtClean="0">
                <a:solidFill>
                  <a:srgbClr val="FF0000"/>
                </a:solidFill>
              </a:rPr>
              <a:t>розвитку </a:t>
            </a:r>
          </a:p>
          <a:p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мовленнєвої культури: компетентно свідомого мовця.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b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uk-UA" sz="2800" b="1" dirty="0">
                <a:solidFill>
                  <a:srgbClr val="C00000"/>
                </a:solidFill>
              </a:rPr>
              <a:t>Мотиви самостійного навчання учнів:</a:t>
            </a:r>
            <a:endParaRPr lang="ru-RU" sz="2800" b="1" dirty="0">
              <a:solidFill>
                <a:srgbClr val="C00000"/>
              </a:solidFill>
            </a:endParaRPr>
          </a:p>
          <a:p>
            <a:pPr lvl="0"/>
            <a:r>
              <a:rPr lang="uk-UA" b="1" i="1" u="sng" dirty="0">
                <a:solidFill>
                  <a:srgbClr val="7030A0"/>
                </a:solidFill>
              </a:rPr>
              <a:t>Моральн</a:t>
            </a:r>
            <a:r>
              <a:rPr lang="uk-UA" b="1" i="1" dirty="0">
                <a:solidFill>
                  <a:srgbClr val="7030A0"/>
                </a:solidFill>
              </a:rPr>
              <a:t>і</a:t>
            </a:r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  (</a:t>
            </a:r>
            <a:r>
              <a:rPr lang="uk-UA" b="1" dirty="0">
                <a:solidFill>
                  <a:srgbClr val="7030A0"/>
                </a:solidFill>
              </a:rPr>
              <a:t>почуття відповідальності)</a:t>
            </a:r>
            <a:endParaRPr lang="ru-RU" b="1" dirty="0">
              <a:solidFill>
                <a:srgbClr val="7030A0"/>
              </a:solidFill>
            </a:endParaRPr>
          </a:p>
          <a:p>
            <a:pPr lvl="0"/>
            <a:endParaRPr lang="uk-UA" b="1" i="1" u="sng" dirty="0" smtClean="0">
              <a:solidFill>
                <a:srgbClr val="7030A0"/>
              </a:solidFill>
            </a:endParaRPr>
          </a:p>
          <a:p>
            <a:pPr lvl="0"/>
            <a:r>
              <a:rPr lang="uk-UA" b="1" i="1" u="sng" dirty="0" smtClean="0">
                <a:solidFill>
                  <a:srgbClr val="7030A0"/>
                </a:solidFill>
              </a:rPr>
              <a:t>Соціальні</a:t>
            </a:r>
            <a:r>
              <a:rPr lang="uk-UA" b="1" dirty="0" smtClean="0">
                <a:solidFill>
                  <a:srgbClr val="7030A0"/>
                </a:solidFill>
              </a:rPr>
              <a:t>   (</a:t>
            </a:r>
            <a:r>
              <a:rPr lang="uk-UA" b="1" dirty="0">
                <a:solidFill>
                  <a:srgbClr val="7030A0"/>
                </a:solidFill>
              </a:rPr>
              <a:t>бажання)</a:t>
            </a:r>
            <a:endParaRPr lang="ru-RU" b="1" dirty="0">
              <a:solidFill>
                <a:srgbClr val="7030A0"/>
              </a:solidFill>
            </a:endParaRPr>
          </a:p>
          <a:p>
            <a:pPr lvl="0"/>
            <a:endParaRPr lang="uk-UA" b="1" i="1" u="sng" dirty="0" smtClean="0">
              <a:solidFill>
                <a:srgbClr val="7030A0"/>
              </a:solidFill>
            </a:endParaRPr>
          </a:p>
          <a:p>
            <a:pPr lvl="0"/>
            <a:r>
              <a:rPr lang="uk-UA" b="1" i="1" u="sng" dirty="0" smtClean="0">
                <a:solidFill>
                  <a:srgbClr val="7030A0"/>
                </a:solidFill>
              </a:rPr>
              <a:t>Пізнавальні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>
                <a:solidFill>
                  <a:srgbClr val="7030A0"/>
                </a:solidFill>
              </a:rPr>
              <a:t>- головний мотив (досягнення успіху)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428992" y="1000108"/>
            <a:ext cx="1785950" cy="1428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i="1" dirty="0" smtClean="0"/>
              <a:t>Я</a:t>
            </a:r>
            <a:endParaRPr lang="ru-RU" sz="5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642918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Консультант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207167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b="1" i="1" dirty="0" smtClean="0"/>
              <a:t>Наставник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2357430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Експерт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82868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rgbClr val="00B050"/>
                </a:solidFill>
                <a:latin typeface="Sylfaen" pitchFamily="18" charset="0"/>
                <a:ea typeface="MS Mincho" pitchFamily="49" charset="-128"/>
              </a:rPr>
              <a:t>На репродуктивному рівні пізнавальної самостійності у школярів формується:</a:t>
            </a:r>
            <a:endParaRPr lang="ru-RU" sz="3200" b="1" i="1" dirty="0">
              <a:solidFill>
                <a:srgbClr val="00B050"/>
              </a:solidFill>
              <a:latin typeface="Sylfaen" pitchFamily="18" charset="0"/>
              <a:ea typeface="MS Mincho" pitchFamily="49" charset="-128"/>
            </a:endParaRPr>
          </a:p>
          <a:p>
            <a:pPr lvl="0"/>
            <a:endParaRPr lang="uk-UA" dirty="0" smtClean="0"/>
          </a:p>
          <a:p>
            <a:pPr lvl="0"/>
            <a:endParaRPr lang="uk-UA" dirty="0"/>
          </a:p>
          <a:p>
            <a:pPr lvl="0"/>
            <a:endParaRPr lang="uk-UA" dirty="0" smtClean="0"/>
          </a:p>
          <a:p>
            <a:pPr lvl="0"/>
            <a:endParaRPr lang="uk-UA" dirty="0"/>
          </a:p>
          <a:p>
            <a:pPr lvl="0"/>
            <a:endParaRPr lang="uk-UA" dirty="0" smtClean="0"/>
          </a:p>
          <a:p>
            <a:pPr lvl="0"/>
            <a:endParaRPr lang="uk-UA" dirty="0"/>
          </a:p>
          <a:p>
            <a:pPr lvl="0"/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b="1" i="1" dirty="0" smtClean="0">
                <a:solidFill>
                  <a:srgbClr val="7030A0"/>
                </a:solidFill>
              </a:rPr>
              <a:t>Інтерес до</a:t>
            </a:r>
          </a:p>
          <a:p>
            <a:pPr lvl="0"/>
            <a:r>
              <a:rPr lang="uk-UA" b="1" i="1" dirty="0" smtClean="0">
                <a:solidFill>
                  <a:srgbClr val="7030A0"/>
                </a:solidFill>
              </a:rPr>
              <a:t> </a:t>
            </a:r>
            <a:r>
              <a:rPr lang="uk-UA" b="1" i="1" dirty="0">
                <a:solidFill>
                  <a:srgbClr val="7030A0"/>
                </a:solidFill>
              </a:rPr>
              <a:t>цікавих </a:t>
            </a:r>
            <a:r>
              <a:rPr lang="uk-UA" b="1" i="1" dirty="0" smtClean="0">
                <a:solidFill>
                  <a:srgbClr val="7030A0"/>
                </a:solidFill>
              </a:rPr>
              <a:t>мовних</a:t>
            </a:r>
          </a:p>
          <a:p>
            <a:pPr lvl="0"/>
            <a:r>
              <a:rPr lang="uk-UA" b="1" i="1" dirty="0" smtClean="0">
                <a:solidFill>
                  <a:srgbClr val="7030A0"/>
                </a:solidFill>
              </a:rPr>
              <a:t> </a:t>
            </a:r>
            <a:r>
              <a:rPr lang="uk-UA" b="1" i="1" dirty="0">
                <a:solidFill>
                  <a:srgbClr val="7030A0"/>
                </a:solidFill>
              </a:rPr>
              <a:t>фактів та </a:t>
            </a:r>
            <a:r>
              <a:rPr lang="uk-UA" b="1" i="1" dirty="0" smtClean="0">
                <a:solidFill>
                  <a:srgbClr val="7030A0"/>
                </a:solidFill>
              </a:rPr>
              <a:t>явищ                                              Зміцнілий інтерес</a:t>
            </a:r>
          </a:p>
          <a:p>
            <a:pPr lvl="0"/>
            <a:r>
              <a:rPr lang="uk-UA" b="1" i="1" dirty="0" smtClean="0">
                <a:solidFill>
                  <a:srgbClr val="7030A0"/>
                </a:solidFill>
              </a:rPr>
              <a:t>                                                                                     до</a:t>
            </a:r>
          </a:p>
          <a:p>
            <a:pPr lvl="0" algn="r"/>
            <a:r>
              <a:rPr lang="uk-UA" b="1" i="1" dirty="0" smtClean="0">
                <a:solidFill>
                  <a:srgbClr val="7030A0"/>
                </a:solidFill>
              </a:rPr>
              <a:t> </a:t>
            </a:r>
            <a:r>
              <a:rPr lang="uk-UA" b="1" i="1" dirty="0">
                <a:solidFill>
                  <a:srgbClr val="7030A0"/>
                </a:solidFill>
              </a:rPr>
              <a:t>предмета та </a:t>
            </a:r>
            <a:r>
              <a:rPr lang="uk-UA" b="1" i="1" dirty="0" smtClean="0">
                <a:solidFill>
                  <a:srgbClr val="7030A0"/>
                </a:solidFill>
              </a:rPr>
              <a:t>способів</a:t>
            </a:r>
          </a:p>
          <a:p>
            <a:pPr lvl="0" algn="r"/>
            <a:r>
              <a:rPr lang="uk-UA" b="1" i="1" dirty="0" smtClean="0">
                <a:solidFill>
                  <a:srgbClr val="7030A0"/>
                </a:solidFill>
              </a:rPr>
              <a:t> </a:t>
            </a:r>
            <a:r>
              <a:rPr lang="uk-UA" b="1" i="1" dirty="0">
                <a:solidFill>
                  <a:srgbClr val="7030A0"/>
                </a:solidFill>
              </a:rPr>
              <a:t>навчання</a:t>
            </a:r>
            <a:endParaRPr lang="ru-RU" b="1" i="1" dirty="0">
              <a:solidFill>
                <a:srgbClr val="7030A0"/>
              </a:solidFill>
            </a:endParaRPr>
          </a:p>
          <a:p>
            <a:pPr lvl="0" algn="ctr"/>
            <a:r>
              <a:rPr lang="uk-UA" b="1" i="1" dirty="0">
                <a:solidFill>
                  <a:srgbClr val="7030A0"/>
                </a:solidFill>
              </a:rPr>
              <a:t>Частково-пошуковий </a:t>
            </a:r>
            <a:r>
              <a:rPr lang="uk-UA" b="1" i="1" dirty="0" smtClean="0">
                <a:solidFill>
                  <a:srgbClr val="7030A0"/>
                </a:solidFill>
              </a:rPr>
              <a:t>рівень</a:t>
            </a:r>
          </a:p>
          <a:p>
            <a:pPr lvl="0" algn="ctr"/>
            <a:r>
              <a:rPr lang="uk-UA" b="1" i="1" dirty="0" smtClean="0">
                <a:solidFill>
                  <a:srgbClr val="7030A0"/>
                </a:solidFill>
              </a:rPr>
              <a:t> </a:t>
            </a:r>
            <a:r>
              <a:rPr lang="uk-UA" b="1" i="1" dirty="0">
                <a:solidFill>
                  <a:srgbClr val="7030A0"/>
                </a:solidFill>
              </a:rPr>
              <a:t>здобуття знань, який переростає </a:t>
            </a:r>
            <a:r>
              <a:rPr lang="uk-UA" b="1" i="1" dirty="0" smtClean="0">
                <a:solidFill>
                  <a:srgbClr val="7030A0"/>
                </a:solidFill>
              </a:rPr>
              <a:t>в</a:t>
            </a:r>
          </a:p>
          <a:p>
            <a:pPr lvl="0" algn="ctr"/>
            <a:r>
              <a:rPr lang="uk-UA" b="1" i="1" dirty="0" smtClean="0">
                <a:solidFill>
                  <a:srgbClr val="7030A0"/>
                </a:solidFill>
              </a:rPr>
              <a:t> </a:t>
            </a:r>
            <a:r>
              <a:rPr lang="uk-UA" b="1" i="1" dirty="0">
                <a:solidFill>
                  <a:srgbClr val="7030A0"/>
                </a:solidFill>
              </a:rPr>
              <a:t>пізнавальну </a:t>
            </a:r>
            <a:r>
              <a:rPr lang="uk-UA" b="1" i="1" dirty="0" smtClean="0">
                <a:solidFill>
                  <a:srgbClr val="7030A0"/>
                </a:solidFill>
              </a:rPr>
              <a:t>потребу і вироблення  навичок мистецтва слова (говоріння)</a:t>
            </a:r>
            <a:endParaRPr lang="ru-RU" b="1" i="1" dirty="0">
              <a:solidFill>
                <a:srgbClr val="7030A0"/>
              </a:solidFill>
            </a:endParaRPr>
          </a:p>
          <a:p>
            <a:pPr algn="ctr"/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000100" y="1428736"/>
            <a:ext cx="357190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143372" y="1428736"/>
            <a:ext cx="357190" cy="3000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143768" y="1428736"/>
            <a:ext cx="357190" cy="221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28604"/>
            <a:ext cx="81439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Формування компетентно свідомого мовця та розвиток </a:t>
            </a:r>
            <a:r>
              <a:rPr lang="uk-UA" b="1" dirty="0">
                <a:solidFill>
                  <a:srgbClr val="FFFF00"/>
                </a:solidFill>
              </a:rPr>
              <a:t>самостійності креативно-творчого мислення в учнів </a:t>
            </a:r>
            <a:r>
              <a:rPr lang="uk-UA" b="1" dirty="0" smtClean="0">
                <a:solidFill>
                  <a:srgbClr val="FFFF00"/>
                </a:solidFill>
              </a:rPr>
              <a:t>можливо </a:t>
            </a:r>
            <a:r>
              <a:rPr lang="uk-UA" b="1" dirty="0">
                <a:solidFill>
                  <a:srgbClr val="FFFF00"/>
                </a:solidFill>
              </a:rPr>
              <a:t>лише в процесі виконання системи проблемно-пізнавальних завдань (П-ПЗ).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 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dirty="0"/>
              <a:t> </a:t>
            </a:r>
            <a:endParaRPr lang="uk-UA" dirty="0" smtClean="0"/>
          </a:p>
          <a:p>
            <a:endParaRPr lang="uk-UA" dirty="0"/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Місце </a:t>
            </a:r>
            <a:r>
              <a:rPr lang="uk-UA" b="1" dirty="0">
                <a:solidFill>
                  <a:srgbClr val="FF0000"/>
                </a:solidFill>
              </a:rPr>
              <a:t>П-ПЗ у структурі уроку різне і залежить від таких факторів:</a:t>
            </a:r>
            <a:endParaRPr lang="ru-RU" b="1" dirty="0">
              <a:solidFill>
                <a:srgbClr val="FF0000"/>
              </a:solidFill>
            </a:endParaRPr>
          </a:p>
          <a:p>
            <a:pPr lvl="0" algn="ctr"/>
            <a:r>
              <a:rPr lang="uk-UA" b="1" dirty="0">
                <a:solidFill>
                  <a:srgbClr val="00B0F0"/>
                </a:solidFill>
              </a:rPr>
              <a:t>Характеру навчального </a:t>
            </a:r>
            <a:r>
              <a:rPr lang="uk-UA" b="1" dirty="0" smtClean="0">
                <a:solidFill>
                  <a:srgbClr val="00B0F0"/>
                </a:solidFill>
              </a:rPr>
              <a:t>матеріалу</a:t>
            </a:r>
            <a:endParaRPr lang="ru-RU" b="1" dirty="0" smtClean="0">
              <a:solidFill>
                <a:srgbClr val="00B0F0"/>
              </a:solidFill>
            </a:endParaRPr>
          </a:p>
          <a:p>
            <a:pPr lvl="0" algn="ctr"/>
            <a:r>
              <a:rPr lang="uk-UA" b="1" dirty="0" smtClean="0">
                <a:solidFill>
                  <a:srgbClr val="00B050"/>
                </a:solidFill>
              </a:rPr>
              <a:t>Рівня </a:t>
            </a:r>
            <a:r>
              <a:rPr lang="uk-UA" b="1" dirty="0">
                <a:solidFill>
                  <a:srgbClr val="00B050"/>
                </a:solidFill>
              </a:rPr>
              <a:t>підготовки </a:t>
            </a:r>
            <a:r>
              <a:rPr lang="uk-UA" b="1" dirty="0" smtClean="0">
                <a:solidFill>
                  <a:srgbClr val="00B050"/>
                </a:solidFill>
              </a:rPr>
              <a:t>учнів</a:t>
            </a:r>
            <a:endParaRPr lang="ru-RU" b="1" dirty="0">
              <a:solidFill>
                <a:srgbClr val="00B050"/>
              </a:solidFill>
            </a:endParaRPr>
          </a:p>
          <a:p>
            <a:pPr lvl="0" algn="ctr"/>
            <a:r>
              <a:rPr lang="uk-UA" b="1" dirty="0">
                <a:solidFill>
                  <a:srgbClr val="7030A0"/>
                </a:solidFill>
              </a:rPr>
              <a:t>Часу, відведеного на вивчення теми</a:t>
            </a:r>
            <a:endParaRPr lang="ru-RU" b="1" dirty="0">
              <a:solidFill>
                <a:srgbClr val="7030A0"/>
              </a:solidFill>
            </a:endParaRPr>
          </a:p>
          <a:p>
            <a:pPr lvl="0" algn="ctr"/>
            <a:r>
              <a:rPr lang="uk-UA" b="1" dirty="0">
                <a:solidFill>
                  <a:srgbClr val="002060"/>
                </a:solidFill>
              </a:rPr>
              <a:t>Дидактичного аспекту уроку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uk-UA" dirty="0"/>
              <a:t>   </a:t>
            </a:r>
            <a:endParaRPr lang="ru-RU" dirty="0"/>
          </a:p>
          <a:p>
            <a:r>
              <a:rPr lang="uk-UA" dirty="0"/>
              <a:t> </a:t>
            </a:r>
            <a:endParaRPr lang="uk-UA" dirty="0" smtClean="0"/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Характерна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особливість П-ПЗ - припис здійснити певну дію, яке має УЗАГАЛЬНЕНЕ чи КОНКРЕТНЕ формування: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</a:rPr>
              <a:t>“Визначте</a:t>
            </a: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, чи всяке поєднання звуків мови є </a:t>
            </a: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</a:rPr>
              <a:t>словом”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</a:rPr>
              <a:t>“Порівняйте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пари слів і з’ясуйте у них однакові звуки - </a:t>
            </a: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</a:rPr>
              <a:t>чашка-лящ”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82868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виконання П-ПЗ спрямована на використання мною таких методів: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solidFill>
                  <a:srgbClr val="FFFF00"/>
                </a:solidFill>
              </a:rPr>
              <a:t>СПОСТЕРЕЖЕННЯ</a:t>
            </a:r>
            <a:r>
              <a:rPr lang="uk-UA" dirty="0" smtClean="0"/>
              <a:t> </a:t>
            </a:r>
            <a:r>
              <a:rPr lang="uk-UA" dirty="0">
                <a:solidFill>
                  <a:srgbClr val="0070C0"/>
                </a:solidFill>
              </a:rPr>
              <a:t>(аналіз, порівняння, виділення головного, </a:t>
            </a:r>
            <a:endParaRPr lang="uk-UA" dirty="0" smtClean="0">
              <a:solidFill>
                <a:srgbClr val="0070C0"/>
              </a:solidFill>
            </a:endParaRPr>
          </a:p>
          <a:p>
            <a:pPr lvl="0"/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                             встановлення </a:t>
            </a:r>
            <a:r>
              <a:rPr lang="uk-UA" dirty="0">
                <a:solidFill>
                  <a:srgbClr val="0070C0"/>
                </a:solidFill>
              </a:rPr>
              <a:t>причинно-наслідкових зв’язків,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dirty="0">
                <a:solidFill>
                  <a:srgbClr val="0070C0"/>
                </a:solidFill>
              </a:rPr>
              <a:t>                           </a:t>
            </a:r>
            <a:r>
              <a:rPr lang="uk-UA" dirty="0" smtClean="0">
                <a:solidFill>
                  <a:srgbClr val="0070C0"/>
                </a:solidFill>
              </a:rPr>
              <a:t>   узагальнення</a:t>
            </a:r>
            <a:r>
              <a:rPr lang="uk-UA" dirty="0">
                <a:solidFill>
                  <a:srgbClr val="0070C0"/>
                </a:solidFill>
              </a:rPr>
              <a:t>, конкретизація</a:t>
            </a:r>
            <a:r>
              <a:rPr lang="uk-UA" dirty="0" smtClean="0">
                <a:solidFill>
                  <a:srgbClr val="0070C0"/>
                </a:solidFill>
              </a:rPr>
              <a:t>).</a:t>
            </a:r>
          </a:p>
          <a:p>
            <a:endParaRPr lang="ru-RU" dirty="0"/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ЕКСПЕРИМЕНТ</a:t>
            </a:r>
            <a:r>
              <a:rPr lang="uk-UA" dirty="0"/>
              <a:t>      </a:t>
            </a:r>
            <a:r>
              <a:rPr lang="uk-UA" dirty="0">
                <a:solidFill>
                  <a:srgbClr val="0070C0"/>
                </a:solidFill>
              </a:rPr>
              <a:t>(вилучення предмета з одного середовища </a:t>
            </a:r>
            <a:r>
              <a:rPr lang="uk-UA" dirty="0" smtClean="0">
                <a:solidFill>
                  <a:srgbClr val="0070C0"/>
                </a:solidFill>
              </a:rPr>
              <a:t>і</a:t>
            </a:r>
          </a:p>
          <a:p>
            <a:pPr lvl="0"/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                             включення </a:t>
            </a:r>
            <a:r>
              <a:rPr lang="uk-UA" dirty="0">
                <a:solidFill>
                  <a:srgbClr val="0070C0"/>
                </a:solidFill>
              </a:rPr>
              <a:t>в інше</a:t>
            </a:r>
            <a:r>
              <a:rPr lang="uk-UA" dirty="0" smtClean="0">
                <a:solidFill>
                  <a:srgbClr val="0070C0"/>
                </a:solidFill>
              </a:rPr>
              <a:t>).</a:t>
            </a:r>
          </a:p>
          <a:p>
            <a:pPr lvl="0"/>
            <a:endParaRPr lang="ru-RU" dirty="0"/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МОДЕЛЮВАННЯ</a:t>
            </a:r>
            <a:r>
              <a:rPr lang="uk-UA" dirty="0"/>
              <a:t>  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70C0"/>
                </a:solidFill>
              </a:rPr>
              <a:t>(</a:t>
            </a:r>
            <a:r>
              <a:rPr lang="uk-UA" dirty="0">
                <a:solidFill>
                  <a:srgbClr val="0070C0"/>
                </a:solidFill>
              </a:rPr>
              <a:t>за допомогою знаків в </a:t>
            </a:r>
            <a:r>
              <a:rPr lang="uk-UA" dirty="0" smtClean="0">
                <a:solidFill>
                  <a:srgbClr val="0070C0"/>
                </a:solidFill>
              </a:rPr>
              <a:t>абстрактно</a:t>
            </a:r>
          </a:p>
          <a:p>
            <a:pPr lvl="0"/>
            <a:r>
              <a:rPr lang="uk-UA" dirty="0" smtClean="0">
                <a:solidFill>
                  <a:srgbClr val="0070C0"/>
                </a:solidFill>
              </a:rPr>
              <a:t>                              мовознавчих поняттях виділяється</a:t>
            </a:r>
          </a:p>
          <a:p>
            <a:pPr lvl="0"/>
            <a:r>
              <a:rPr lang="uk-UA" dirty="0" smtClean="0">
                <a:solidFill>
                  <a:srgbClr val="0070C0"/>
                </a:solidFill>
              </a:rPr>
              <a:t>                              найголовніше).</a:t>
            </a:r>
          </a:p>
          <a:p>
            <a:pPr lvl="0"/>
            <a:endParaRPr lang="ru-RU" dirty="0"/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СХОДЖЕННЯ</a:t>
            </a:r>
            <a:r>
              <a:rPr lang="uk-UA" dirty="0"/>
              <a:t>       </a:t>
            </a:r>
            <a:r>
              <a:rPr lang="uk-UA" dirty="0" smtClean="0"/>
              <a:t> </a:t>
            </a:r>
            <a:r>
              <a:rPr lang="uk-UA" dirty="0">
                <a:solidFill>
                  <a:srgbClr val="0070C0"/>
                </a:solidFill>
              </a:rPr>
              <a:t>(мислення від абстрактного до конкретного</a:t>
            </a:r>
            <a:r>
              <a:rPr lang="uk-UA" dirty="0" smtClean="0">
                <a:solidFill>
                  <a:srgbClr val="0070C0"/>
                </a:solidFill>
              </a:rPr>
              <a:t>).</a:t>
            </a:r>
          </a:p>
          <a:p>
            <a:pPr lvl="0"/>
            <a:endParaRPr lang="ru-RU" dirty="0"/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АНАЛОГІЯ</a:t>
            </a:r>
            <a:r>
              <a:rPr lang="uk-UA" dirty="0"/>
              <a:t>           </a:t>
            </a:r>
            <a:r>
              <a:rPr lang="uk-UA" dirty="0" smtClean="0"/>
              <a:t> </a:t>
            </a:r>
            <a:r>
              <a:rPr lang="uk-UA" dirty="0">
                <a:solidFill>
                  <a:srgbClr val="0070C0"/>
                </a:solidFill>
              </a:rPr>
              <a:t>(умовивід про властивості одного предмета </a:t>
            </a:r>
            <a:r>
              <a:rPr lang="uk-UA" dirty="0" smtClean="0">
                <a:solidFill>
                  <a:srgbClr val="0070C0"/>
                </a:solidFill>
              </a:rPr>
              <a:t>на</a:t>
            </a:r>
          </a:p>
          <a:p>
            <a:pPr lvl="0"/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                             основі </a:t>
            </a:r>
            <a:r>
              <a:rPr lang="uk-UA" dirty="0">
                <a:solidFill>
                  <a:srgbClr val="0070C0"/>
                </a:solidFill>
              </a:rPr>
              <a:t>його подібності з </a:t>
            </a:r>
            <a:r>
              <a:rPr lang="uk-UA" dirty="0" smtClean="0">
                <a:solidFill>
                  <a:srgbClr val="0070C0"/>
                </a:solidFill>
              </a:rPr>
              <a:t>іншим).</a:t>
            </a:r>
          </a:p>
          <a:p>
            <a:pPr lvl="0"/>
            <a:endParaRPr lang="uk-UA" dirty="0" smtClean="0">
              <a:solidFill>
                <a:srgbClr val="0070C0"/>
              </a:solidFill>
            </a:endParaRPr>
          </a:p>
          <a:p>
            <a:pPr lvl="0"/>
            <a:r>
              <a:rPr lang="uk-UA" b="1" dirty="0" smtClean="0">
                <a:solidFill>
                  <a:srgbClr val="FFFF00"/>
                </a:solidFill>
              </a:rPr>
              <a:t>ГІПОТЕЗА </a:t>
            </a:r>
            <a:r>
              <a:rPr lang="uk-UA" dirty="0" smtClean="0"/>
              <a:t>            </a:t>
            </a:r>
            <a:r>
              <a:rPr lang="uk-UA" dirty="0" smtClean="0">
                <a:solidFill>
                  <a:srgbClr val="0070C0"/>
                </a:solidFill>
              </a:rPr>
              <a:t>(</a:t>
            </a:r>
            <a:r>
              <a:rPr lang="uk-UA" dirty="0">
                <a:solidFill>
                  <a:srgbClr val="0070C0"/>
                </a:solidFill>
              </a:rPr>
              <a:t>розвиток абстрактного </a:t>
            </a:r>
            <a:r>
              <a:rPr lang="uk-UA">
                <a:solidFill>
                  <a:srgbClr val="0070C0"/>
                </a:solidFill>
              </a:rPr>
              <a:t>мислення</a:t>
            </a:r>
            <a:r>
              <a:rPr lang="uk-UA" smtClean="0">
                <a:solidFill>
                  <a:srgbClr val="0070C0"/>
                </a:solidFill>
              </a:rPr>
              <a:t>).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28926" y="2204864"/>
            <a:ext cx="3143272" cy="223224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/>
          </a:p>
          <a:p>
            <a:pPr algn="ctr"/>
            <a:r>
              <a:rPr lang="uk-UA" b="1" dirty="0" smtClean="0"/>
              <a:t>Для диференціації  </a:t>
            </a:r>
            <a:r>
              <a:rPr lang="uk-UA" b="1" dirty="0"/>
              <a:t>П-ПЗ </a:t>
            </a:r>
            <a:r>
              <a:rPr lang="uk-UA" b="1" dirty="0" smtClean="0"/>
              <a:t>                 як свідомого мовця я </a:t>
            </a:r>
            <a:r>
              <a:rPr lang="uk-UA" b="1" dirty="0"/>
              <a:t>використовую такі способи: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57224" y="714356"/>
            <a:ext cx="307183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b="1" i="1" dirty="0" smtClean="0">
              <a:solidFill>
                <a:schemeClr val="bg1"/>
              </a:solidFill>
            </a:endParaRPr>
          </a:p>
          <a:p>
            <a:pPr lvl="0" algn="ctr"/>
            <a:r>
              <a:rPr lang="uk-UA" b="1" i="1" dirty="0" smtClean="0">
                <a:solidFill>
                  <a:schemeClr val="bg1"/>
                </a:solidFill>
              </a:rPr>
              <a:t>Розподіл </a:t>
            </a:r>
            <a:r>
              <a:rPr lang="uk-UA" b="1" i="1" dirty="0">
                <a:solidFill>
                  <a:schemeClr val="bg1"/>
                </a:solidFill>
              </a:rPr>
              <a:t>складного питання на простіші</a:t>
            </a:r>
            <a:endParaRPr lang="ru-RU" b="1" i="1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500694" y="4357694"/>
            <a:ext cx="307183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i="1" dirty="0"/>
              <a:t>Повідомлення додаткових відомостей</a:t>
            </a:r>
            <a:endParaRPr lang="ru-RU" b="1" i="1" dirty="0"/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42910" y="4286256"/>
            <a:ext cx="328614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b="1" i="1" dirty="0" smtClean="0"/>
          </a:p>
          <a:p>
            <a:pPr lvl="0" algn="ctr"/>
            <a:r>
              <a:rPr lang="uk-UA" b="1" i="1" dirty="0" smtClean="0"/>
              <a:t>Повідомлення </a:t>
            </a:r>
            <a:r>
              <a:rPr lang="uk-UA" b="1" i="1" dirty="0"/>
              <a:t>загального шляху, напрямку</a:t>
            </a:r>
            <a:endParaRPr lang="ru-RU" b="1" i="1" dirty="0"/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357818" y="714356"/>
            <a:ext cx="307183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i="1" dirty="0"/>
              <a:t>Постановка допоміжних завдань</a:t>
            </a:r>
            <a:endParaRPr lang="ru-RU" b="1" i="1" dirty="0"/>
          </a:p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>
            <a:stCxn id="4" idx="3"/>
            <a:endCxn id="11" idx="0"/>
          </p:cNvCxnSpPr>
          <p:nvPr/>
        </p:nvCxnSpPr>
        <p:spPr>
          <a:xfrm flipH="1">
            <a:off x="2285984" y="4110207"/>
            <a:ext cx="1103264" cy="176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5"/>
            <a:endCxn id="10" idx="0"/>
          </p:cNvCxnSpPr>
          <p:nvPr/>
        </p:nvCxnSpPr>
        <p:spPr>
          <a:xfrm>
            <a:off x="5611876" y="4110207"/>
            <a:ext cx="1424735" cy="24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7"/>
            <a:endCxn id="12" idx="4"/>
          </p:cNvCxnSpPr>
          <p:nvPr/>
        </p:nvCxnSpPr>
        <p:spPr>
          <a:xfrm flipV="1">
            <a:off x="5611876" y="2071678"/>
            <a:ext cx="1281859" cy="460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1"/>
            <a:endCxn id="5" idx="4"/>
          </p:cNvCxnSpPr>
          <p:nvPr/>
        </p:nvCxnSpPr>
        <p:spPr>
          <a:xfrm flipH="1" flipV="1">
            <a:off x="2393141" y="2071678"/>
            <a:ext cx="996107" cy="460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821537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b="1" i="1" dirty="0" smtClean="0">
              <a:solidFill>
                <a:schemeClr val="accent1"/>
              </a:solidFill>
            </a:endParaRPr>
          </a:p>
          <a:p>
            <a:pPr algn="ctr"/>
            <a:r>
              <a:rPr lang="uk-UA" b="1" i="1" dirty="0" smtClean="0">
                <a:solidFill>
                  <a:schemeClr val="accent1"/>
                </a:solidFill>
              </a:rPr>
              <a:t>Найбільше </a:t>
            </a:r>
            <a:r>
              <a:rPr lang="uk-UA" b="1" i="1" dirty="0">
                <a:solidFill>
                  <a:schemeClr val="accent1"/>
                </a:solidFill>
              </a:rPr>
              <a:t>зацікавлюють учнів П-ПЗ, які передбачають розкриття і подолання суперечностей пізнання</a:t>
            </a:r>
            <a:r>
              <a:rPr lang="uk-UA" b="1" dirty="0" smtClean="0">
                <a:solidFill>
                  <a:schemeClr val="accent1"/>
                </a:solidFill>
              </a:rPr>
              <a:t>:</a:t>
            </a:r>
          </a:p>
          <a:p>
            <a:pPr algn="ctr"/>
            <a:endParaRPr lang="uk-UA" b="1" dirty="0" smtClean="0">
              <a:solidFill>
                <a:schemeClr val="accent1"/>
              </a:solidFill>
            </a:endParaRPr>
          </a:p>
          <a:p>
            <a:pPr algn="ctr"/>
            <a:endParaRPr lang="uk-UA" b="1" dirty="0" smtClean="0">
              <a:solidFill>
                <a:schemeClr val="accent1"/>
              </a:solidFill>
            </a:endParaRPr>
          </a:p>
          <a:p>
            <a:pPr lvl="0"/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Уміщення  із </a:t>
            </a:r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завдання фактів, які неможливо пояснити наявними в учнів знаннями: </a:t>
            </a:r>
            <a:r>
              <a:rPr lang="uk-UA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визначте рід іменника </a:t>
            </a:r>
            <a:r>
              <a:rPr lang="uk-UA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плакса 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.</a:t>
            </a:r>
          </a:p>
          <a:p>
            <a:pPr lvl="0"/>
            <a:r>
              <a:rPr lang="uk-UA" sz="2400" b="1" dirty="0" smtClean="0">
                <a:solidFill>
                  <a:schemeClr val="accent6"/>
                </a:solidFill>
                <a:latin typeface="Monotype Corsiva" pitchFamily="66" charset="0"/>
              </a:rPr>
              <a:t>Наведення </a:t>
            </a:r>
            <a:r>
              <a:rPr lang="uk-UA" sz="2400" b="1" dirty="0">
                <a:solidFill>
                  <a:schemeClr val="accent6"/>
                </a:solidFill>
                <a:latin typeface="Monotype Corsiva" pitchFamily="66" charset="0"/>
              </a:rPr>
              <a:t>фактів, що зовні </a:t>
            </a:r>
            <a:r>
              <a:rPr lang="uk-UA" sz="2400" b="1" dirty="0" smtClean="0">
                <a:solidFill>
                  <a:schemeClr val="accent6"/>
                </a:solidFill>
                <a:latin typeface="Monotype Corsiva" pitchFamily="66" charset="0"/>
              </a:rPr>
              <a:t> не </a:t>
            </a:r>
            <a:r>
              <a:rPr lang="uk-UA" sz="2400" b="1" dirty="0">
                <a:solidFill>
                  <a:schemeClr val="accent6"/>
                </a:solidFill>
                <a:latin typeface="Monotype Corsiva" pitchFamily="66" charset="0"/>
              </a:rPr>
              <a:t>співвідносяться: </a:t>
            </a:r>
            <a:r>
              <a:rPr lang="uk-UA" sz="2400" i="1" dirty="0">
                <a:solidFill>
                  <a:schemeClr val="accent6"/>
                </a:solidFill>
                <a:latin typeface="Monotype Corsiva" pitchFamily="66" charset="0"/>
              </a:rPr>
              <a:t>яким чином за допомогою 33 букв позначають 38 звуків</a:t>
            </a:r>
            <a:r>
              <a:rPr lang="uk-UA" sz="2400" i="1" dirty="0" smtClean="0">
                <a:solidFill>
                  <a:schemeClr val="accent6"/>
                </a:solidFill>
                <a:latin typeface="Monotype Corsiva" pitchFamily="66" charset="0"/>
              </a:rPr>
              <a:t>?</a:t>
            </a:r>
          </a:p>
          <a:p>
            <a:pPr lvl="0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Наведення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суперечливих суджень про один і той же факт : </a:t>
            </a:r>
            <a:r>
              <a:rPr lang="uk-UA" sz="2400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чи позначає ь звук</a:t>
            </a:r>
            <a:r>
              <a:rPr lang="uk-UA" sz="2400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?</a:t>
            </a:r>
          </a:p>
          <a:p>
            <a:pPr lvl="0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Зіставлення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і протиставлення мовних факторів, що збігаються за формою, але різняться змістом: </a:t>
            </a:r>
            <a:r>
              <a:rPr lang="uk-UA" sz="24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до яких частин мови належать подані слова у словосполученнях </a:t>
            </a:r>
            <a:r>
              <a:rPr lang="uk-UA" sz="2400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черговий </a:t>
            </a:r>
            <a:r>
              <a:rPr lang="uk-UA" sz="24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стоїть - черговий </a:t>
            </a:r>
            <a:r>
              <a:rPr lang="uk-UA" sz="2400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учень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 lvl="0"/>
            <a:r>
              <a:rPr lang="uk-UA" sz="2400" b="1" dirty="0" smtClean="0">
                <a:latin typeface="Monotype Corsiva" pitchFamily="66" charset="0"/>
              </a:rPr>
              <a:t>Спонукання </a:t>
            </a:r>
            <a:r>
              <a:rPr lang="uk-UA" sz="2400" b="1" dirty="0">
                <a:latin typeface="Monotype Corsiva" pitchFamily="66" charset="0"/>
              </a:rPr>
              <a:t>до знаходження і виправлення допущених </a:t>
            </a:r>
            <a:r>
              <a:rPr lang="uk-UA" sz="2400" b="1" dirty="0" smtClean="0">
                <a:latin typeface="Monotype Corsiva" pitchFamily="66" charset="0"/>
              </a:rPr>
              <a:t>помилок.</a:t>
            </a:r>
            <a:endParaRPr lang="ru-RU" sz="2400" b="1" dirty="0">
              <a:latin typeface="Monotype Corsiva" pitchFamily="66" charset="0"/>
            </a:endParaRPr>
          </a:p>
          <a:p>
            <a:r>
              <a:rPr lang="uk-UA" sz="2800" b="1" dirty="0">
                <a:latin typeface="Monotype Corsiva" pitchFamily="66" charset="0"/>
              </a:rPr>
              <a:t> </a:t>
            </a:r>
            <a:endParaRPr lang="ru-RU" sz="2800" b="1" dirty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00042"/>
            <a:ext cx="835824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Етапи формування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компетентно свідомого мовця через призму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самостійності учнів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                         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І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МОТИВАЦІЯ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dirty="0"/>
              <a:t> </a:t>
            </a:r>
            <a:r>
              <a:rPr lang="uk-UA" b="1" dirty="0" smtClean="0"/>
              <a:t>Використання </a:t>
            </a:r>
            <a:r>
              <a:rPr lang="uk-UA" b="1" dirty="0"/>
              <a:t>П-ПЗ перед вивченням нового матеріалу, коли опрацьовуються досить важливі </a:t>
            </a:r>
            <a:r>
              <a:rPr lang="uk-UA" b="1" dirty="0" smtClean="0"/>
              <a:t>теми.</a:t>
            </a:r>
            <a:endParaRPr lang="ru-RU" b="1" dirty="0"/>
          </a:p>
          <a:p>
            <a:endParaRPr lang="uk-UA" dirty="0" smtClean="0"/>
          </a:p>
          <a:p>
            <a:pPr algn="ctr"/>
            <a:r>
              <a:rPr lang="uk-UA" dirty="0"/>
              <a:t> 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ІІ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ПОСТУПОВЕ УСКЛАДНЕННЯ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dirty="0"/>
              <a:t> </a:t>
            </a:r>
            <a:r>
              <a:rPr lang="uk-UA" b="1" dirty="0" smtClean="0"/>
              <a:t>Самостійно </a:t>
            </a:r>
            <a:r>
              <a:rPr lang="uk-UA" b="1" dirty="0"/>
              <a:t>розв’язані учнями П-ПЗ з кожним роком я ускладнюю, при цьому свою допомогу </a:t>
            </a:r>
            <a:r>
              <a:rPr lang="uk-UA" b="1" dirty="0" smtClean="0"/>
              <a:t>зменшую</a:t>
            </a:r>
            <a:r>
              <a:rPr lang="uk-UA" dirty="0" smtClean="0"/>
              <a:t>.</a:t>
            </a:r>
            <a:endParaRPr lang="ru-RU" dirty="0"/>
          </a:p>
          <a:p>
            <a:pPr algn="ctr"/>
            <a:r>
              <a:rPr lang="uk-UA" dirty="0"/>
              <a:t> </a:t>
            </a:r>
            <a:endParaRPr lang="uk-UA" dirty="0" smtClean="0"/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ІІІ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РЕФЛЕКСІЯ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dirty="0"/>
              <a:t> </a:t>
            </a:r>
            <a:r>
              <a:rPr lang="uk-UA" b="1" dirty="0" smtClean="0"/>
              <a:t>Учні </a:t>
            </a:r>
            <a:r>
              <a:rPr lang="uk-UA" b="1" dirty="0"/>
              <a:t>самостійно визначають мету кожного з виконаних завдань і співвідносять її з метою вивчення мови і літератури в школі в </a:t>
            </a:r>
            <a:r>
              <a:rPr lang="uk-UA" b="1" dirty="0" smtClean="0"/>
              <a:t>цілому.</a:t>
            </a:r>
            <a:endParaRPr lang="ru-RU" b="1" dirty="0"/>
          </a:p>
          <a:p>
            <a:pPr algn="ctr"/>
            <a:endParaRPr lang="uk-UA" dirty="0" smtClean="0"/>
          </a:p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УСПІХ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dirty="0"/>
              <a:t> </a:t>
            </a:r>
            <a:r>
              <a:rPr lang="uk-UA" b="1" dirty="0" smtClean="0"/>
              <a:t>Розвиток </a:t>
            </a:r>
            <a:r>
              <a:rPr lang="uk-UA" b="1" dirty="0"/>
              <a:t>пізнавального </a:t>
            </a:r>
            <a:r>
              <a:rPr lang="uk-UA" b="1" dirty="0" smtClean="0"/>
              <a:t>мотиву та оволодіння мистецтвом слова: презентація свого Я.</a:t>
            </a:r>
            <a:endParaRPr lang="ru-RU" dirty="0"/>
          </a:p>
          <a:p>
            <a:pPr algn="ctr"/>
            <a:endParaRPr lang="ru-RU" b="1" dirty="0"/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86248" y="2571744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5000636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86248" y="3714752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86248" y="1428736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835824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«Рівень професійної майстерності»</a:t>
            </a:r>
            <a:endParaRPr lang="ru-RU" sz="2400" b="1" i="1" dirty="0">
              <a:solidFill>
                <a:srgbClr val="FFFF00"/>
              </a:solidFill>
            </a:endParaRPr>
          </a:p>
          <a:p>
            <a:pPr algn="ctr"/>
            <a:r>
              <a:rPr lang="uk-UA" dirty="0"/>
              <a:t> </a:t>
            </a:r>
            <a:endParaRPr lang="ru-RU" dirty="0"/>
          </a:p>
          <a:p>
            <a:pPr algn="ctr"/>
            <a:r>
              <a:rPr lang="uk-UA" sz="3200" b="1" dirty="0">
                <a:solidFill>
                  <a:srgbClr val="FF0000"/>
                </a:solidFill>
                <a:latin typeface="Monotype Corsiva" pitchFamily="66" charset="0"/>
              </a:rPr>
              <a:t>Я - учитель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uk-UA" dirty="0"/>
              <a:t> </a:t>
            </a:r>
            <a:endParaRPr lang="ru-RU" dirty="0"/>
          </a:p>
          <a:p>
            <a:pPr algn="ctr"/>
            <a:r>
              <a:rPr lang="uk-UA" b="1" dirty="0">
                <a:solidFill>
                  <a:srgbClr val="7030A0"/>
                </a:solidFill>
              </a:rPr>
              <a:t>Моє практичне завдання </a:t>
            </a:r>
            <a:r>
              <a:rPr lang="uk-UA" b="1" dirty="0">
                <a:solidFill>
                  <a:srgbClr val="0070C0"/>
                </a:solidFill>
              </a:rPr>
              <a:t>- зробити навчання учня на уроках  ДОСТУПНИМ, ЦІКАВИМ, ЩАСЛИВИМ</a:t>
            </a:r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uk-UA" b="1" dirty="0">
                <a:solidFill>
                  <a:srgbClr val="0070C0"/>
                </a:solidFill>
              </a:rPr>
              <a:t>І</a:t>
            </a:r>
            <a:endParaRPr lang="ru-RU" b="1" dirty="0">
              <a:solidFill>
                <a:srgbClr val="0070C0"/>
              </a:solidFill>
            </a:endParaRPr>
          </a:p>
          <a:p>
            <a:pPr lvl="0"/>
            <a:endParaRPr lang="uk-UA" dirty="0" smtClean="0"/>
          </a:p>
          <a:p>
            <a:pPr lvl="0" algn="ctr"/>
            <a:r>
              <a:rPr lang="uk-UA" b="1" i="1" u="sng" dirty="0" smtClean="0">
                <a:solidFill>
                  <a:schemeClr val="accent1"/>
                </a:solidFill>
              </a:rPr>
              <a:t>Підготувати</a:t>
            </a:r>
            <a:r>
              <a:rPr lang="uk-UA" b="1" dirty="0" smtClean="0">
                <a:solidFill>
                  <a:schemeClr val="accent1"/>
                </a:solidFill>
              </a:rPr>
              <a:t> </a:t>
            </a:r>
            <a:r>
              <a:rPr lang="uk-UA" b="1" dirty="0">
                <a:solidFill>
                  <a:schemeClr val="accent1"/>
                </a:solidFill>
              </a:rPr>
              <a:t>випускників із глибокими знаннями, широким світоглядом</a:t>
            </a:r>
            <a:r>
              <a:rPr lang="uk-UA" b="1" dirty="0" smtClean="0">
                <a:solidFill>
                  <a:schemeClr val="accent1"/>
                </a:solidFill>
              </a:rPr>
              <a:t>, багатим словниковим запасом, щоб уміли правильно себе презентувати  та вдало зорієнтуватися </a:t>
            </a:r>
            <a:r>
              <a:rPr lang="uk-UA" b="1" dirty="0">
                <a:solidFill>
                  <a:schemeClr val="accent1"/>
                </a:solidFill>
              </a:rPr>
              <a:t>на самостійне </a:t>
            </a:r>
            <a:r>
              <a:rPr lang="uk-UA" b="1" dirty="0" smtClean="0">
                <a:solidFill>
                  <a:schemeClr val="accent1"/>
                </a:solidFill>
              </a:rPr>
              <a:t>працевлаштування.</a:t>
            </a:r>
            <a:endParaRPr lang="ru-RU" b="1" dirty="0">
              <a:solidFill>
                <a:schemeClr val="accent1"/>
              </a:solidFill>
            </a:endParaRPr>
          </a:p>
          <a:p>
            <a:pPr lvl="0" algn="ctr"/>
            <a:endParaRPr lang="uk-UA" b="1" dirty="0" smtClean="0">
              <a:solidFill>
                <a:schemeClr val="accent1"/>
              </a:solidFill>
            </a:endParaRPr>
          </a:p>
          <a:p>
            <a:pPr lvl="0" algn="ctr"/>
            <a:endParaRPr lang="uk-UA" b="1" dirty="0" smtClean="0">
              <a:solidFill>
                <a:schemeClr val="accent1"/>
              </a:solidFill>
            </a:endParaRPr>
          </a:p>
          <a:p>
            <a:pPr lvl="0" algn="ctr"/>
            <a:r>
              <a:rPr lang="uk-UA" b="1" i="1" u="sng" dirty="0" smtClean="0">
                <a:solidFill>
                  <a:schemeClr val="accent1"/>
                </a:solidFill>
              </a:rPr>
              <a:t>Віддавати</a:t>
            </a:r>
            <a:r>
              <a:rPr lang="uk-UA" b="1" dirty="0" smtClean="0">
                <a:solidFill>
                  <a:schemeClr val="accent1"/>
                </a:solidFill>
              </a:rPr>
              <a:t> </a:t>
            </a:r>
            <a:r>
              <a:rPr lang="uk-UA" b="1" dirty="0">
                <a:solidFill>
                  <a:schemeClr val="accent1"/>
                </a:solidFill>
              </a:rPr>
              <a:t>себе дітям, </a:t>
            </a:r>
            <a:r>
              <a:rPr lang="uk-UA" b="1" i="1" u="sng" dirty="0">
                <a:solidFill>
                  <a:schemeClr val="accent1"/>
                </a:solidFill>
              </a:rPr>
              <a:t>розуміти</a:t>
            </a:r>
            <a:r>
              <a:rPr lang="uk-UA" b="1" dirty="0">
                <a:solidFill>
                  <a:schemeClr val="accent1"/>
                </a:solidFill>
              </a:rPr>
              <a:t> їх, </a:t>
            </a:r>
            <a:r>
              <a:rPr lang="uk-UA" b="1" i="1" u="sng" dirty="0">
                <a:solidFill>
                  <a:schemeClr val="accent1"/>
                </a:solidFill>
              </a:rPr>
              <a:t>знаходити</a:t>
            </a:r>
            <a:r>
              <a:rPr lang="uk-UA" b="1" dirty="0">
                <a:solidFill>
                  <a:schemeClr val="accent1"/>
                </a:solidFill>
              </a:rPr>
              <a:t> радість у спілкуванні з ними, </a:t>
            </a:r>
            <a:endParaRPr lang="ru-RU" b="1" dirty="0">
              <a:solidFill>
                <a:schemeClr val="accent1"/>
              </a:solidFill>
            </a:endParaRPr>
          </a:p>
          <a:p>
            <a:pPr algn="ctr"/>
            <a:r>
              <a:rPr lang="uk-UA" b="1" i="1" u="sng" dirty="0">
                <a:solidFill>
                  <a:schemeClr val="accent1"/>
                </a:solidFill>
              </a:rPr>
              <a:t>не забувати</a:t>
            </a:r>
            <a:r>
              <a:rPr lang="uk-UA" b="1" i="1" dirty="0">
                <a:solidFill>
                  <a:schemeClr val="accent1"/>
                </a:solidFill>
              </a:rPr>
              <a:t>, що кожен із них - це неповторна особистість, і що всі діти обдаровані та </a:t>
            </a:r>
            <a:r>
              <a:rPr lang="uk-UA" b="1" i="1" dirty="0" smtClean="0">
                <a:solidFill>
                  <a:schemeClr val="accent1"/>
                </a:solidFill>
              </a:rPr>
              <a:t>успішні.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82868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«Конструктор уроку»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en-US" b="1" i="1" dirty="0">
                <a:solidFill>
                  <a:srgbClr val="7030A0"/>
                </a:solidFill>
              </a:rPr>
              <a:t> </a:t>
            </a:r>
            <a:r>
              <a:rPr lang="uk-UA" b="1" i="1" dirty="0" smtClean="0">
                <a:solidFill>
                  <a:srgbClr val="7030A0"/>
                </a:solidFill>
              </a:rPr>
              <a:t>Враховуючи </a:t>
            </a:r>
            <a:r>
              <a:rPr lang="uk-UA" b="1" i="1" dirty="0">
                <a:solidFill>
                  <a:srgbClr val="7030A0"/>
                </a:solidFill>
              </a:rPr>
              <a:t>можливості учнів</a:t>
            </a:r>
            <a:r>
              <a:rPr lang="uk-UA" b="1" i="1" dirty="0" smtClean="0">
                <a:solidFill>
                  <a:srgbClr val="7030A0"/>
                </a:solidFill>
              </a:rPr>
              <a:t>, я </a:t>
            </a:r>
            <a:r>
              <a:rPr lang="uk-UA" b="1" i="1" dirty="0">
                <a:solidFill>
                  <a:srgbClr val="7030A0"/>
                </a:solidFill>
              </a:rPr>
              <a:t>прогнозую результат, який можу одержати від </a:t>
            </a:r>
            <a:r>
              <a:rPr lang="uk-UA" b="1" i="1" dirty="0" smtClean="0">
                <a:solidFill>
                  <a:srgbClr val="7030A0"/>
                </a:solidFill>
              </a:rPr>
              <a:t>кожного, і тому </a:t>
            </a:r>
            <a:r>
              <a:rPr lang="uk-UA" b="1" i="1" dirty="0">
                <a:solidFill>
                  <a:srgbClr val="7030A0"/>
                </a:solidFill>
              </a:rPr>
              <a:t>постійно змінюю типи </a:t>
            </a:r>
            <a:r>
              <a:rPr lang="uk-UA" b="1" i="1" dirty="0" smtClean="0">
                <a:solidFill>
                  <a:srgbClr val="7030A0"/>
                </a:solidFill>
              </a:rPr>
              <a:t>уроків, використовуючи </a:t>
            </a:r>
          </a:p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як </a:t>
            </a:r>
            <a:r>
              <a:rPr lang="uk-UA" b="1" i="1" dirty="0">
                <a:solidFill>
                  <a:srgbClr val="7030A0"/>
                </a:solidFill>
              </a:rPr>
              <a:t>традиційні уроки:</a:t>
            </a:r>
            <a:endParaRPr lang="ru-RU" b="1" i="1" dirty="0">
              <a:solidFill>
                <a:srgbClr val="7030A0"/>
              </a:solidFill>
            </a:endParaRPr>
          </a:p>
          <a:p>
            <a:pPr lvl="0"/>
            <a:r>
              <a:rPr lang="uk-UA" b="1" dirty="0" smtClean="0">
                <a:solidFill>
                  <a:srgbClr val="00B050"/>
                </a:solidFill>
              </a:rPr>
              <a:t>Урок-лекція</a:t>
            </a:r>
            <a:endParaRPr lang="ru-RU" b="1" dirty="0" smtClean="0">
              <a:solidFill>
                <a:srgbClr val="00B050"/>
              </a:solidFill>
            </a:endParaRPr>
          </a:p>
          <a:p>
            <a:pPr lvl="0"/>
            <a:r>
              <a:rPr lang="uk-UA" b="1" dirty="0" smtClean="0">
                <a:solidFill>
                  <a:srgbClr val="00B050"/>
                </a:solidFill>
              </a:rPr>
              <a:t>            Урок-семінар</a:t>
            </a:r>
            <a:endParaRPr lang="ru-RU" b="1" dirty="0" smtClean="0">
              <a:solidFill>
                <a:srgbClr val="00B050"/>
              </a:solidFill>
            </a:endParaRPr>
          </a:p>
          <a:p>
            <a:pPr lvl="0"/>
            <a:r>
              <a:rPr lang="uk-UA" b="1" dirty="0" smtClean="0">
                <a:solidFill>
                  <a:srgbClr val="00B050"/>
                </a:solidFill>
              </a:rPr>
              <a:t>                     Урок-бесіда</a:t>
            </a:r>
            <a:endParaRPr lang="ru-RU" b="1" dirty="0" smtClean="0">
              <a:solidFill>
                <a:srgbClr val="00B050"/>
              </a:solidFill>
            </a:endParaRPr>
          </a:p>
          <a:p>
            <a:pPr lvl="0"/>
            <a:r>
              <a:rPr lang="uk-UA" b="1" dirty="0" smtClean="0">
                <a:solidFill>
                  <a:srgbClr val="00B050"/>
                </a:solidFill>
              </a:rPr>
              <a:t>                              Урок-конференція</a:t>
            </a:r>
            <a:endParaRPr lang="ru-RU" b="1" dirty="0" smtClean="0">
              <a:solidFill>
                <a:srgbClr val="00B050"/>
              </a:solidFill>
            </a:endParaRPr>
          </a:p>
          <a:p>
            <a:pPr lvl="0"/>
            <a:r>
              <a:rPr lang="uk-UA" b="1" dirty="0" smtClean="0">
                <a:solidFill>
                  <a:srgbClr val="00B050"/>
                </a:solidFill>
              </a:rPr>
              <a:t>                                       Урок-залік</a:t>
            </a:r>
            <a:endParaRPr lang="ru-RU" b="1" dirty="0" smtClean="0">
              <a:solidFill>
                <a:srgbClr val="00B050"/>
              </a:solidFill>
            </a:endParaRPr>
          </a:p>
          <a:p>
            <a:pPr lvl="0"/>
            <a:r>
              <a:rPr lang="uk-UA" b="1" dirty="0" smtClean="0">
                <a:solidFill>
                  <a:srgbClr val="00B050"/>
                </a:solidFill>
              </a:rPr>
              <a:t>                                                Урок-диспут</a:t>
            </a:r>
            <a:endParaRPr lang="ru-RU" b="1" dirty="0" smtClean="0">
              <a:solidFill>
                <a:srgbClr val="00B050"/>
              </a:solidFill>
            </a:endParaRPr>
          </a:p>
          <a:p>
            <a:pPr lvl="0"/>
            <a:r>
              <a:rPr lang="uk-UA" b="1" dirty="0" smtClean="0">
                <a:solidFill>
                  <a:srgbClr val="00B050"/>
                </a:solidFill>
              </a:rPr>
              <a:t>                                                        Урок-корекція знань</a:t>
            </a:r>
            <a:endParaRPr lang="ru-RU" b="1" dirty="0" smtClean="0">
              <a:solidFill>
                <a:srgbClr val="00B050"/>
              </a:solidFill>
            </a:endParaRPr>
          </a:p>
          <a:p>
            <a:pPr lvl="0"/>
            <a:r>
              <a:rPr lang="uk-UA" b="1" dirty="0" smtClean="0">
                <a:solidFill>
                  <a:srgbClr val="00B050"/>
                </a:solidFill>
              </a:rPr>
              <a:t>                                                                 Факультативні заняття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                                                так </a:t>
            </a:r>
            <a:r>
              <a:rPr lang="uk-UA" b="1" i="1" dirty="0">
                <a:solidFill>
                  <a:srgbClr val="7030A0"/>
                </a:solidFill>
              </a:rPr>
              <a:t>і нетрадиційні уроки:</a:t>
            </a:r>
            <a:endParaRPr lang="ru-RU" b="1" i="1" dirty="0">
              <a:solidFill>
                <a:srgbClr val="7030A0"/>
              </a:solidFill>
            </a:endParaRPr>
          </a:p>
          <a:p>
            <a:pPr lvl="0"/>
            <a:r>
              <a:rPr lang="uk-UA" b="1" dirty="0" smtClean="0">
                <a:solidFill>
                  <a:srgbClr val="0070C0"/>
                </a:solidFill>
              </a:rPr>
              <a:t>                                                                       Інтегрований </a:t>
            </a:r>
            <a:r>
              <a:rPr lang="uk-UA" b="1" dirty="0">
                <a:solidFill>
                  <a:srgbClr val="0070C0"/>
                </a:solidFill>
              </a:rPr>
              <a:t>урок</a:t>
            </a:r>
            <a:endParaRPr lang="ru-RU" b="1" dirty="0">
              <a:solidFill>
                <a:srgbClr val="0070C0"/>
              </a:solidFill>
            </a:endParaRPr>
          </a:p>
          <a:p>
            <a:pPr lvl="0"/>
            <a:r>
              <a:rPr lang="uk-UA" b="1" dirty="0" smtClean="0">
                <a:solidFill>
                  <a:srgbClr val="0070C0"/>
                </a:solidFill>
              </a:rPr>
              <a:t>                                                                 Урок-екскурсія</a:t>
            </a:r>
            <a:endParaRPr lang="ru-RU" b="1" dirty="0">
              <a:solidFill>
                <a:srgbClr val="0070C0"/>
              </a:solidFill>
            </a:endParaRPr>
          </a:p>
          <a:p>
            <a:pPr lvl="0"/>
            <a:r>
              <a:rPr lang="uk-UA" b="1" dirty="0" smtClean="0">
                <a:solidFill>
                  <a:srgbClr val="0070C0"/>
                </a:solidFill>
              </a:rPr>
              <a:t>                                                 Урок-композиція</a:t>
            </a:r>
            <a:endParaRPr lang="ru-RU" b="1" dirty="0">
              <a:solidFill>
                <a:srgbClr val="0070C0"/>
              </a:solidFill>
            </a:endParaRPr>
          </a:p>
          <a:p>
            <a:pPr lvl="0"/>
            <a:r>
              <a:rPr lang="uk-UA" b="1" dirty="0" smtClean="0">
                <a:solidFill>
                  <a:srgbClr val="0070C0"/>
                </a:solidFill>
              </a:rPr>
              <a:t>                                      Урок-пам'ять</a:t>
            </a:r>
            <a:endParaRPr lang="ru-RU" b="1" dirty="0">
              <a:solidFill>
                <a:srgbClr val="0070C0"/>
              </a:solidFill>
            </a:endParaRPr>
          </a:p>
          <a:p>
            <a:pPr lvl="0"/>
            <a:r>
              <a:rPr lang="uk-UA" b="1" dirty="0" smtClean="0">
                <a:solidFill>
                  <a:srgbClr val="0070C0"/>
                </a:solidFill>
              </a:rPr>
              <a:t>               Урок-літературний </a:t>
            </a:r>
            <a:r>
              <a:rPr lang="uk-UA" b="1" dirty="0">
                <a:solidFill>
                  <a:srgbClr val="0070C0"/>
                </a:solidFill>
              </a:rPr>
              <a:t>журнал</a:t>
            </a:r>
            <a:endParaRPr lang="ru-RU" b="1" dirty="0">
              <a:solidFill>
                <a:srgbClr val="0070C0"/>
              </a:solidFill>
            </a:endParaRPr>
          </a:p>
          <a:p>
            <a:pPr lvl="0"/>
            <a:r>
              <a:rPr lang="uk-UA" b="1" dirty="0" smtClean="0">
                <a:solidFill>
                  <a:srgbClr val="0070C0"/>
                </a:solidFill>
              </a:rPr>
              <a:t>   Урок-роздум - дослідження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C:\Documents and Settings\Администратор\Рабочий стол\Ксюня\image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2767828" cy="23045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Плануючи зміст уроку, прагну конкретно визначити мету і ті засоби, якими можна більш ефективно досягти бажаного результату, тому структуру уроку урізноманітнюю різними методами, прийомами, формами і засобами навчання, які сприяють активізації пізнавальної діяльності учнів:</a:t>
            </a:r>
            <a:endParaRPr lang="en-US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 algn="ctr"/>
            <a:r>
              <a:rPr lang="uk-UA" b="1" i="1" dirty="0" smtClean="0">
                <a:solidFill>
                  <a:srgbClr val="00B050"/>
                </a:solidFill>
              </a:rPr>
              <a:t>Робота в групах, парах, «сам собі»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lvl="0" algn="ctr"/>
            <a:r>
              <a:rPr lang="uk-UA" b="1" i="1" dirty="0" smtClean="0">
                <a:solidFill>
                  <a:srgbClr val="00B050"/>
                </a:solidFill>
              </a:rPr>
              <a:t>Лекція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lvl="0" algn="ctr"/>
            <a:r>
              <a:rPr lang="uk-UA" b="1" i="1" dirty="0" smtClean="0">
                <a:solidFill>
                  <a:srgbClr val="00B050"/>
                </a:solidFill>
              </a:rPr>
              <a:t>Бесіда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lvl="0" algn="ctr"/>
            <a:r>
              <a:rPr lang="uk-UA" b="1" i="1" dirty="0" smtClean="0">
                <a:solidFill>
                  <a:srgbClr val="00B050"/>
                </a:solidFill>
              </a:rPr>
              <a:t>Розповідь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lvl="0" algn="ctr"/>
            <a:r>
              <a:rPr lang="uk-UA" b="1" i="1" dirty="0" smtClean="0">
                <a:solidFill>
                  <a:srgbClr val="00B050"/>
                </a:solidFill>
              </a:rPr>
              <a:t>Семінар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lvl="0" algn="ctr"/>
            <a:r>
              <a:rPr lang="uk-UA" b="1" i="1" dirty="0" smtClean="0">
                <a:solidFill>
                  <a:srgbClr val="00B050"/>
                </a:solidFill>
              </a:rPr>
              <a:t>Спостереження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lvl="0" algn="ctr"/>
            <a:r>
              <a:rPr lang="uk-UA" b="1" i="1" dirty="0" smtClean="0">
                <a:solidFill>
                  <a:srgbClr val="00B050"/>
                </a:solidFill>
              </a:rPr>
              <a:t>Дослідження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lvl="0" algn="ctr"/>
            <a:r>
              <a:rPr lang="uk-UA" b="1" i="1" dirty="0" smtClean="0">
                <a:solidFill>
                  <a:srgbClr val="00B050"/>
                </a:solidFill>
              </a:rPr>
              <a:t>Експеримент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lvl="0" algn="ctr"/>
            <a:r>
              <a:rPr lang="uk-UA" b="1" i="1" dirty="0" smtClean="0">
                <a:solidFill>
                  <a:srgbClr val="00B050"/>
                </a:solidFill>
              </a:rPr>
              <a:t>Демонстрація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lvl="0" algn="ctr"/>
            <a:r>
              <a:rPr lang="uk-UA" b="1" i="1" dirty="0" smtClean="0">
                <a:solidFill>
                  <a:srgbClr val="00B050"/>
                </a:solidFill>
              </a:rPr>
              <a:t>Використання ІКТ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lvl="0" algn="ctr"/>
            <a:r>
              <a:rPr lang="uk-UA" b="1" i="1" dirty="0" smtClean="0">
                <a:solidFill>
                  <a:srgbClr val="00B050"/>
                </a:solidFill>
              </a:rPr>
              <a:t>Навчальне кіно</a:t>
            </a:r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uk-UA" b="1" i="1" dirty="0" smtClean="0"/>
              <a:t> </a:t>
            </a:r>
            <a:endParaRPr lang="ru-RU" b="1" i="1" dirty="0" smtClean="0"/>
          </a:p>
          <a:p>
            <a:endParaRPr lang="ru-RU" dirty="0"/>
          </a:p>
        </p:txBody>
      </p:sp>
      <p:pic>
        <p:nvPicPr>
          <p:cNvPr id="6146" name="Picture 2" descr="C:\Documents and Settings\Администратор\Рабочий стол\Ксюня\image (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2736304" cy="1784546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Ксюня\image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52274"/>
            <a:ext cx="2664296" cy="1998222"/>
          </a:xfrm>
          <a:prstGeom prst="rect">
            <a:avLst/>
          </a:prstGeom>
          <a:noFill/>
        </p:spPr>
      </p:pic>
      <p:pic>
        <p:nvPicPr>
          <p:cNvPr id="14" name="Рисунок 13" descr="F:\саф\SAM_35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2304256" cy="187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саф\SAM_35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221088"/>
            <a:ext cx="17281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41004" cy="6429396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>
                <a:solidFill>
                  <a:schemeClr val="accent5"/>
                </a:solidFill>
              </a:rPr>
              <a:t>                     </a:t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>                      </a:t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uk-UA" sz="3100" dirty="0" smtClean="0">
                <a:solidFill>
                  <a:schemeClr val="accent5"/>
                </a:solidFill>
              </a:rPr>
              <a:t/>
            </a:r>
            <a:br>
              <a:rPr lang="uk-UA" sz="3100" dirty="0" smtClean="0">
                <a:solidFill>
                  <a:schemeClr val="accent5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uk-UA" sz="2000" dirty="0" smtClean="0">
                <a:solidFill>
                  <a:srgbClr val="FFFF00"/>
                </a:solidFill>
              </a:rPr>
              <a:t>02.04.1972 рік</a:t>
            </a:r>
            <a:r>
              <a:rPr lang="uk-UA" sz="2000" dirty="0" smtClean="0"/>
              <a:t>    - День народження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</a:t>
            </a:r>
            <a:r>
              <a:rPr lang="uk-UA" sz="2700" dirty="0" smtClean="0">
                <a:solidFill>
                  <a:schemeClr val="accent5"/>
                </a:solidFill>
              </a:rPr>
              <a:t>Навчання </a:t>
            </a:r>
            <a:r>
              <a:rPr lang="uk-UA" sz="2000" dirty="0" smtClean="0">
                <a:solidFill>
                  <a:schemeClr val="accent5"/>
                </a:solidFill>
              </a:rPr>
              <a:t>                                                               </a:t>
            </a:r>
            <a:r>
              <a:rPr lang="uk-UA" sz="2000" dirty="0" smtClean="0">
                <a:solidFill>
                  <a:srgbClr val="FFFF00"/>
                </a:solidFill>
              </a:rPr>
              <a:t>1987 рік </a:t>
            </a:r>
            <a:r>
              <a:rPr lang="uk-UA" sz="2000" dirty="0" smtClean="0"/>
              <a:t>- випускниця Першотравневської ЗОШ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>
                <a:solidFill>
                  <a:srgbClr val="FFFF00"/>
                </a:solidFill>
              </a:rPr>
              <a:t>1991 рік </a:t>
            </a:r>
            <a:r>
              <a:rPr lang="uk-UA" sz="2000" dirty="0" smtClean="0"/>
              <a:t>- закінчила Нікопольське педагогічне училище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>
                <a:solidFill>
                  <a:srgbClr val="FFFF00"/>
                </a:solidFill>
              </a:rPr>
              <a:t>1999 рік </a:t>
            </a:r>
            <a:r>
              <a:rPr lang="uk-UA" sz="2000" dirty="0" smtClean="0"/>
              <a:t>- закінчила Криворізький державний</a:t>
            </a:r>
            <a:br>
              <a:rPr lang="uk-UA" sz="2000" dirty="0" smtClean="0"/>
            </a:br>
            <a:r>
              <a:rPr lang="uk-UA" sz="2000" dirty="0" smtClean="0"/>
              <a:t>                  педагогічний університет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</a:t>
            </a:r>
            <a:r>
              <a:rPr lang="uk-UA" sz="2700" dirty="0" smtClean="0">
                <a:solidFill>
                  <a:schemeClr val="accent5"/>
                </a:solidFill>
              </a:rPr>
              <a:t>Педагогічна діяльність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>
                <a:solidFill>
                  <a:srgbClr val="FFFF00"/>
                </a:solidFill>
              </a:rPr>
              <a:t>1991-1994 р. р. </a:t>
            </a:r>
            <a:r>
              <a:rPr lang="uk-UA" sz="2000" dirty="0" smtClean="0"/>
              <a:t>- учитель початкових класів</a:t>
            </a:r>
            <a:br>
              <a:rPr lang="uk-UA" sz="2000" dirty="0" smtClean="0"/>
            </a:br>
            <a:r>
              <a:rPr lang="uk-UA" sz="2000" dirty="0" smtClean="0"/>
              <a:t>                             </a:t>
            </a:r>
            <a:r>
              <a:rPr lang="uk-UA" sz="2000" dirty="0" err="1" smtClean="0"/>
              <a:t>Олександропільської</a:t>
            </a:r>
            <a:r>
              <a:rPr lang="uk-UA" sz="2000" dirty="0" smtClean="0"/>
              <a:t> ЗОШ, </a:t>
            </a:r>
            <a:br>
              <a:rPr lang="uk-UA" sz="2000" dirty="0" smtClean="0"/>
            </a:br>
            <a:r>
              <a:rPr lang="uk-UA" sz="2000" dirty="0" smtClean="0"/>
              <a:t>                             </a:t>
            </a:r>
            <a:r>
              <a:rPr lang="uk-UA" sz="2000" dirty="0" err="1" smtClean="0"/>
              <a:t>Солонянського</a:t>
            </a:r>
            <a:r>
              <a:rPr lang="uk-UA" sz="2000" dirty="0" smtClean="0"/>
              <a:t> району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>
                <a:solidFill>
                  <a:srgbClr val="FFFF00"/>
                </a:solidFill>
              </a:rPr>
              <a:t>1994-1997 </a:t>
            </a:r>
            <a:r>
              <a:rPr lang="uk-UA" sz="2000" dirty="0" err="1" smtClean="0">
                <a:solidFill>
                  <a:srgbClr val="FFFF00"/>
                </a:solidFill>
              </a:rPr>
              <a:t>р.р</a:t>
            </a:r>
            <a:r>
              <a:rPr lang="uk-UA" sz="2000" dirty="0" smtClean="0"/>
              <a:t>. - інспектор-методист Нікопольського </a:t>
            </a:r>
            <a:br>
              <a:rPr lang="uk-UA" sz="2000" dirty="0" smtClean="0"/>
            </a:br>
            <a:r>
              <a:rPr lang="uk-UA" sz="2000" dirty="0" smtClean="0"/>
              <a:t>                             районного відділу освіти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>
                <a:solidFill>
                  <a:srgbClr val="FFFF00"/>
                </a:solidFill>
              </a:rPr>
              <a:t>1997-2002 </a:t>
            </a:r>
            <a:r>
              <a:rPr lang="uk-UA" sz="2000" dirty="0" err="1" smtClean="0">
                <a:solidFill>
                  <a:srgbClr val="FFFF00"/>
                </a:solidFill>
              </a:rPr>
              <a:t>р.р</a:t>
            </a:r>
            <a:r>
              <a:rPr lang="uk-UA" sz="2000" dirty="0" smtClean="0">
                <a:solidFill>
                  <a:srgbClr val="FFFF00"/>
                </a:solidFill>
              </a:rPr>
              <a:t>. </a:t>
            </a:r>
            <a:r>
              <a:rPr lang="uk-UA" sz="2000" dirty="0" smtClean="0"/>
              <a:t>- учитель української мови і літератури </a:t>
            </a:r>
            <a:br>
              <a:rPr lang="uk-UA" sz="2000" dirty="0" smtClean="0"/>
            </a:br>
            <a:r>
              <a:rPr lang="uk-UA" sz="2000" dirty="0" smtClean="0"/>
              <a:t>                             </a:t>
            </a:r>
            <a:r>
              <a:rPr lang="uk-UA" sz="2000" dirty="0" err="1" smtClean="0"/>
              <a:t>Чкаловської</a:t>
            </a:r>
            <a:r>
              <a:rPr lang="uk-UA" sz="2000" dirty="0" smtClean="0"/>
              <a:t> ЗОШ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>
                <a:solidFill>
                  <a:srgbClr val="FFFF00"/>
                </a:solidFill>
              </a:rPr>
              <a:t>З 02.09.2002 р. </a:t>
            </a:r>
            <a:r>
              <a:rPr lang="uk-UA" sz="2000" dirty="0" smtClean="0"/>
              <a:t>- працюю педагогом у рідній школі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кутник 2"/>
          <p:cNvSpPr/>
          <p:nvPr/>
        </p:nvSpPr>
        <p:spPr>
          <a:xfrm>
            <a:off x="1714480" y="428604"/>
            <a:ext cx="52149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про мене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8286808" cy="507831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Для здійснення диференційованих підходів у навчанні та створення комфортних умов навчання, за яких кожен його учасник відчуває свою значимість, інтелектуальну спроможність я часто використовую технології творчо-розвивального характеру та технології саморозвитку, а саме:</a:t>
            </a:r>
            <a:endParaRPr lang="ru-RU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uk-UA" b="1" i="1" u="sng" dirty="0" smtClean="0">
                <a:solidFill>
                  <a:srgbClr val="00B050"/>
                </a:solidFill>
              </a:rPr>
              <a:t>Інтегроване навчання:</a:t>
            </a:r>
            <a:endParaRPr lang="ru-RU" b="1" i="1" u="sng" dirty="0" smtClean="0">
              <a:solidFill>
                <a:srgbClr val="00B050"/>
              </a:solidFill>
            </a:endParaRPr>
          </a:p>
          <a:p>
            <a:pPr lvl="0"/>
            <a:r>
              <a:rPr lang="uk-UA" i="1" dirty="0" smtClean="0">
                <a:solidFill>
                  <a:srgbClr val="7030A0"/>
                </a:solidFill>
              </a:rPr>
              <a:t>Робота в малих групах</a:t>
            </a:r>
            <a:endParaRPr lang="ru-RU" i="1" dirty="0" smtClean="0">
              <a:solidFill>
                <a:srgbClr val="7030A0"/>
              </a:solidFill>
            </a:endParaRPr>
          </a:p>
          <a:p>
            <a:pPr lvl="0"/>
            <a:r>
              <a:rPr lang="uk-UA" i="1" dirty="0" smtClean="0">
                <a:solidFill>
                  <a:srgbClr val="7030A0"/>
                </a:solidFill>
              </a:rPr>
              <a:t>«Мікрофон»</a:t>
            </a:r>
            <a:endParaRPr lang="ru-RU" i="1" dirty="0" smtClean="0">
              <a:solidFill>
                <a:srgbClr val="7030A0"/>
              </a:solidFill>
            </a:endParaRPr>
          </a:p>
          <a:p>
            <a:pPr lvl="0"/>
            <a:r>
              <a:rPr lang="uk-UA" i="1" dirty="0" smtClean="0">
                <a:solidFill>
                  <a:srgbClr val="7030A0"/>
                </a:solidFill>
              </a:rPr>
              <a:t>Незакінчені речення</a:t>
            </a:r>
            <a:endParaRPr lang="ru-RU" i="1" dirty="0" smtClean="0">
              <a:solidFill>
                <a:srgbClr val="7030A0"/>
              </a:solidFill>
            </a:endParaRPr>
          </a:p>
          <a:p>
            <a:pPr lvl="0"/>
            <a:r>
              <a:rPr lang="uk-UA" i="1" dirty="0" smtClean="0">
                <a:solidFill>
                  <a:srgbClr val="7030A0"/>
                </a:solidFill>
              </a:rPr>
              <a:t>Метод ПРЕС</a:t>
            </a:r>
            <a:endParaRPr lang="ru-RU" i="1" dirty="0" smtClean="0">
              <a:solidFill>
                <a:srgbClr val="7030A0"/>
              </a:solidFill>
            </a:endParaRPr>
          </a:p>
          <a:p>
            <a:pPr lvl="0"/>
            <a:r>
              <a:rPr lang="uk-UA" i="1" dirty="0" smtClean="0">
                <a:solidFill>
                  <a:srgbClr val="7030A0"/>
                </a:solidFill>
              </a:rPr>
              <a:t>Ажурна пилка («Мозаїка»)</a:t>
            </a:r>
            <a:endParaRPr lang="ru-RU" i="1" dirty="0" smtClean="0">
              <a:solidFill>
                <a:srgbClr val="7030A0"/>
              </a:solidFill>
            </a:endParaRPr>
          </a:p>
          <a:p>
            <a:pPr lvl="0"/>
            <a:r>
              <a:rPr lang="uk-UA" i="1" dirty="0" smtClean="0">
                <a:solidFill>
                  <a:srgbClr val="7030A0"/>
                </a:solidFill>
              </a:rPr>
              <a:t>Навчальна дискусія</a:t>
            </a:r>
            <a:endParaRPr lang="ru-RU" i="1" dirty="0" smtClean="0">
              <a:solidFill>
                <a:srgbClr val="7030A0"/>
              </a:solidFill>
            </a:endParaRPr>
          </a:p>
          <a:p>
            <a:pPr lvl="0"/>
            <a:r>
              <a:rPr lang="uk-UA" i="1" dirty="0" smtClean="0">
                <a:solidFill>
                  <a:srgbClr val="7030A0"/>
                </a:solidFill>
              </a:rPr>
              <a:t>«Мозковий штурм»</a:t>
            </a:r>
            <a:endParaRPr lang="ru-RU" i="1" dirty="0" smtClean="0">
              <a:solidFill>
                <a:srgbClr val="7030A0"/>
              </a:solidFill>
            </a:endParaRPr>
          </a:p>
          <a:p>
            <a:pPr lvl="0"/>
            <a:r>
              <a:rPr lang="uk-UA" i="1" dirty="0" smtClean="0">
                <a:solidFill>
                  <a:srgbClr val="7030A0"/>
                </a:solidFill>
              </a:rPr>
              <a:t>Проблемне навчання</a:t>
            </a:r>
            <a:endParaRPr lang="ru-RU" i="1" dirty="0" smtClean="0">
              <a:solidFill>
                <a:srgbClr val="7030A0"/>
              </a:solidFill>
            </a:endParaRPr>
          </a:p>
          <a:p>
            <a:pPr lvl="0"/>
            <a:r>
              <a:rPr lang="uk-UA" i="1" dirty="0" smtClean="0">
                <a:solidFill>
                  <a:srgbClr val="7030A0"/>
                </a:solidFill>
              </a:rPr>
              <a:t>Рольова гра</a:t>
            </a:r>
            <a:endParaRPr lang="ru-RU" i="1" dirty="0" smtClean="0">
              <a:solidFill>
                <a:srgbClr val="7030A0"/>
              </a:solidFill>
            </a:endParaRPr>
          </a:p>
          <a:p>
            <a:pPr lvl="0"/>
            <a:r>
              <a:rPr lang="uk-UA" i="1" dirty="0" smtClean="0">
                <a:solidFill>
                  <a:srgbClr val="7030A0"/>
                </a:solidFill>
              </a:rPr>
              <a:t>Мовне моделювання, конструювання</a:t>
            </a:r>
            <a:endParaRPr lang="ru-RU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F:\саф\SAM_35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92896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00042"/>
            <a:ext cx="8286808" cy="31393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uk-UA" b="1" i="1" u="sng" dirty="0" smtClean="0">
                <a:solidFill>
                  <a:srgbClr val="00B050"/>
                </a:solidFill>
              </a:rPr>
              <a:t>Ігрові технологія:</a:t>
            </a:r>
            <a:endParaRPr lang="ru-RU" b="1" i="1" u="sng" dirty="0" smtClean="0">
              <a:solidFill>
                <a:srgbClr val="00B050"/>
              </a:solidFill>
            </a:endParaRPr>
          </a:p>
          <a:p>
            <a:pPr lvl="0" algn="ctr"/>
            <a:r>
              <a:rPr lang="uk-UA" dirty="0" smtClean="0">
                <a:solidFill>
                  <a:srgbClr val="7030A0"/>
                </a:solidFill>
              </a:rPr>
              <a:t>«Хто швидше»</a:t>
            </a:r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r>
              <a:rPr lang="uk-UA" dirty="0" smtClean="0">
                <a:solidFill>
                  <a:srgbClr val="7030A0"/>
                </a:solidFill>
              </a:rPr>
              <a:t>«Ланцюжок»</a:t>
            </a:r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r>
              <a:rPr lang="uk-UA" dirty="0" smtClean="0">
                <a:solidFill>
                  <a:srgbClr val="7030A0"/>
                </a:solidFill>
              </a:rPr>
              <a:t>«Так-ні»</a:t>
            </a:r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r>
              <a:rPr lang="uk-UA" dirty="0" smtClean="0">
                <a:solidFill>
                  <a:srgbClr val="7030A0"/>
                </a:solidFill>
              </a:rPr>
              <a:t>«Четверте зайве»</a:t>
            </a:r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r>
              <a:rPr lang="uk-UA" dirty="0" smtClean="0">
                <a:solidFill>
                  <a:srgbClr val="7030A0"/>
                </a:solidFill>
              </a:rPr>
              <a:t>«Виправ мене»</a:t>
            </a:r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r>
              <a:rPr lang="uk-UA" dirty="0" smtClean="0">
                <a:solidFill>
                  <a:srgbClr val="7030A0"/>
                </a:solidFill>
              </a:rPr>
              <a:t>«Юні артисти»</a:t>
            </a:r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r>
              <a:rPr lang="uk-UA" dirty="0" smtClean="0">
                <a:solidFill>
                  <a:srgbClr val="7030A0"/>
                </a:solidFill>
              </a:rPr>
              <a:t>«Дерево рішень»</a:t>
            </a:r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r>
              <a:rPr lang="uk-UA" dirty="0" smtClean="0">
                <a:solidFill>
                  <a:srgbClr val="7030A0"/>
                </a:solidFill>
              </a:rPr>
              <a:t>«Оплеск знань»</a:t>
            </a:r>
            <a:endParaRPr lang="ru-RU" dirty="0" smtClean="0">
              <a:solidFill>
                <a:srgbClr val="7030A0"/>
              </a:solidFill>
            </a:endParaRPr>
          </a:p>
          <a:p>
            <a:pPr lvl="0" algn="ctr"/>
            <a:r>
              <a:rPr lang="uk-UA" dirty="0" smtClean="0">
                <a:solidFill>
                  <a:srgbClr val="7030A0"/>
                </a:solidFill>
              </a:rPr>
              <a:t>«Хто назве останнє слово?»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F:\саф\SAM_35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3085657" cy="231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F:\саф\SAM_3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3017"/>
            <a:ext cx="2664296" cy="232794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00042"/>
            <a:ext cx="8501122" cy="480131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uk-UA" b="1" i="1" u="sng" dirty="0" smtClean="0">
                <a:solidFill>
                  <a:srgbClr val="00B050"/>
                </a:solidFill>
              </a:rPr>
              <a:t>Тренінгові технології:</a:t>
            </a:r>
            <a:endParaRPr lang="ru-RU" b="1" i="1" u="sng" dirty="0" smtClean="0">
              <a:solidFill>
                <a:srgbClr val="00B050"/>
              </a:solidFill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</a:rPr>
              <a:t>Тестові завдання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endParaRPr lang="en-US" b="1" i="1" u="sng" dirty="0" smtClean="0">
              <a:solidFill>
                <a:srgbClr val="00B050"/>
              </a:solidFill>
            </a:endParaRPr>
          </a:p>
          <a:p>
            <a:pPr lvl="0"/>
            <a:endParaRPr lang="en-US" b="1" i="1" u="sng" dirty="0" smtClean="0">
              <a:solidFill>
                <a:srgbClr val="00B050"/>
              </a:solidFill>
            </a:endParaRPr>
          </a:p>
          <a:p>
            <a:pPr lvl="0"/>
            <a:endParaRPr lang="en-US" b="1" i="1" u="sng" dirty="0" smtClean="0">
              <a:solidFill>
                <a:srgbClr val="00B050"/>
              </a:solidFill>
            </a:endParaRPr>
          </a:p>
          <a:p>
            <a:pPr lvl="0"/>
            <a:r>
              <a:rPr lang="uk-UA" b="1" i="1" u="sng" dirty="0" smtClean="0">
                <a:solidFill>
                  <a:srgbClr val="00B050"/>
                </a:solidFill>
              </a:rPr>
              <a:t>Комп’ютерні технології:</a:t>
            </a:r>
            <a:endParaRPr lang="ru-RU" b="1" i="1" u="sng" dirty="0" smtClean="0">
              <a:solidFill>
                <a:srgbClr val="00B050"/>
              </a:solidFill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</a:rPr>
              <a:t>Уроки з комп’ютерною </a:t>
            </a:r>
            <a:endParaRPr lang="en-US" dirty="0" smtClean="0">
              <a:solidFill>
                <a:srgbClr val="7030A0"/>
              </a:solidFill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</a:rPr>
              <a:t>підтримкою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endParaRPr lang="en-US" b="1" i="1" u="sng" dirty="0" smtClean="0">
              <a:solidFill>
                <a:srgbClr val="00B050"/>
              </a:solidFill>
            </a:endParaRPr>
          </a:p>
          <a:p>
            <a:pPr lvl="0"/>
            <a:endParaRPr lang="en-US" b="1" i="1" u="sng" dirty="0" smtClean="0">
              <a:solidFill>
                <a:srgbClr val="00B050"/>
              </a:solidFill>
            </a:endParaRPr>
          </a:p>
          <a:p>
            <a:pPr lvl="0"/>
            <a:endParaRPr lang="en-US" b="1" i="1" u="sng" dirty="0" smtClean="0">
              <a:solidFill>
                <a:srgbClr val="00B050"/>
              </a:solidFill>
            </a:endParaRPr>
          </a:p>
          <a:p>
            <a:pPr lvl="0"/>
            <a:r>
              <a:rPr lang="uk-UA" b="1" i="1" u="sng" dirty="0" smtClean="0">
                <a:solidFill>
                  <a:srgbClr val="00B050"/>
                </a:solidFill>
              </a:rPr>
              <a:t>Технології успіху:</a:t>
            </a:r>
            <a:endParaRPr lang="ru-RU" b="1" i="1" u="sng" dirty="0" smtClean="0">
              <a:solidFill>
                <a:srgbClr val="00B050"/>
              </a:solidFill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</a:rPr>
              <a:t>Рольові ігри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uk-UA" dirty="0" smtClean="0">
                <a:solidFill>
                  <a:srgbClr val="7030A0"/>
                </a:solidFill>
              </a:rPr>
              <a:t>Гра «Усмішка»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uk-UA" dirty="0" err="1" smtClean="0">
                <a:solidFill>
                  <a:srgbClr val="7030A0"/>
                </a:solidFill>
              </a:rPr>
              <a:t>Взаємооцінювання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uk-UA" dirty="0" err="1" smtClean="0">
                <a:solidFill>
                  <a:srgbClr val="7030A0"/>
                </a:solidFill>
              </a:rPr>
              <a:t>Самооцінювання</a:t>
            </a:r>
            <a:r>
              <a:rPr lang="uk-UA" dirty="0" smtClean="0">
                <a:solidFill>
                  <a:srgbClr val="7030A0"/>
                </a:solidFill>
              </a:rPr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C:\Documents and Settings\Администратор\Рабочий стол\Ксюня\image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40"/>
            <a:ext cx="4957168" cy="3436479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28604"/>
            <a:ext cx="4572032" cy="572464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Monotype Corsiva" pitchFamily="66" charset="0"/>
              </a:rPr>
              <a:t>Я і моя громадська позиція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>
                <a:solidFill>
                  <a:srgbClr val="0070C0"/>
                </a:solidFill>
              </a:rPr>
              <a:t>Учитель української мови і літератури відіграє важливу роль у формуванні особистості як громадянина сучасної України з високою національною свідомістю, тому вивчення народних звичаїв, традицій, обрядів - є одним із головних напрямків моєї роботи.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C00000"/>
                </a:solidFill>
              </a:rPr>
              <a:t>Щороку за традицією в школі проводяться свята, конкурси, мовно-літературні ранки до: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uk-UA" dirty="0" smtClean="0">
                <a:solidFill>
                  <a:srgbClr val="C00000"/>
                </a:solidFill>
              </a:rPr>
              <a:t>Дня української писемності та мови,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uk-UA" dirty="0" smtClean="0">
                <a:solidFill>
                  <a:srgbClr val="C00000"/>
                </a:solidFill>
              </a:rPr>
              <a:t>Дня рідної мови,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uk-UA" dirty="0" smtClean="0">
                <a:solidFill>
                  <a:srgbClr val="C00000"/>
                </a:solidFill>
              </a:rPr>
              <a:t>Вшанування пам’яті Тараса Шевченка та всіх корифеїв українського слова (з нагоди їх народження, діяльності, смерті)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9218" name="Picture 2" descr="C:\Documents and Settings\Администратор\Рабочий стол\Ксюня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6672"/>
            <a:ext cx="2376264" cy="1782198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Ксюня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77072"/>
            <a:ext cx="2376264" cy="1782198"/>
          </a:xfrm>
          <a:prstGeom prst="rect">
            <a:avLst/>
          </a:prstGeom>
          <a:noFill/>
        </p:spPr>
      </p:pic>
      <p:pic>
        <p:nvPicPr>
          <p:cNvPr id="9220" name="Picture 4" descr="F:\День мови\IMG_20161109_133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420888"/>
            <a:ext cx="2376264" cy="133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28604"/>
            <a:ext cx="8286808" cy="421653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uk-UA" dirty="0" smtClean="0"/>
              <a:t> </a:t>
            </a:r>
            <a:endParaRPr lang="ru-RU" dirty="0" smtClean="0"/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Я - класний керівник</a:t>
            </a:r>
            <a:endParaRPr lang="ru-RU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4000" b="1" dirty="0" smtClean="0">
                <a:latin typeface="Monotype Corsiva" pitchFamily="66" charset="0"/>
              </a:rPr>
              <a:t>Виховний проект: </a:t>
            </a:r>
            <a:r>
              <a:rPr lang="uk-UA" sz="4000" b="1" dirty="0" err="1" smtClean="0">
                <a:latin typeface="Monotype Corsiva" pitchFamily="66" charset="0"/>
              </a:rPr>
              <a:t>“Духовне</a:t>
            </a:r>
            <a:r>
              <a:rPr lang="uk-UA" sz="4000" b="1" dirty="0" smtClean="0">
                <a:latin typeface="Monotype Corsiva" pitchFamily="66" charset="0"/>
              </a:rPr>
              <a:t>  становлення особистості у навчанні мистецтву </a:t>
            </a:r>
            <a:r>
              <a:rPr lang="uk-UA" sz="4000" b="1" dirty="0" err="1" smtClean="0">
                <a:latin typeface="Monotype Corsiva" pitchFamily="66" charset="0"/>
              </a:rPr>
              <a:t>життя”</a:t>
            </a:r>
            <a:endParaRPr lang="uk-UA" sz="4000" b="1" dirty="0" smtClean="0">
              <a:latin typeface="Monotype Corsiva" pitchFamily="66" charset="0"/>
            </a:endParaRPr>
          </a:p>
          <a:p>
            <a:endParaRPr lang="uk-UA" sz="2400" b="1" dirty="0" smtClean="0">
              <a:latin typeface="Monotype Corsiva" pitchFamily="66" charset="0"/>
            </a:endParaRPr>
          </a:p>
          <a:p>
            <a:endParaRPr lang="uk-UA" sz="24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0242" name="Picture 2" descr="C:\Documents and Settings\Администратор\Рабочий стол\Ксюня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7" y="428604"/>
            <a:ext cx="82153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 </a:t>
            </a:r>
            <a:endParaRPr lang="ru-RU" dirty="0" smtClean="0"/>
          </a:p>
          <a:p>
            <a:pPr algn="ctr"/>
            <a:r>
              <a:rPr lang="uk-UA" b="1" i="1" dirty="0" smtClean="0">
                <a:solidFill>
                  <a:srgbClr val="FFFF00"/>
                </a:solidFill>
              </a:rPr>
              <a:t>Класний керівник - коваль дитячих душ,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algn="ctr"/>
            <a:r>
              <a:rPr lang="uk-UA" b="1" i="1" dirty="0" smtClean="0">
                <a:solidFill>
                  <a:srgbClr val="FFFF00"/>
                </a:solidFill>
              </a:rPr>
              <a:t>це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algn="ctr"/>
            <a:r>
              <a:rPr lang="uk-UA" sz="2000" b="1" i="1" dirty="0" smtClean="0">
                <a:solidFill>
                  <a:srgbClr val="00B0F0"/>
                </a:solidFill>
              </a:rPr>
              <a:t>порадник </a:t>
            </a:r>
            <a:r>
              <a:rPr lang="uk-UA" sz="2000" b="1" i="1" dirty="0" smtClean="0">
                <a:solidFill>
                  <a:srgbClr val="FFFF00"/>
                </a:solidFill>
              </a:rPr>
              <a:t>   та     </a:t>
            </a:r>
            <a:r>
              <a:rPr lang="uk-UA" sz="2000" b="1" i="1" dirty="0" smtClean="0">
                <a:solidFill>
                  <a:srgbClr val="00B0F0"/>
                </a:solidFill>
              </a:rPr>
              <a:t>наставник на майбутнє.</a:t>
            </a:r>
            <a:endParaRPr lang="ru-RU" sz="2000" b="1" i="1" dirty="0" smtClean="0">
              <a:solidFill>
                <a:srgbClr val="00B0F0"/>
              </a:solidFill>
            </a:endParaRPr>
          </a:p>
          <a:p>
            <a:pPr algn="ctr"/>
            <a:r>
              <a:rPr lang="uk-UA" sz="2000" dirty="0" smtClean="0">
                <a:solidFill>
                  <a:srgbClr val="00B0F0"/>
                </a:solidFill>
              </a:rPr>
              <a:t> </a:t>
            </a:r>
            <a:r>
              <a:rPr lang="uk-UA" b="1" i="1" dirty="0" smtClean="0">
                <a:solidFill>
                  <a:srgbClr val="FF0000"/>
                </a:solidFill>
              </a:rPr>
              <a:t> 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Основне моє призначення: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lvl="0" algn="ctr"/>
            <a:r>
              <a:rPr lang="uk-UA" b="1" i="1" u="sng" dirty="0" smtClean="0">
                <a:solidFill>
                  <a:srgbClr val="00B050"/>
                </a:solidFill>
              </a:rPr>
              <a:t>Розпізнати в кожному неповторну особистість </a:t>
            </a:r>
            <a:endParaRPr lang="ru-RU" b="1" i="1" u="sng" dirty="0" smtClean="0">
              <a:solidFill>
                <a:srgbClr val="00B050"/>
              </a:solidFill>
            </a:endParaRPr>
          </a:p>
          <a:p>
            <a:pPr lvl="0" algn="ctr"/>
            <a:r>
              <a:rPr lang="uk-UA" b="1" i="1" u="sng" dirty="0" smtClean="0">
                <a:solidFill>
                  <a:srgbClr val="00B050"/>
                </a:solidFill>
              </a:rPr>
              <a:t>Допомогти розвивати своє «Я»</a:t>
            </a:r>
            <a:endParaRPr lang="ru-RU" b="1" i="1" u="sng" dirty="0" smtClean="0">
              <a:solidFill>
                <a:srgbClr val="00B050"/>
              </a:solidFill>
            </a:endParaRPr>
          </a:p>
          <a:p>
            <a:pPr lvl="0" algn="ctr"/>
            <a:r>
              <a:rPr lang="uk-UA" b="1" i="1" u="sng" dirty="0" smtClean="0">
                <a:solidFill>
                  <a:srgbClr val="00B050"/>
                </a:solidFill>
              </a:rPr>
              <a:t>Вказати шлях до самовизначення, самовдосконалення та самореалізації</a:t>
            </a:r>
            <a:endParaRPr lang="ru-RU" b="1" i="1" u="sng" dirty="0" smtClean="0">
              <a:solidFill>
                <a:srgbClr val="00B050"/>
              </a:solidFill>
            </a:endParaRPr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Documents and Settings\Администратор\Рабочий стол\Ксюня\image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6992"/>
            <a:ext cx="3236590" cy="2427443"/>
          </a:xfrm>
          <a:prstGeom prst="rect">
            <a:avLst/>
          </a:prstGeom>
          <a:noFill/>
        </p:spPr>
      </p:pic>
      <p:pic>
        <p:nvPicPr>
          <p:cNvPr id="11267" name="Picture 3" descr="C:\Documents and Settings\Администратор\Рабочий стол\Ксюня\image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3203848" cy="240288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00042"/>
            <a:ext cx="82868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Система роботи класного керівника: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 </a:t>
            </a:r>
            <a:endParaRPr lang="ru-RU" dirty="0" smtClean="0"/>
          </a:p>
          <a:p>
            <a:pPr lvl="0"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Проведення класних годин,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годин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спілкування</a:t>
            </a:r>
          </a:p>
          <a:p>
            <a:pPr algn="ctr"/>
            <a:endParaRPr lang="uk-U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Участь у конкурсах, змаганнях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endParaRPr lang="uk-U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Екскурсії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endParaRPr lang="uk-U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Індивідуальні бесіди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endParaRPr lang="uk-U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Робота з батьками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P1010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929066"/>
            <a:ext cx="264320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290" name="Picture 2" descr="C:\Documents and Settings\Администратор\Рабочий стол\Ксюня\image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30878"/>
            <a:ext cx="2664296" cy="1998222"/>
          </a:xfrm>
          <a:prstGeom prst="rect">
            <a:avLst/>
          </a:prstGeom>
          <a:noFill/>
        </p:spPr>
      </p:pic>
      <p:pic>
        <p:nvPicPr>
          <p:cNvPr id="12291" name="Picture 3" descr="C:\Documents and Settings\Администратор\Рабочий стол\Ксюня\image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1" y="2348880"/>
            <a:ext cx="270298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00042"/>
            <a:ext cx="82868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«ДОСЯГНЕННЯ»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 </a:t>
            </a:r>
            <a:endParaRPr lang="ru-RU" dirty="0" smtClean="0"/>
          </a:p>
          <a:p>
            <a:pPr algn="ctr"/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Усяка школа славна не числом, а славою свої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учнів.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uk-UA" dirty="0" smtClean="0"/>
              <a:t>                                                        А.Пирогов</a:t>
            </a:r>
          </a:p>
          <a:p>
            <a:pPr algn="ctr"/>
            <a:r>
              <a:rPr lang="uk-UA" b="1" smtClean="0">
                <a:solidFill>
                  <a:srgbClr val="FFFF00"/>
                </a:solidFill>
              </a:rPr>
              <a:t>Щорічно беремо </a:t>
            </a:r>
            <a:r>
              <a:rPr lang="uk-UA" b="1" dirty="0" smtClean="0">
                <a:solidFill>
                  <a:srgbClr val="FFFF00"/>
                </a:solidFill>
              </a:rPr>
              <a:t>участь у шкільних, районних, обласних конкурсах та олімпіадах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uk-UA" dirty="0" smtClean="0"/>
              <a:t> </a:t>
            </a:r>
            <a:endParaRPr lang="ru-RU" dirty="0" smtClean="0"/>
          </a:p>
          <a:p>
            <a:pPr algn="ctr"/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 descr="C:\Documents and Settings\Администратор\Рабочий стол\Ксюня\image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20887"/>
            <a:ext cx="2520280" cy="336037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7" y="-4720883"/>
            <a:ext cx="8748464" cy="1166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                        Конкурси  - ІІ тур (районний)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3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Міжнародний конкурс знавців української мови імені Петра Яцика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3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2013-2014 н.р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3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Куцурук Т.- 9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кл.-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 ІІІ місце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3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2016-2017 н.р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3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Сердюк І.- 5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кл-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 ІІІ місце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3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Міжнародний мовно-літературний конкурс учнівської та студентської молоді імені Т.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Шевченка-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 ІІ тур (районний)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3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2013-2014 н.р.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3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Вонова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 Е.- І місце-виконувала роботу на ІІІ тур – обласний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3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2016-2017 н.р.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3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Сердюк І.- 5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кл.-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 ІІІ місце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3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2017-2018 н.р.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3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Іордатій І.- 6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кл.-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38"/>
                <a:ea typeface="Calibri" pitchFamily="34" charset="0"/>
                <a:cs typeface="Times New Roman" pitchFamily="18" charset="0"/>
              </a:rPr>
              <a:t> ІІІ місце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3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562" y="428604"/>
            <a:ext cx="422146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i="1" dirty="0" smtClean="0">
              <a:solidFill>
                <a:srgbClr val="FF0000"/>
              </a:solidFill>
            </a:endParaRPr>
          </a:p>
          <a:p>
            <a:endParaRPr lang="uk-UA" sz="2800" b="1" i="1" dirty="0" smtClean="0">
              <a:solidFill>
                <a:srgbClr val="FF0000"/>
              </a:solidFill>
            </a:endParaRPr>
          </a:p>
          <a:p>
            <a:endParaRPr lang="uk-UA" sz="2800" b="1" i="1" dirty="0" smtClean="0">
              <a:solidFill>
                <a:srgbClr val="FF0000"/>
              </a:solidFill>
            </a:endParaRPr>
          </a:p>
          <a:p>
            <a:endParaRPr lang="uk-UA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175674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Всеукраїнська українознавча гра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Соняшник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2013-2014 н.р.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Гайдук М.9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кл-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диплом ІІ рівня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Куцурук Т. 9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кл.-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диплом ІІІ рівня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2014-2015 н.р.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Окатий А. 9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кл.-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диплом І рівня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2015-2016 н.р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Гайдук М.-11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кл.-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диплом ІІІ рівня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Дригола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Д. 11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кл.-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диплом ІІІ рівня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2016-2017 н.р.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Носевич В. 5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кл.-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диплом І рівня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Коробкін А. 5кл.- диплом ІІ рівня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Сердюк І. 5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кл.-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диплом ІІІ рівня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Іордатій І. 5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кл.-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диплом ІІІ рівня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5500702"/>
            <a:ext cx="4826294" cy="10515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Життєве кредо: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i="1" dirty="0" smtClean="0"/>
              <a:t>«Кожен коваль своєї долі, адже життя складається із дрібних крихт щоденного досвіду, і чим більше знаєш, тим більше можеш»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Documents and Settings\Администратор\Рабочий стол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658226" cy="4536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9143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F:\сафоноа атестація\sc001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1509288" cy="2133724"/>
          </a:xfrm>
          <a:prstGeom prst="rect">
            <a:avLst/>
          </a:prstGeom>
          <a:noFill/>
        </p:spPr>
      </p:pic>
      <p:pic>
        <p:nvPicPr>
          <p:cNvPr id="2051" name="Picture 3" descr="F:\сафоноа атестація\sc001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1509289" cy="2133723"/>
          </a:xfrm>
          <a:prstGeom prst="rect">
            <a:avLst/>
          </a:prstGeom>
          <a:noFill/>
        </p:spPr>
      </p:pic>
      <p:pic>
        <p:nvPicPr>
          <p:cNvPr id="2052" name="Picture 4" descr="F:\сафоноа атестація\sc0016.bmp"/>
          <p:cNvPicPr>
            <a:picLocks noChangeAspect="1" noChangeArrowheads="1"/>
          </p:cNvPicPr>
          <p:nvPr/>
        </p:nvPicPr>
        <p:blipFill>
          <a:blip r:embed="rId4" cstate="print"/>
          <a:srcRect t="5950"/>
          <a:stretch>
            <a:fillRect/>
          </a:stretch>
        </p:blipFill>
        <p:spPr bwMode="auto">
          <a:xfrm>
            <a:off x="4427984" y="620688"/>
            <a:ext cx="1584176" cy="2106340"/>
          </a:xfrm>
          <a:prstGeom prst="rect">
            <a:avLst/>
          </a:prstGeom>
          <a:noFill/>
        </p:spPr>
      </p:pic>
      <p:pic>
        <p:nvPicPr>
          <p:cNvPr id="2053" name="Picture 5" descr="F:\сафоноа атестація\sc0017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620688"/>
            <a:ext cx="1489917" cy="2106339"/>
          </a:xfrm>
          <a:prstGeom prst="rect">
            <a:avLst/>
          </a:prstGeom>
          <a:noFill/>
        </p:spPr>
      </p:pic>
      <p:pic>
        <p:nvPicPr>
          <p:cNvPr id="2054" name="Picture 6" descr="F:\сафоноа атестація\sc0018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284984"/>
            <a:ext cx="1584176" cy="2239595"/>
          </a:xfrm>
          <a:prstGeom prst="rect">
            <a:avLst/>
          </a:prstGeom>
          <a:noFill/>
        </p:spPr>
      </p:pic>
      <p:pic>
        <p:nvPicPr>
          <p:cNvPr id="2055" name="Picture 7" descr="F:\сафоноа атестація\sc0019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212976"/>
            <a:ext cx="1600111" cy="2262121"/>
          </a:xfrm>
          <a:prstGeom prst="rect">
            <a:avLst/>
          </a:prstGeom>
          <a:noFill/>
        </p:spPr>
      </p:pic>
      <p:pic>
        <p:nvPicPr>
          <p:cNvPr id="2056" name="Picture 8" descr="F:\сафоноа атестація\sc0020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179112"/>
            <a:ext cx="1584176" cy="2239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828680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“Мої</a:t>
            </a:r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учні-вчителі”</a:t>
            </a:r>
            <a:endParaRPr lang="uk-UA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uk-UA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uk-UA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</a:rPr>
              <a:t>Подпалова Дар'я          </a:t>
            </a:r>
            <a:r>
              <a:rPr lang="uk-UA" sz="2800" b="1" dirty="0" smtClean="0">
                <a:solidFill>
                  <a:srgbClr val="00B0F0"/>
                </a:solidFill>
                <a:latin typeface="Monotype Corsiva" pitchFamily="66" charset="0"/>
              </a:rPr>
              <a:t>у 2012 році  закінчили Нікопольське</a:t>
            </a:r>
          </a:p>
          <a:p>
            <a:r>
              <a:rPr lang="uk-UA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Плескун</a:t>
            </a:r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</a:rPr>
              <a:t> Софія              </a:t>
            </a:r>
            <a:r>
              <a:rPr lang="uk-UA" sz="2800" b="1" dirty="0" smtClean="0">
                <a:solidFill>
                  <a:srgbClr val="00B0F0"/>
                </a:solidFill>
                <a:latin typeface="Monotype Corsiva" pitchFamily="66" charset="0"/>
              </a:rPr>
              <a:t>педагогічне училище, працюють 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</a:rPr>
              <a:t>Забуга Юлія                  </a:t>
            </a:r>
            <a:r>
              <a:rPr lang="uk-UA" sz="2800" b="1" dirty="0" smtClean="0">
                <a:solidFill>
                  <a:srgbClr val="00B0F0"/>
                </a:solidFill>
                <a:latin typeface="Monotype Corsiva" pitchFamily="66" charset="0"/>
              </a:rPr>
              <a:t>вчителями  в школах  </a:t>
            </a:r>
            <a:r>
              <a:rPr lang="uk-UA" sz="2800" b="1" dirty="0" err="1" smtClean="0">
                <a:solidFill>
                  <a:srgbClr val="00B0F0"/>
                </a:solidFill>
                <a:latin typeface="Monotype Corsiva" pitchFamily="66" charset="0"/>
              </a:rPr>
              <a:t>Нікопольсько-</a:t>
            </a:r>
            <a:endParaRPr lang="uk-UA" sz="2800" b="1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</a:t>
            </a:r>
            <a:r>
              <a:rPr lang="uk-UA" sz="2800" b="1" dirty="0" err="1" smtClean="0">
                <a:solidFill>
                  <a:srgbClr val="00B0F0"/>
                </a:solidFill>
                <a:latin typeface="Monotype Corsiva" pitchFamily="66" charset="0"/>
              </a:rPr>
              <a:t>го</a:t>
            </a:r>
            <a:r>
              <a:rPr lang="uk-UA" sz="2800" b="1" dirty="0" smtClean="0">
                <a:solidFill>
                  <a:srgbClr val="00B0F0"/>
                </a:solidFill>
                <a:latin typeface="Monotype Corsiva" pitchFamily="66" charset="0"/>
              </a:rPr>
              <a:t> району, вступили до КДПУ на</a:t>
            </a:r>
          </a:p>
          <a:p>
            <a:r>
              <a:rPr lang="uk-UA" sz="2800" b="1" dirty="0" smtClean="0">
                <a:solidFill>
                  <a:srgbClr val="00B0F0"/>
                </a:solidFill>
                <a:latin typeface="Monotype Corsiva" pitchFamily="66" charset="0"/>
              </a:rPr>
              <a:t>                                        заочне відділення.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</a:rPr>
              <a:t>Куцурук  Тетяна        </a:t>
            </a:r>
            <a:r>
              <a:rPr lang="uk-UA" sz="2800" b="1" dirty="0" smtClean="0">
                <a:solidFill>
                  <a:srgbClr val="00B0F0"/>
                </a:solidFill>
                <a:latin typeface="Monotype Corsiva" pitchFamily="66" charset="0"/>
              </a:rPr>
              <a:t>навчається Запорізькому </a:t>
            </a:r>
          </a:p>
          <a:p>
            <a:r>
              <a:rPr lang="uk-UA" sz="2800" b="1" dirty="0" smtClean="0">
                <a:solidFill>
                  <a:srgbClr val="00B0F0"/>
                </a:solidFill>
                <a:latin typeface="Monotype Corsiva" pitchFamily="66" charset="0"/>
              </a:rPr>
              <a:t>                                        педагогічному  училищі</a:t>
            </a:r>
          </a:p>
          <a:p>
            <a:endParaRPr lang="uk-UA" sz="2800" b="1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</a:rPr>
              <a:t>Окатий Анатолій         </a:t>
            </a:r>
            <a:r>
              <a:rPr lang="uk-UA" sz="2800" b="1" dirty="0" smtClean="0">
                <a:solidFill>
                  <a:srgbClr val="00B0F0"/>
                </a:solidFill>
                <a:latin typeface="Monotype Corsiva" pitchFamily="66" charset="0"/>
              </a:rPr>
              <a:t>навчається в Нікопольському 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</a:t>
            </a:r>
            <a:r>
              <a:rPr lang="uk-UA" sz="2800" b="1" dirty="0" smtClean="0">
                <a:solidFill>
                  <a:srgbClr val="00B0F0"/>
                </a:solidFill>
                <a:latin typeface="Monotype Corsiva" pitchFamily="66" charset="0"/>
              </a:rPr>
              <a:t>педагогічному училищі.</a:t>
            </a:r>
            <a:endParaRPr lang="ru-RU" sz="28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86808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Monotype Corsiva" pitchFamily="66" charset="0"/>
              </a:rPr>
              <a:t>Участь у навчально-методичній роботі</a:t>
            </a:r>
          </a:p>
          <a:p>
            <a:pPr algn="ctr"/>
            <a:r>
              <a:rPr lang="uk-UA" sz="1100" b="1" dirty="0" smtClean="0">
                <a:solidFill>
                  <a:srgbClr val="0070C0"/>
                </a:solidFill>
              </a:rPr>
              <a:t>Система роботи:</a:t>
            </a:r>
          </a:p>
          <a:p>
            <a:pPr>
              <a:buFont typeface="Wingdings" pitchFamily="2" charset="2"/>
              <a:buChar char="Ø"/>
            </a:pPr>
            <a:r>
              <a:rPr lang="uk-UA" sz="1000" b="1" i="1" dirty="0" smtClean="0">
                <a:solidFill>
                  <a:srgbClr val="C00000"/>
                </a:solidFill>
              </a:rPr>
              <a:t>планую навчально-виховну роботу з учнями</a:t>
            </a:r>
          </a:p>
          <a:p>
            <a:pPr>
              <a:buFont typeface="Wingdings" pitchFamily="2" charset="2"/>
              <a:buChar char="Ø"/>
            </a:pPr>
            <a:r>
              <a:rPr lang="uk-UA" sz="1000" b="1" i="1" dirty="0" smtClean="0">
                <a:solidFill>
                  <a:srgbClr val="C00000"/>
                </a:solidFill>
              </a:rPr>
              <a:t>проводжу уроки, виховні заходи</a:t>
            </a:r>
          </a:p>
          <a:p>
            <a:endParaRPr lang="uk-UA" sz="1000" b="1" dirty="0" smtClean="0"/>
          </a:p>
          <a:p>
            <a:r>
              <a:rPr lang="uk-UA" sz="1000" b="1" dirty="0" smtClean="0">
                <a:solidFill>
                  <a:srgbClr val="0070C0"/>
                </a:solidFill>
              </a:rPr>
              <a:t>Щорічно:</a:t>
            </a:r>
          </a:p>
          <a:p>
            <a:pPr>
              <a:buFont typeface="Wingdings" pitchFamily="2" charset="2"/>
              <a:buChar char="§"/>
            </a:pPr>
            <a:r>
              <a:rPr lang="uk-UA" sz="1000" b="1" i="1" dirty="0" smtClean="0">
                <a:solidFill>
                  <a:srgbClr val="C00000"/>
                </a:solidFill>
              </a:rPr>
              <a:t>беру участь у районній, обласній педагогічній </a:t>
            </a:r>
            <a:r>
              <a:rPr lang="uk-UA" sz="1000" b="1" i="1" dirty="0" err="1" smtClean="0">
                <a:solidFill>
                  <a:srgbClr val="C00000"/>
                </a:solidFill>
              </a:rPr>
              <a:t>ярмарці</a:t>
            </a:r>
            <a:r>
              <a:rPr lang="uk-UA" sz="1000" b="1" i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uk-UA" sz="1000" b="1" i="1" dirty="0" smtClean="0">
                <a:solidFill>
                  <a:srgbClr val="C00000"/>
                </a:solidFill>
              </a:rPr>
              <a:t>показую відкриті уроки та виховні заходи</a:t>
            </a:r>
          </a:p>
          <a:p>
            <a:r>
              <a:rPr lang="uk-UA" sz="1000" b="1" i="1" u="sng" dirty="0" smtClean="0"/>
              <a:t>2014-2015 н.р.</a:t>
            </a:r>
            <a:endParaRPr lang="ru-RU" sz="1000" dirty="0" smtClean="0"/>
          </a:p>
          <a:p>
            <a:r>
              <a:rPr lang="uk-UA" sz="1000" b="1" dirty="0" smtClean="0"/>
              <a:t>Брала участь у районному семінарі ЗДНВР: показувала відкритий урок у 9 класі «Т.Шевченко. Думи мої, думи…»</a:t>
            </a:r>
            <a:endParaRPr lang="ru-RU" sz="1000" b="1" dirty="0" smtClean="0"/>
          </a:p>
          <a:p>
            <a:r>
              <a:rPr lang="uk-UA" sz="1000" b="1" i="1" u="sng" dirty="0" smtClean="0"/>
              <a:t>2015-2016 н.р.</a:t>
            </a:r>
            <a:endParaRPr lang="ru-RU" sz="1000" dirty="0" smtClean="0"/>
          </a:p>
          <a:p>
            <a:r>
              <a:rPr lang="uk-UA" sz="1000" b="1" dirty="0" smtClean="0"/>
              <a:t>Брала участь у районному семінарі директорів шкіл та ЗДНВР: </a:t>
            </a:r>
          </a:p>
          <a:p>
            <a:r>
              <a:rPr lang="uk-UA" sz="1000" b="1" dirty="0" smtClean="0"/>
              <a:t>показувала відкритий урок у 10 класі «Зображення трагічної долі </a:t>
            </a:r>
          </a:p>
          <a:p>
            <a:r>
              <a:rPr lang="uk-UA" sz="1000" b="1" dirty="0" smtClean="0"/>
              <a:t> Анни, Миколи, Михайла у драмі І.Франка «Украдене щастя»»</a:t>
            </a:r>
            <a:endParaRPr lang="ru-RU" sz="1000" b="1" dirty="0" smtClean="0"/>
          </a:p>
          <a:p>
            <a:pPr>
              <a:buFont typeface="Wingdings" pitchFamily="2" charset="2"/>
              <a:buChar char="§"/>
            </a:pPr>
            <a:endParaRPr lang="uk-UA" sz="1100" b="1" dirty="0" smtClean="0"/>
          </a:p>
          <a:p>
            <a:endParaRPr lang="uk-UA" sz="1000" b="1" dirty="0" smtClean="0">
              <a:solidFill>
                <a:srgbClr val="0070C0"/>
              </a:solidFill>
            </a:endParaRPr>
          </a:p>
          <a:p>
            <a:endParaRPr lang="uk-UA" sz="1000" b="1" dirty="0" smtClean="0">
              <a:solidFill>
                <a:srgbClr val="0070C0"/>
              </a:solidFill>
            </a:endParaRPr>
          </a:p>
          <a:p>
            <a:r>
              <a:rPr lang="uk-UA" sz="1000" b="1" dirty="0" smtClean="0">
                <a:solidFill>
                  <a:srgbClr val="0070C0"/>
                </a:solidFill>
              </a:rPr>
              <a:t>Отримала:</a:t>
            </a:r>
          </a:p>
          <a:p>
            <a:r>
              <a:rPr lang="uk-UA" sz="1000" b="1" i="1" dirty="0" smtClean="0">
                <a:solidFill>
                  <a:schemeClr val="accent2"/>
                </a:solidFill>
              </a:rPr>
              <a:t>- </a:t>
            </a:r>
            <a:r>
              <a:rPr lang="uk-UA" sz="1000" b="1" i="1" dirty="0" smtClean="0">
                <a:solidFill>
                  <a:srgbClr val="C00000"/>
                </a:solidFill>
              </a:rPr>
              <a:t>кваліфікаційні посвідчення </a:t>
            </a:r>
            <a:r>
              <a:rPr lang="uk-UA" sz="1000" b="1" dirty="0" smtClean="0"/>
              <a:t>підвищення кваліфікації вчителів української мови і літератури(2017 рік) та вчителів трудового навчання і технологій (2017 рік)</a:t>
            </a:r>
          </a:p>
          <a:p>
            <a:r>
              <a:rPr lang="uk-UA" sz="1000" b="1" i="1" dirty="0" smtClean="0">
                <a:solidFill>
                  <a:schemeClr val="accent2"/>
                </a:solidFill>
              </a:rPr>
              <a:t>- </a:t>
            </a:r>
            <a:r>
              <a:rPr lang="uk-UA" sz="1000" b="1" i="1" dirty="0" smtClean="0">
                <a:solidFill>
                  <a:srgbClr val="C00000"/>
                </a:solidFill>
              </a:rPr>
              <a:t>сертифікати</a:t>
            </a:r>
            <a:r>
              <a:rPr lang="uk-UA" sz="1000" b="1" i="1" dirty="0" smtClean="0">
                <a:solidFill>
                  <a:schemeClr val="accent2"/>
                </a:solidFill>
              </a:rPr>
              <a:t> - </a:t>
            </a:r>
            <a:r>
              <a:rPr lang="uk-UA" sz="1000" b="1" dirty="0" smtClean="0"/>
              <a:t>2018 р. на сайті «Освітній портал </a:t>
            </a:r>
            <a:r>
              <a:rPr lang="en-US" sz="1000" b="1" u="sng" dirty="0" smtClean="0">
                <a:hlinkClick r:id="rId2"/>
              </a:rPr>
              <a:t>no</a:t>
            </a:r>
            <a:r>
              <a:rPr lang="ru-RU" sz="1000" b="1" u="sng" dirty="0" smtClean="0">
                <a:hlinkClick r:id="rId2"/>
              </a:rPr>
              <a:t>-</a:t>
            </a:r>
            <a:r>
              <a:rPr lang="en-US" sz="1000" b="1" u="sng" dirty="0" smtClean="0">
                <a:hlinkClick r:id="rId2"/>
              </a:rPr>
              <a:t>reply</a:t>
            </a:r>
            <a:r>
              <a:rPr lang="ru-RU" sz="1000" b="1" u="sng" dirty="0" smtClean="0">
                <a:hlinkClick r:id="rId2"/>
              </a:rPr>
              <a:t>@</a:t>
            </a:r>
            <a:r>
              <a:rPr lang="en-US" sz="1000" b="1" u="sng" dirty="0" err="1" smtClean="0">
                <a:hlinkClick r:id="rId2"/>
              </a:rPr>
              <a:t>uid</a:t>
            </a:r>
            <a:r>
              <a:rPr lang="ru-RU" sz="1000" b="1" u="sng" dirty="0" smtClean="0">
                <a:hlinkClick r:id="rId2"/>
              </a:rPr>
              <a:t>.</a:t>
            </a:r>
            <a:r>
              <a:rPr lang="en-US" sz="1000" b="1" u="sng" dirty="0" smtClean="0">
                <a:hlinkClick r:id="rId2"/>
              </a:rPr>
              <a:t>me</a:t>
            </a:r>
            <a:r>
              <a:rPr lang="ru-RU" sz="1000" b="1" dirty="0" smtClean="0"/>
              <a:t> </a:t>
            </a:r>
            <a:r>
              <a:rPr lang="en-US" sz="1000" b="1" dirty="0" smtClean="0"/>
              <a:t>SUPER</a:t>
            </a:r>
            <a:r>
              <a:rPr lang="ru-RU" sz="1000" b="1" dirty="0" smtClean="0"/>
              <a:t>.</a:t>
            </a:r>
            <a:r>
              <a:rPr lang="en-US" sz="1000" b="1" dirty="0" smtClean="0"/>
              <a:t>UROK</a:t>
            </a:r>
            <a:r>
              <a:rPr lang="ru-RU" sz="1000" b="1" dirty="0" smtClean="0"/>
              <a:t>-</a:t>
            </a:r>
            <a:r>
              <a:rPr lang="en-US" sz="1000" b="1" dirty="0" smtClean="0"/>
              <a:t>UA</a:t>
            </a:r>
            <a:r>
              <a:rPr lang="ru-RU" sz="1000" b="1" dirty="0" smtClean="0"/>
              <a:t>.</a:t>
            </a:r>
            <a:r>
              <a:rPr lang="en-US" sz="1000" b="1" dirty="0" smtClean="0"/>
              <a:t>com</a:t>
            </a:r>
            <a:r>
              <a:rPr lang="uk-UA" sz="1000" b="1" dirty="0" smtClean="0"/>
              <a:t>» було надруковано мої розробки, а саме</a:t>
            </a:r>
            <a:endParaRPr lang="ru-RU" sz="1000" dirty="0" smtClean="0"/>
          </a:p>
          <a:p>
            <a:pPr marL="228600" indent="-228600">
              <a:buAutoNum type="arabicPeriod"/>
            </a:pPr>
            <a:r>
              <a:rPr lang="uk-UA" sz="1000" b="1" dirty="0" smtClean="0"/>
              <a:t>Конспект уроку-дослідження з української літератури для учнів 10 класу </a:t>
            </a:r>
          </a:p>
          <a:p>
            <a:pPr marL="228600" indent="-228600"/>
            <a:r>
              <a:rPr lang="uk-UA" sz="1000" b="1" dirty="0" smtClean="0"/>
              <a:t>«Зображення трагічної долі Анни, Миколи, Михайла у драмі І.Франка «Украдене щастя»»</a:t>
            </a:r>
            <a:endParaRPr lang="ru-RU" sz="1000" b="1" dirty="0" smtClean="0"/>
          </a:p>
          <a:p>
            <a:r>
              <a:rPr lang="uk-UA" sz="1000" b="1" dirty="0" smtClean="0"/>
              <a:t>2. Виховний захід «Свято рідної мови»</a:t>
            </a:r>
            <a:endParaRPr lang="ru-RU" sz="1000" b="1" dirty="0" smtClean="0"/>
          </a:p>
          <a:p>
            <a:r>
              <a:rPr lang="uk-UA" sz="1000" b="1" dirty="0" smtClean="0"/>
              <a:t>3. Виховний захід «Випускний вечір для учнів 11 класу»</a:t>
            </a:r>
          </a:p>
          <a:p>
            <a:r>
              <a:rPr lang="uk-UA" sz="1000" b="1" dirty="0" smtClean="0"/>
              <a:t>                        - 2018 р. на сайті “ПРОМЕТЕУС” пройшла курси з теми </a:t>
            </a:r>
            <a:r>
              <a:rPr lang="uk-UA" sz="1000" b="1" dirty="0" err="1" smtClean="0"/>
              <a:t>“Конфлікт</a:t>
            </a:r>
            <a:r>
              <a:rPr lang="uk-UA" sz="1000" b="1" dirty="0" smtClean="0"/>
              <a:t> інтересів: </a:t>
            </a:r>
          </a:p>
          <a:p>
            <a:r>
              <a:rPr lang="uk-UA" sz="1000" b="1" dirty="0" smtClean="0"/>
              <a:t>                          треба знати!” </a:t>
            </a:r>
            <a:endParaRPr lang="ru-RU" sz="1000" b="1" dirty="0" smtClean="0"/>
          </a:p>
          <a:p>
            <a:r>
              <a:rPr lang="uk-UA" sz="1000" dirty="0" smtClean="0"/>
              <a:t> - </a:t>
            </a:r>
            <a:r>
              <a:rPr lang="uk-UA" sz="1000" b="1" dirty="0" smtClean="0">
                <a:solidFill>
                  <a:srgbClr val="C00000"/>
                </a:solidFill>
              </a:rPr>
              <a:t>у липні 2017 році відвідала курси підвищення кваліфікації </a:t>
            </a:r>
            <a:r>
              <a:rPr lang="uk-UA" sz="1000" b="1" dirty="0" smtClean="0"/>
              <a:t>«Учителі української мови і літератури» при ДОІППО, виступила на семінарському занятті «Формування </a:t>
            </a:r>
          </a:p>
          <a:p>
            <a:r>
              <a:rPr lang="uk-UA" sz="1000" b="1" dirty="0" smtClean="0"/>
              <a:t>компетентного мовця через призму соціалізації учня – </a:t>
            </a:r>
          </a:p>
          <a:p>
            <a:r>
              <a:rPr lang="uk-UA" sz="1000" b="1" dirty="0" smtClean="0"/>
              <a:t>шкільний експеримент» і отримала подяку ДОІППО </a:t>
            </a:r>
          </a:p>
          <a:p>
            <a:r>
              <a:rPr lang="uk-UA" sz="1000" b="1" dirty="0" smtClean="0"/>
              <a:t>за активну участь у навчальному процесі і </a:t>
            </a:r>
          </a:p>
          <a:p>
            <a:r>
              <a:rPr lang="uk-UA" sz="1000" b="1" dirty="0" smtClean="0"/>
              <a:t>результативну співпрацю в умовах курсової перепідготовки</a:t>
            </a:r>
            <a:r>
              <a:rPr lang="uk-UA" sz="1100" b="1" dirty="0" smtClean="0"/>
              <a:t>.</a:t>
            </a:r>
            <a:endParaRPr lang="ru-RU" sz="1100" b="1" dirty="0" smtClean="0"/>
          </a:p>
          <a:p>
            <a:endParaRPr lang="ru-RU" sz="1100" dirty="0" smtClean="0"/>
          </a:p>
          <a:p>
            <a:pPr>
              <a:buFont typeface="Wingdings" pitchFamily="2" charset="2"/>
              <a:buChar char="q"/>
            </a:pPr>
            <a:endParaRPr lang="uk-UA" sz="1100" b="1" dirty="0" smtClean="0">
              <a:solidFill>
                <a:schemeClr val="accent2"/>
              </a:solidFill>
            </a:endParaRPr>
          </a:p>
          <a:p>
            <a:pPr algn="ctr"/>
            <a:endParaRPr lang="uk-UA" sz="1100" dirty="0" smtClean="0"/>
          </a:p>
          <a:p>
            <a:r>
              <a:rPr lang="uk-UA" sz="1100" dirty="0" smtClean="0"/>
              <a:t> </a:t>
            </a:r>
          </a:p>
          <a:p>
            <a:pPr>
              <a:buFontTx/>
              <a:buChar char="-"/>
            </a:pPr>
            <a:endParaRPr lang="uk-UA" sz="1200" dirty="0" smtClean="0"/>
          </a:p>
          <a:p>
            <a:endParaRPr lang="ru-RU" sz="1200" dirty="0"/>
          </a:p>
        </p:txBody>
      </p:sp>
      <p:pic>
        <p:nvPicPr>
          <p:cNvPr id="3074" name="Picture 2" descr="C:\Documents and Settings\Администратор\Рабочий стол\Ксюня\image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1488165" cy="1116124"/>
          </a:xfrm>
          <a:prstGeom prst="rect">
            <a:avLst/>
          </a:prstGeom>
          <a:noFill/>
        </p:spPr>
      </p:pic>
      <p:pic>
        <p:nvPicPr>
          <p:cNvPr id="3076" name="Picture 4" descr="F:\саф\SAM_3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348880"/>
            <a:ext cx="1440160" cy="1080119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Ксюня\image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373216"/>
            <a:ext cx="1692188" cy="1128125"/>
          </a:xfrm>
          <a:prstGeom prst="rect">
            <a:avLst/>
          </a:prstGeom>
          <a:noFill/>
        </p:spPr>
      </p:pic>
      <p:pic>
        <p:nvPicPr>
          <p:cNvPr id="1027" name="Picture 3" descr="F:\сафоноа атестація\sc0020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379031"/>
            <a:ext cx="792088" cy="1119797"/>
          </a:xfrm>
          <a:prstGeom prst="rect">
            <a:avLst/>
          </a:prstGeom>
          <a:noFill/>
        </p:spPr>
      </p:pic>
      <p:pic>
        <p:nvPicPr>
          <p:cNvPr id="1028" name="Picture 4" descr="F:\сафоноа атестація\Сертифікат-68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933056"/>
            <a:ext cx="754893" cy="1067808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Рабочий стол\Ксюня\image (2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836712"/>
            <a:ext cx="1368152" cy="1026114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Ксюня\image (19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5" y="836712"/>
            <a:ext cx="1392155" cy="104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28596" y="428604"/>
            <a:ext cx="8450518" cy="640175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atin typeface="Monotype Corsiva" pitchFamily="66" charset="0"/>
              </a:rPr>
              <a:t>                         </a:t>
            </a:r>
            <a:r>
              <a:rPr lang="uk-UA" sz="3600" b="1" dirty="0" smtClean="0">
                <a:latin typeface="Monotype Corsiva" pitchFamily="66" charset="0"/>
              </a:rPr>
              <a:t>Те, чого сьогодні навчається</a:t>
            </a:r>
          </a:p>
          <a:p>
            <a:pPr algn="ctr"/>
            <a:r>
              <a:rPr lang="uk-UA" sz="3600" b="1" dirty="0" smtClean="0">
                <a:latin typeface="Monotype Corsiva" pitchFamily="66" charset="0"/>
              </a:rPr>
              <a:t>                   в класі одне покоління</a:t>
            </a:r>
            <a:r>
              <a:rPr lang="uk-UA" sz="2400" b="1" dirty="0" smtClean="0">
                <a:latin typeface="Monotype Corsiva" pitchFamily="66" charset="0"/>
              </a:rPr>
              <a:t>, </a:t>
            </a:r>
          </a:p>
          <a:p>
            <a:pPr algn="ctr"/>
            <a:r>
              <a:rPr lang="uk-UA" sz="2400" b="1" dirty="0" smtClean="0">
                <a:latin typeface="Monotype Corsiva" pitchFamily="66" charset="0"/>
              </a:rPr>
              <a:t>                           </a:t>
            </a:r>
            <a:r>
              <a:rPr lang="uk-UA" sz="3600" b="1" dirty="0" smtClean="0">
                <a:latin typeface="Monotype Corsiva" pitchFamily="66" charset="0"/>
              </a:rPr>
              <a:t>стане нормою життя </a:t>
            </a:r>
          </a:p>
          <a:p>
            <a:pPr algn="ctr"/>
            <a:r>
              <a:rPr lang="uk-UA" sz="3600" b="1" dirty="0" smtClean="0">
                <a:latin typeface="Monotype Corsiva" pitchFamily="66" charset="0"/>
              </a:rPr>
              <a:t>                                                      наступного…</a:t>
            </a:r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uk-UA" sz="2400" dirty="0" smtClean="0"/>
              <a:t>                                                             </a:t>
            </a:r>
            <a:r>
              <a:rPr lang="uk-UA" sz="1600" dirty="0" smtClean="0"/>
              <a:t>А.Лінкольн</a:t>
            </a:r>
          </a:p>
          <a:p>
            <a:endParaRPr lang="uk-UA" sz="2400" b="1" dirty="0" smtClean="0">
              <a:latin typeface="Monotype Corsiva" pitchFamily="66" charset="0"/>
            </a:endParaRPr>
          </a:p>
          <a:p>
            <a:r>
              <a:rPr lang="uk-UA" sz="3600" b="1" dirty="0" smtClean="0">
                <a:latin typeface="Monotype Corsiva" pitchFamily="66" charset="0"/>
              </a:rPr>
              <a:t>Виховання – </a:t>
            </a:r>
          </a:p>
          <a:p>
            <a:r>
              <a:rPr lang="uk-UA" sz="3600" b="1" dirty="0" smtClean="0">
                <a:latin typeface="Monotype Corsiva" pitchFamily="66" charset="0"/>
              </a:rPr>
              <a:t>велика справа: </a:t>
            </a:r>
          </a:p>
          <a:p>
            <a:r>
              <a:rPr lang="uk-UA" sz="3600" b="1" dirty="0" smtClean="0">
                <a:latin typeface="Monotype Corsiva" pitchFamily="66" charset="0"/>
              </a:rPr>
              <a:t> воно вирішує долю людини.</a:t>
            </a:r>
            <a:endParaRPr lang="ru-RU" sz="3600" b="1" dirty="0" smtClean="0">
              <a:latin typeface="Monotype Corsiva" pitchFamily="66" charset="0"/>
            </a:endParaRPr>
          </a:p>
          <a:p>
            <a:r>
              <a:rPr lang="uk-UA" sz="3600" dirty="0" smtClean="0"/>
              <a:t>                     </a:t>
            </a:r>
            <a:r>
              <a:rPr lang="uk-UA" sz="1600" dirty="0" smtClean="0"/>
              <a:t>В.Бєлінський</a:t>
            </a:r>
            <a:endParaRPr lang="ru-RU" sz="1600" dirty="0" smtClean="0"/>
          </a:p>
          <a:p>
            <a:r>
              <a:rPr lang="uk-UA" sz="1600" dirty="0" smtClean="0"/>
              <a:t> </a:t>
            </a:r>
            <a:endParaRPr lang="ru-RU" sz="1600" dirty="0" smtClean="0"/>
          </a:p>
          <a:p>
            <a:r>
              <a:rPr lang="uk-UA" sz="5400" dirty="0" smtClean="0"/>
              <a:t> </a:t>
            </a:r>
            <a:endParaRPr lang="ru-RU" sz="5400" dirty="0" smtClean="0"/>
          </a:p>
        </p:txBody>
      </p:sp>
      <p:pic>
        <p:nvPicPr>
          <p:cNvPr id="16385" name="Picture 1" descr="C:\Documents and Settings\Администратор\Рабочий стол\Ксюня\image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17032"/>
            <a:ext cx="2844316" cy="1896210"/>
          </a:xfrm>
          <a:prstGeom prst="rect">
            <a:avLst/>
          </a:prstGeom>
          <a:noFill/>
        </p:spPr>
      </p:pic>
      <p:pic>
        <p:nvPicPr>
          <p:cNvPr id="16386" name="Picture 2" descr="C:\Documents and Settings\Администратор\Рабочий стол\Ксюня\image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76872"/>
            <a:ext cx="1728192" cy="2304256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3136458" cy="176425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244770">
            <a:off x="307909" y="1218632"/>
            <a:ext cx="6748224" cy="2016224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ДЯКУЮ</a:t>
            </a:r>
            <a:r>
              <a:rPr lang="uk-UA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uk-UA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ЗА УВАГУ!!!</a:t>
            </a:r>
            <a:br>
              <a:rPr lang="uk-UA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</a:br>
            <a:r>
              <a:rPr lang="uk-UA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/>
            </a:r>
            <a:br>
              <a:rPr lang="uk-UA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</a:br>
            <a:r>
              <a:rPr lang="uk-UA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ХАЙ ЩАСТИТЬ!!!</a:t>
            </a:r>
            <a:endParaRPr lang="ru-RU" dirty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3" name="Picture 2" descr="C:\Documents and Settings\Администратор\Рабочий стол\Ксюня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528392" cy="4442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395536"/>
            <a:ext cx="8183880" cy="6336704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solidFill>
                  <a:schemeClr val="accent6"/>
                </a:solidFill>
              </a:rPr>
              <a:t/>
            </a:r>
            <a:br>
              <a:rPr lang="uk-UA" sz="2700" dirty="0" smtClean="0">
                <a:solidFill>
                  <a:schemeClr val="accent6"/>
                </a:solidFill>
              </a:rPr>
            </a:br>
            <a:r>
              <a:rPr lang="uk-UA" sz="2700" dirty="0" smtClean="0">
                <a:solidFill>
                  <a:schemeClr val="accent6"/>
                </a:solidFill>
              </a:rPr>
              <a:t/>
            </a:r>
            <a:br>
              <a:rPr lang="uk-UA" sz="2700" dirty="0" smtClean="0">
                <a:solidFill>
                  <a:schemeClr val="accent6"/>
                </a:solidFill>
              </a:rPr>
            </a:br>
            <a:r>
              <a:rPr lang="uk-UA" sz="2700" dirty="0" smtClean="0">
                <a:solidFill>
                  <a:schemeClr val="accent6"/>
                </a:solidFill>
              </a:rPr>
              <a:t/>
            </a:r>
            <a:br>
              <a:rPr lang="uk-UA" sz="2700" dirty="0" smtClean="0">
                <a:solidFill>
                  <a:schemeClr val="accent6"/>
                </a:solidFill>
              </a:rPr>
            </a:br>
            <a:r>
              <a:rPr lang="uk-UA" sz="2700" dirty="0" smtClean="0">
                <a:solidFill>
                  <a:schemeClr val="accent6"/>
                </a:solidFill>
              </a:rPr>
              <a:t/>
            </a:r>
            <a:br>
              <a:rPr lang="uk-UA" sz="2700" dirty="0" smtClean="0">
                <a:solidFill>
                  <a:schemeClr val="accent6"/>
                </a:solidFill>
              </a:rPr>
            </a:br>
            <a:r>
              <a:rPr lang="uk-UA" sz="2700" dirty="0" smtClean="0">
                <a:solidFill>
                  <a:schemeClr val="accent6"/>
                </a:solidFill>
              </a:rPr>
              <a:t/>
            </a:r>
            <a:br>
              <a:rPr lang="uk-UA" sz="2700" dirty="0" smtClean="0">
                <a:solidFill>
                  <a:schemeClr val="accent6"/>
                </a:solidFill>
              </a:rPr>
            </a:br>
            <a:r>
              <a:rPr lang="uk-UA" sz="2700" dirty="0" smtClean="0">
                <a:solidFill>
                  <a:schemeClr val="accent6"/>
                </a:solidFill>
              </a:rPr>
              <a:t/>
            </a:r>
            <a:br>
              <a:rPr lang="uk-UA" sz="2700" dirty="0" smtClean="0">
                <a:solidFill>
                  <a:schemeClr val="accent6"/>
                </a:solidFill>
              </a:rPr>
            </a:br>
            <a:r>
              <a:rPr lang="uk-UA" sz="2700" dirty="0" smtClean="0">
                <a:solidFill>
                  <a:schemeClr val="accent6"/>
                </a:solidFill>
              </a:rPr>
              <a:t/>
            </a:r>
            <a:br>
              <a:rPr lang="uk-UA" sz="2700" dirty="0" smtClean="0">
                <a:solidFill>
                  <a:schemeClr val="accent6"/>
                </a:solidFill>
              </a:rPr>
            </a:br>
            <a:r>
              <a:rPr lang="uk-UA" sz="2700" dirty="0" smtClean="0">
                <a:solidFill>
                  <a:schemeClr val="accent6"/>
                </a:solidFill>
              </a:rPr>
              <a:t/>
            </a:r>
            <a:br>
              <a:rPr lang="uk-UA" sz="2700" dirty="0" smtClean="0">
                <a:solidFill>
                  <a:schemeClr val="accent6"/>
                </a:solidFill>
              </a:rPr>
            </a:br>
            <a:r>
              <a:rPr lang="uk-UA" sz="2700" dirty="0" smtClean="0">
                <a:solidFill>
                  <a:schemeClr val="accent6"/>
                </a:solidFill>
              </a:rPr>
              <a:t/>
            </a:r>
            <a:br>
              <a:rPr lang="uk-UA" sz="2700" dirty="0" smtClean="0">
                <a:solidFill>
                  <a:schemeClr val="accent6"/>
                </a:solidFill>
              </a:rPr>
            </a:br>
            <a:r>
              <a:rPr lang="uk-UA" sz="2700" dirty="0" smtClean="0">
                <a:solidFill>
                  <a:schemeClr val="accent6"/>
                </a:solidFill>
              </a:rPr>
              <a:t/>
            </a:r>
            <a:br>
              <a:rPr lang="uk-UA" sz="2700" dirty="0" smtClean="0">
                <a:solidFill>
                  <a:schemeClr val="accent6"/>
                </a:solidFill>
              </a:rPr>
            </a:br>
            <a:r>
              <a:rPr lang="uk-UA" sz="2700" dirty="0" smtClean="0">
                <a:solidFill>
                  <a:schemeClr val="accent6"/>
                </a:solidFill>
              </a:rPr>
              <a:t/>
            </a:r>
            <a:br>
              <a:rPr lang="uk-UA" sz="2700" dirty="0" smtClean="0">
                <a:solidFill>
                  <a:schemeClr val="accent6"/>
                </a:solidFill>
              </a:rPr>
            </a:br>
            <a:r>
              <a:rPr lang="uk-UA" sz="2700" dirty="0" smtClean="0">
                <a:solidFill>
                  <a:schemeClr val="accent6"/>
                </a:solidFill>
              </a:rPr>
              <a:t> </a:t>
            </a:r>
            <a:r>
              <a:rPr lang="uk-UA" sz="2000" dirty="0" smtClean="0">
                <a:solidFill>
                  <a:schemeClr val="accent6"/>
                </a:solidFill>
              </a:rPr>
              <a:t>Попередню атестацію проходила в </a:t>
            </a:r>
            <a:br>
              <a:rPr lang="uk-UA" sz="2000" dirty="0" smtClean="0">
                <a:solidFill>
                  <a:schemeClr val="accent6"/>
                </a:solidFill>
              </a:rPr>
            </a:br>
            <a:r>
              <a:rPr lang="uk-UA" sz="2000" dirty="0" smtClean="0">
                <a:solidFill>
                  <a:schemeClr val="accent6"/>
                </a:solidFill>
              </a:rPr>
              <a:t>2013 році, встановила вищу кваліфікаційну категорію.</a:t>
            </a:r>
            <a:r>
              <a:rPr lang="ru-RU" sz="2000" dirty="0" smtClean="0">
                <a:solidFill>
                  <a:schemeClr val="accent6"/>
                </a:solidFill>
              </a:rPr>
              <a:t/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  </a:t>
            </a:r>
            <a:r>
              <a:rPr lang="uk-UA" sz="2000" dirty="0" smtClean="0">
                <a:solidFill>
                  <a:schemeClr val="accent6"/>
                </a:solidFill>
              </a:rPr>
              <a:t>Українську мову і літературу викладаю в </a:t>
            </a:r>
            <a:br>
              <a:rPr lang="uk-UA" sz="2000" dirty="0" smtClean="0">
                <a:solidFill>
                  <a:schemeClr val="accent6"/>
                </a:solidFill>
              </a:rPr>
            </a:br>
            <a:r>
              <a:rPr lang="uk-UA" sz="2000" dirty="0" smtClean="0">
                <a:solidFill>
                  <a:schemeClr val="accent6"/>
                </a:solidFill>
              </a:rPr>
              <a:t>5 та 6 класах.</a:t>
            </a:r>
            <a:r>
              <a:rPr lang="ru-RU" sz="2000" dirty="0" smtClean="0">
                <a:solidFill>
                  <a:schemeClr val="accent6"/>
                </a:solidFill>
              </a:rPr>
              <a:t/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  </a:t>
            </a:r>
            <a:r>
              <a:rPr lang="uk-UA" sz="2000" dirty="0" smtClean="0">
                <a:solidFill>
                  <a:schemeClr val="accent6"/>
                </a:solidFill>
              </a:rPr>
              <a:t>У липні 2017 року навчалася на курсах підвищення кваліфікації вчителів української мови і літератури при ДОІППО</a:t>
            </a:r>
            <a:r>
              <a:rPr lang="ru-RU" sz="2000" dirty="0" smtClean="0">
                <a:solidFill>
                  <a:schemeClr val="accent6"/>
                </a:solidFill>
              </a:rPr>
              <a:t/>
            </a:r>
            <a:br>
              <a:rPr lang="ru-RU" sz="2000" dirty="0" smtClean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  </a:t>
            </a:r>
            <a:r>
              <a:rPr lang="uk-UA" sz="2000" dirty="0" smtClean="0">
                <a:solidFill>
                  <a:schemeClr val="accent6"/>
                </a:solidFill>
              </a:rPr>
              <a:t>Під час курсів</a:t>
            </a:r>
            <a:r>
              <a:rPr lang="uk-UA" sz="2000" dirty="0" smtClean="0"/>
              <a:t> виступила на семінарському занятті «Формування компетентного мовця через призму соціалізації </a:t>
            </a:r>
            <a:r>
              <a:rPr lang="uk-UA" sz="2000" dirty="0" err="1" smtClean="0"/>
              <a:t>учня-</a:t>
            </a:r>
            <a:r>
              <a:rPr lang="uk-UA" sz="2000" dirty="0" smtClean="0"/>
              <a:t> шкільний експеримент» і отримала подяку ДОІППО за активну участь у навчальному процесі і результативну співпрацю в умовах курсової перепідготовки.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1026" name="Picture 2" descr="F:\Фото курси\CRW_4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2441848" cy="1628407"/>
          </a:xfrm>
          <a:prstGeom prst="rect">
            <a:avLst/>
          </a:prstGeom>
          <a:noFill/>
        </p:spPr>
      </p:pic>
      <p:pic>
        <p:nvPicPr>
          <p:cNvPr id="1027" name="Picture 3" descr="F:\Фото курси\CRW_4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49080"/>
            <a:ext cx="2412234" cy="1608659"/>
          </a:xfrm>
          <a:prstGeom prst="rect">
            <a:avLst/>
          </a:prstGeom>
          <a:noFill/>
        </p:spPr>
      </p:pic>
      <p:pic>
        <p:nvPicPr>
          <p:cNvPr id="1028" name="Picture 4" descr="F:\Фото курси\CRW_4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149080"/>
            <a:ext cx="2333802" cy="15563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le153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14393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858000"/>
            <a:ext cx="8143932" cy="7143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\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</a:br>
            <a:r>
              <a:rPr lang="uk-UA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> </a:t>
            </a:r>
            <a: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effectLst/>
                <a:latin typeface="Monotype Corsiva" pitchFamily="66" charset="0"/>
              </a:rPr>
              <a:t/>
            </a:r>
            <a:br>
              <a:rPr lang="ru-RU" dirty="0" smtClean="0">
                <a:effectLst/>
                <a:latin typeface="Monotype Corsiva" pitchFamily="66" charset="0"/>
              </a:rPr>
            </a:br>
            <a:r>
              <a:rPr lang="uk-UA" dirty="0" smtClean="0">
                <a:effectLst/>
                <a:latin typeface="Monotype Corsiva" pitchFamily="66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кутник 3"/>
          <p:cNvSpPr/>
          <p:nvPr/>
        </p:nvSpPr>
        <p:spPr>
          <a:xfrm>
            <a:off x="928662" y="571480"/>
            <a:ext cx="68580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МОЯ   ПЕДАГОГІЧНА   КОНЦЕПЦІЯ: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39552" y="5157192"/>
            <a:ext cx="82153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  <a:latin typeface="Monotype Corsiva" pitchFamily="66" charset="0"/>
              </a:rPr>
              <a:t>Ніхто не може продемонструвати світу, яка я є яскравіше, ніж це можу зробити я сама.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2400" b="1" i="1" dirty="0" smtClean="0">
                <a:solidFill>
                  <a:srgbClr val="FF0000"/>
                </a:solidFill>
                <a:latin typeface="Monotype Corsiva" pitchFamily="66" charset="0"/>
              </a:rPr>
              <a:t>Ніхто не може приховати себе від таких, як ти сама, оскільки кожен вчинок людини, кожен акт творчості говорить про його </a:t>
            </a:r>
            <a:r>
              <a:rPr lang="uk-UA" sz="2400" b="1" i="1" u="sng" dirty="0" smtClean="0">
                <a:solidFill>
                  <a:srgbClr val="FF0000"/>
                </a:solidFill>
                <a:latin typeface="Monotype Corsiva" pitchFamily="66" charset="0"/>
              </a:rPr>
              <a:t>автора…</a:t>
            </a:r>
            <a:endParaRPr lang="uk-UA" sz="2400" b="1" i="1" u="sng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Администратор\Рабочий стол\Ксюня\image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24744"/>
            <a:ext cx="5112568" cy="4001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92267"/>
            <a:ext cx="828680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 - педагогічний працівник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Мої педагогічні завдання: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Формувати </a:t>
            </a:r>
            <a:r>
              <a:rPr lang="uk-UA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компетентного мовця, національно свідомої, духовно багатої мовної особистості.</a:t>
            </a:r>
            <a:endParaRPr kumimoji="0" lang="uk-UA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Навчити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учнів бути незалежними (чим більше ми для них робимо, тим менше вони вчаться робити щось для себе самі, адже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Голодній людині не варто давати смажену рибу, краще навчити її ловити рибу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(Народна мудрість)).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Надихати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 до того, щоб бути самим собою,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підбадьорювати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кожного, щоб він пишався своїми досягненнями.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Створити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умови для виробу кожним учнем особистого освітнього маршруту, розвитку школяра відповідно до </a:t>
            </a:r>
            <a:r>
              <a:rPr lang="uk-UA" dirty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 індивідуальних особливостей.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Переконати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учня в тому, що він - джерело можливостей,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змусити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його повірити в себе, у свої сили, дати можливість отримувати задоволення й радість від результатів своєї праці.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0"/>
            <a:ext cx="83198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Monotype Corsiva" pitchFamily="66" charset="0"/>
              </a:rPr>
              <a:t> </a:t>
            </a:r>
          </a:p>
          <a:p>
            <a:pPr algn="ctr"/>
            <a:endParaRPr lang="uk-UA" sz="2000" b="1" dirty="0">
              <a:latin typeface="Monotype Corsiva" pitchFamily="66" charset="0"/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Monotype Corsiva" pitchFamily="66" charset="0"/>
              </a:rPr>
              <a:t>МОЄ   ТВОРЧЕ   ДОСЬЄ 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uk-UA" b="1" dirty="0">
                <a:latin typeface="Monotype Corsiva" pitchFamily="66" charset="0"/>
              </a:rPr>
              <a:t>(НАУКОВО - МЕТОДИЧНИЙ </a:t>
            </a:r>
            <a:r>
              <a:rPr lang="uk-UA" b="1" dirty="0" smtClean="0">
                <a:latin typeface="Monotype Corsiva" pitchFamily="66" charset="0"/>
              </a:rPr>
              <a:t>  ПРОЕКТ ,  НАД   ЯКИМ   Я   ПРАЦЮЮ</a:t>
            </a:r>
            <a:r>
              <a:rPr lang="uk-UA" dirty="0"/>
              <a:t>)</a:t>
            </a:r>
            <a:endParaRPr lang="ru-RU" dirty="0"/>
          </a:p>
          <a:p>
            <a:pPr algn="ctr"/>
            <a:r>
              <a:rPr lang="uk-UA" dirty="0"/>
              <a:t> </a:t>
            </a:r>
            <a:r>
              <a:rPr lang="ru-RU" dirty="0" smtClean="0"/>
              <a:t>    </a:t>
            </a:r>
            <a:r>
              <a:rPr lang="uk-UA" b="1" i="1" dirty="0" smtClean="0">
                <a:solidFill>
                  <a:srgbClr val="FF0000"/>
                </a:solidFill>
              </a:rPr>
              <a:t>«Формування компетентно свідомого мовця через призму соціалізації учня»</a:t>
            </a:r>
            <a:endParaRPr lang="ru-RU" b="1" i="1" dirty="0">
              <a:solidFill>
                <a:srgbClr val="FF0000"/>
              </a:solidFill>
            </a:endParaRPr>
          </a:p>
          <a:p>
            <a:pPr algn="ctr"/>
            <a:r>
              <a:rPr lang="uk-UA" dirty="0"/>
              <a:t> </a:t>
            </a:r>
            <a:endParaRPr lang="ru-RU" dirty="0"/>
          </a:p>
          <a:p>
            <a:pPr algn="ctr"/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Documents and Settings\Администратор\Рабочий стол\Ксюня\image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256584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951966"/>
          </a:xfrm>
        </p:spPr>
        <p:txBody>
          <a:bodyPr>
            <a:normAutofit fontScale="90000"/>
          </a:bodyPr>
          <a:lstStyle/>
          <a:p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“Немає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магії сильнішої, ніж магія слів, хто володіє цією магією, той володіє </a:t>
            </a: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світом.”</a:t>
            </a:r>
            <a:r>
              <a:rPr lang="uk-UA" i="1" dirty="0" smtClean="0">
                <a:effectLst/>
              </a:rPr>
              <a:t/>
            </a:r>
            <a:br>
              <a:rPr lang="uk-UA" i="1" dirty="0" smtClean="0">
                <a:effectLst/>
              </a:rPr>
            </a:br>
            <a:r>
              <a:rPr lang="uk-UA" i="1" dirty="0" smtClean="0">
                <a:effectLst/>
              </a:rPr>
              <a:t>                                         Франс</a:t>
            </a:r>
            <a:br>
              <a:rPr lang="uk-UA" i="1" dirty="0" smtClean="0">
                <a:effectLst/>
              </a:rPr>
            </a:b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“Слово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є </a:t>
            </a: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вчинок.”</a:t>
            </a:r>
            <a:r>
              <a:rPr lang="uk-UA" i="1" dirty="0" smtClean="0">
                <a:effectLst/>
              </a:rPr>
              <a:t/>
            </a:r>
            <a:br>
              <a:rPr lang="uk-UA" i="1" dirty="0" smtClean="0">
                <a:effectLst/>
              </a:rPr>
            </a:br>
            <a:r>
              <a:rPr lang="uk-UA" i="1" dirty="0" smtClean="0">
                <a:effectLst/>
              </a:rPr>
              <a:t>                                         Толстой</a:t>
            </a:r>
            <a:br>
              <a:rPr lang="uk-UA" i="1" dirty="0" smtClean="0">
                <a:effectLst/>
              </a:rPr>
            </a:b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“Споконвіку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було </a:t>
            </a: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Слово.”</a:t>
            </a:r>
            <a:r>
              <a:rPr lang="uk-UA" i="1" dirty="0" smtClean="0">
                <a:effectLst/>
              </a:rPr>
              <a:t/>
            </a:r>
            <a:br>
              <a:rPr lang="uk-UA" i="1" dirty="0" smtClean="0">
                <a:effectLst/>
              </a:rPr>
            </a:br>
            <a:r>
              <a:rPr lang="uk-UA" i="1" dirty="0" smtClean="0">
                <a:effectLst/>
              </a:rPr>
              <a:t>                               Старий Заповіт</a:t>
            </a:r>
            <a:br>
              <a:rPr lang="uk-UA" i="1" dirty="0" smtClean="0">
                <a:effectLst/>
              </a:rPr>
            </a:b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“Наше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щастя як людей – володіти мистецтвом слова…”</a:t>
            </a:r>
            <a:r>
              <a:rPr lang="uk-UA" i="1" dirty="0" smtClean="0">
                <a:effectLst/>
              </a:rPr>
              <a:t/>
            </a:r>
            <a:br>
              <a:rPr lang="uk-UA" i="1" dirty="0" smtClean="0">
                <a:effectLst/>
              </a:rPr>
            </a:br>
            <a:r>
              <a:rPr lang="uk-UA" i="1" dirty="0" smtClean="0">
                <a:effectLst/>
              </a:rPr>
              <a:t>                                          Монтень</a:t>
            </a:r>
            <a:endParaRPr lang="ru-RU" i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75456"/>
            <a:ext cx="8183880" cy="7245424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effectLst/>
              </a:rPr>
              <a:t/>
            </a:r>
            <a:br>
              <a:rPr lang="uk-UA" sz="1800" dirty="0" smtClean="0">
                <a:effectLst/>
              </a:rPr>
            </a:br>
            <a:r>
              <a:rPr lang="uk-UA" sz="1800" dirty="0" smtClean="0">
                <a:effectLst/>
              </a:rPr>
              <a:t>        </a:t>
            </a:r>
            <a:r>
              <a:rPr lang="uk-UA" sz="1800" dirty="0" smtClean="0">
                <a:solidFill>
                  <a:srgbClr val="00B050"/>
                </a:solidFill>
                <a:effectLst/>
              </a:rPr>
              <a:t>Можливості предметів </a:t>
            </a:r>
            <a:r>
              <a:rPr lang="uk-UA" sz="1800" dirty="0" err="1" smtClean="0">
                <a:solidFill>
                  <a:srgbClr val="00B050"/>
                </a:solidFill>
                <a:effectLst/>
              </a:rPr>
              <a:t>“українська</a:t>
            </a:r>
            <a:r>
              <a:rPr lang="uk-UA" sz="1800" dirty="0" smtClean="0">
                <a:solidFill>
                  <a:srgbClr val="00B050"/>
                </a:solidFill>
                <a:effectLst/>
              </a:rPr>
              <a:t> мова і </a:t>
            </a:r>
            <a:r>
              <a:rPr lang="uk-UA" sz="1800" dirty="0" err="1" smtClean="0">
                <a:solidFill>
                  <a:srgbClr val="00B050"/>
                </a:solidFill>
                <a:effectLst/>
              </a:rPr>
              <a:t>література”</a:t>
            </a:r>
            <a:r>
              <a:rPr lang="uk-UA" sz="1800" dirty="0" smtClean="0">
                <a:solidFill>
                  <a:srgbClr val="00B050"/>
                </a:solidFill>
                <a:effectLst/>
              </a:rPr>
              <a:t> у</a:t>
            </a:r>
            <a:br>
              <a:rPr lang="uk-UA" sz="1800" dirty="0" smtClean="0">
                <a:solidFill>
                  <a:srgbClr val="00B050"/>
                </a:solidFill>
                <a:effectLst/>
              </a:rPr>
            </a:br>
            <a:r>
              <a:rPr lang="uk-UA" sz="1800" dirty="0" smtClean="0">
                <a:solidFill>
                  <a:srgbClr val="00B050"/>
                </a:solidFill>
                <a:effectLst/>
              </a:rPr>
              <a:t>              формуванні мною ключових </a:t>
            </a:r>
            <a:r>
              <a:rPr lang="uk-UA" sz="1800" dirty="0" err="1" smtClean="0">
                <a:solidFill>
                  <a:srgbClr val="00B050"/>
                </a:solidFill>
                <a:effectLst/>
              </a:rPr>
              <a:t>компетентностей</a:t>
            </a:r>
            <a:r>
              <a:rPr lang="uk-UA" sz="1800" dirty="0" smtClean="0">
                <a:solidFill>
                  <a:srgbClr val="00B050"/>
                </a:solidFill>
                <a:effectLst/>
              </a:rPr>
              <a:t> </a:t>
            </a:r>
            <a:br>
              <a:rPr lang="uk-UA" sz="1800" dirty="0" smtClean="0">
                <a:solidFill>
                  <a:srgbClr val="00B050"/>
                </a:solidFill>
                <a:effectLst/>
              </a:rPr>
            </a:br>
            <a:r>
              <a:rPr lang="uk-UA" sz="1800" dirty="0" smtClean="0">
                <a:effectLst/>
              </a:rPr>
              <a:t/>
            </a:r>
            <a:br>
              <a:rPr lang="uk-UA" sz="1800" dirty="0" smtClean="0">
                <a:effectLst/>
              </a:rPr>
            </a:br>
            <a:r>
              <a:rPr lang="uk-UA" sz="1800" dirty="0" smtClean="0">
                <a:effectLst/>
              </a:rPr>
              <a:t>- </a:t>
            </a:r>
            <a:r>
              <a:rPr lang="uk-UA" sz="1600" dirty="0" smtClean="0">
                <a:solidFill>
                  <a:srgbClr val="002060"/>
                </a:solidFill>
                <a:effectLst/>
              </a:rPr>
              <a:t>Спілкування державною мовою </a:t>
            </a:r>
            <a:r>
              <a:rPr lang="uk-UA" sz="1600" dirty="0" smtClean="0">
                <a:effectLst/>
              </a:rPr>
              <a:t>(</a:t>
            </a:r>
            <a:r>
              <a:rPr lang="uk-UA" sz="1600" b="0" i="1" u="sng" dirty="0" smtClean="0">
                <a:solidFill>
                  <a:srgbClr val="C00000"/>
                </a:solidFill>
                <a:effectLst/>
              </a:rPr>
              <a:t>використовую українську мову як державну для духовного, культурного й національного самовияву учнів</a:t>
            </a:r>
            <a:r>
              <a:rPr lang="uk-UA" sz="1600" u="sng" dirty="0" smtClean="0">
                <a:effectLst/>
              </a:rPr>
              <a:t>)</a:t>
            </a:r>
            <a:r>
              <a:rPr lang="uk-UA" sz="1600" dirty="0" smtClean="0">
                <a:effectLst/>
              </a:rPr>
              <a:t/>
            </a:r>
            <a:br>
              <a:rPr lang="uk-UA" sz="1600" dirty="0" smtClean="0">
                <a:effectLst/>
              </a:rPr>
            </a:br>
            <a:r>
              <a:rPr lang="uk-UA" sz="1600" dirty="0" smtClean="0">
                <a:effectLst/>
              </a:rPr>
              <a:t>- </a:t>
            </a:r>
            <a:r>
              <a:rPr lang="uk-UA" sz="1600" dirty="0" smtClean="0">
                <a:solidFill>
                  <a:srgbClr val="002060"/>
                </a:solidFill>
                <a:effectLst/>
              </a:rPr>
              <a:t>Спілкування іноземними мовами </a:t>
            </a:r>
            <a:r>
              <a:rPr lang="uk-UA" sz="1600" dirty="0" smtClean="0">
                <a:effectLst/>
              </a:rPr>
              <a:t>(</a:t>
            </a:r>
            <a:r>
              <a:rPr lang="uk-UA" sz="1600" b="0" i="1" u="sng" dirty="0" smtClean="0">
                <a:solidFill>
                  <a:srgbClr val="C00000"/>
                </a:solidFill>
                <a:effectLst/>
              </a:rPr>
              <a:t>навчаю учнів виявляти в текстах запозичення з інших мов)</a:t>
            </a:r>
            <a:r>
              <a:rPr lang="uk-UA" sz="1600" dirty="0" smtClean="0">
                <a:effectLst/>
              </a:rPr>
              <a:t/>
            </a:r>
            <a:br>
              <a:rPr lang="uk-UA" sz="1600" dirty="0" smtClean="0">
                <a:effectLst/>
              </a:rPr>
            </a:br>
            <a:r>
              <a:rPr lang="uk-UA" sz="1600" dirty="0" smtClean="0">
                <a:effectLst/>
              </a:rPr>
              <a:t>- </a:t>
            </a:r>
            <a:r>
              <a:rPr lang="uk-UA" sz="1600" dirty="0" smtClean="0">
                <a:solidFill>
                  <a:srgbClr val="002060"/>
                </a:solidFill>
                <a:effectLst/>
              </a:rPr>
              <a:t>Математична компетентність </a:t>
            </a:r>
            <a:r>
              <a:rPr lang="uk-UA" sz="1600" dirty="0" smtClean="0">
                <a:effectLst/>
              </a:rPr>
              <a:t>(</a:t>
            </a:r>
            <a:r>
              <a:rPr lang="uk-UA" sz="1600" b="0" i="1" u="sng" dirty="0" smtClean="0">
                <a:solidFill>
                  <a:srgbClr val="C00000"/>
                </a:solidFill>
                <a:effectLst/>
              </a:rPr>
              <a:t>навчаю дітей оперувати абстрактними поняттями</a:t>
            </a:r>
            <a:r>
              <a:rPr lang="uk-UA" sz="1600" b="0" i="1" dirty="0" smtClean="0">
                <a:solidFill>
                  <a:srgbClr val="C00000"/>
                </a:solidFill>
                <a:effectLst/>
              </a:rPr>
              <a:t>)</a:t>
            </a:r>
            <a:r>
              <a:rPr lang="uk-UA" sz="1600" dirty="0" smtClean="0">
                <a:effectLst/>
              </a:rPr>
              <a:t/>
            </a:r>
            <a:br>
              <a:rPr lang="uk-UA" sz="1600" dirty="0" smtClean="0">
                <a:effectLst/>
              </a:rPr>
            </a:br>
            <a:r>
              <a:rPr lang="uk-UA" sz="1600" dirty="0" smtClean="0">
                <a:effectLst/>
              </a:rPr>
              <a:t>- </a:t>
            </a:r>
            <a:r>
              <a:rPr lang="uk-UA" sz="1600" dirty="0" smtClean="0">
                <a:solidFill>
                  <a:srgbClr val="002060"/>
                </a:solidFill>
                <a:effectLst/>
              </a:rPr>
              <a:t>Компетентності в природничих науках і технологіях </a:t>
            </a:r>
            <a:r>
              <a:rPr lang="uk-UA" sz="1600" dirty="0" smtClean="0">
                <a:effectLst/>
              </a:rPr>
              <a:t>(</a:t>
            </a:r>
            <a:r>
              <a:rPr lang="uk-UA" sz="1600" b="0" i="1" u="sng" dirty="0" smtClean="0">
                <a:solidFill>
                  <a:srgbClr val="C00000"/>
                </a:solidFill>
                <a:effectLst/>
              </a:rPr>
              <a:t>розвиваю уміння і навички швидко й ефективно шукати інформацію про довкілля, використовую різні види читання для здобуття нових знань)</a:t>
            </a:r>
            <a:r>
              <a:rPr lang="uk-UA" sz="1600" dirty="0" smtClean="0">
                <a:effectLst/>
              </a:rPr>
              <a:t/>
            </a:r>
            <a:br>
              <a:rPr lang="uk-UA" sz="1600" dirty="0" smtClean="0">
                <a:effectLst/>
              </a:rPr>
            </a:br>
            <a:r>
              <a:rPr lang="uk-UA" sz="1600" dirty="0" smtClean="0">
                <a:effectLst/>
              </a:rPr>
              <a:t>- </a:t>
            </a:r>
            <a:r>
              <a:rPr lang="uk-UA" sz="1600" dirty="0" smtClean="0">
                <a:solidFill>
                  <a:srgbClr val="002060"/>
                </a:solidFill>
                <a:effectLst/>
              </a:rPr>
              <a:t>Інформаційно-цифрова компетентність </a:t>
            </a:r>
            <a:r>
              <a:rPr lang="uk-UA" sz="1600" dirty="0" smtClean="0">
                <a:effectLst/>
              </a:rPr>
              <a:t>(</a:t>
            </a:r>
            <a:r>
              <a:rPr lang="uk-UA" sz="1600" b="0" i="1" u="sng" dirty="0" smtClean="0">
                <a:solidFill>
                  <a:srgbClr val="C00000"/>
                </a:solidFill>
                <a:effectLst/>
              </a:rPr>
              <a:t>формую уміння здійснювати пошукову діяльність та аналіз мовних явищ)</a:t>
            </a:r>
            <a:r>
              <a:rPr lang="uk-UA" sz="1600" dirty="0" smtClean="0">
                <a:effectLst/>
              </a:rPr>
              <a:t/>
            </a:r>
            <a:br>
              <a:rPr lang="uk-UA" sz="1600" dirty="0" smtClean="0">
                <a:effectLst/>
              </a:rPr>
            </a:br>
            <a:r>
              <a:rPr lang="uk-UA" sz="1600" dirty="0" smtClean="0">
                <a:effectLst/>
              </a:rPr>
              <a:t>- </a:t>
            </a:r>
            <a:r>
              <a:rPr lang="uk-UA" sz="1600" dirty="0" smtClean="0">
                <a:solidFill>
                  <a:srgbClr val="002060"/>
                </a:solidFill>
                <a:effectLst/>
              </a:rPr>
              <a:t>Уміння вчитись впродовж життя </a:t>
            </a:r>
            <a:r>
              <a:rPr lang="uk-UA" sz="1600" dirty="0" smtClean="0">
                <a:effectLst/>
              </a:rPr>
              <a:t>(</a:t>
            </a:r>
            <a:r>
              <a:rPr lang="uk-UA" sz="1600" b="0" i="1" u="sng" dirty="0" smtClean="0">
                <a:solidFill>
                  <a:srgbClr val="C00000"/>
                </a:solidFill>
                <a:effectLst/>
              </a:rPr>
              <a:t>формую вміння визначати мету навчання, планувати й організовувати власну навчальну діяльність</a:t>
            </a:r>
            <a:r>
              <a:rPr lang="uk-UA" sz="1600" u="sng" dirty="0" smtClean="0">
                <a:effectLst/>
              </a:rPr>
              <a:t>)</a:t>
            </a:r>
            <a:r>
              <a:rPr lang="uk-UA" sz="1600" dirty="0" smtClean="0">
                <a:effectLst/>
              </a:rPr>
              <a:t/>
            </a:r>
            <a:br>
              <a:rPr lang="uk-UA" sz="1600" dirty="0" smtClean="0">
                <a:effectLst/>
              </a:rPr>
            </a:br>
            <a:r>
              <a:rPr lang="uk-UA" sz="1600" dirty="0" smtClean="0">
                <a:effectLst/>
              </a:rPr>
              <a:t>- </a:t>
            </a:r>
            <a:r>
              <a:rPr lang="uk-UA" sz="1600" dirty="0" smtClean="0">
                <a:solidFill>
                  <a:srgbClr val="002060"/>
                </a:solidFill>
                <a:effectLst/>
              </a:rPr>
              <a:t>Соціальні та громадянські компетентності </a:t>
            </a:r>
            <a:r>
              <a:rPr lang="uk-UA" sz="1600" dirty="0" smtClean="0">
                <a:effectLst/>
              </a:rPr>
              <a:t>(</a:t>
            </a:r>
            <a:r>
              <a:rPr lang="uk-UA" sz="1600" b="0" i="1" u="sng" dirty="0" smtClean="0">
                <a:solidFill>
                  <a:srgbClr val="C00000"/>
                </a:solidFill>
                <a:effectLst/>
              </a:rPr>
              <a:t>навчаю </a:t>
            </a:r>
            <a:r>
              <a:rPr lang="uk-UA" sz="1600" b="0" i="1" u="sng" dirty="0" err="1" smtClean="0">
                <a:solidFill>
                  <a:srgbClr val="C00000"/>
                </a:solidFill>
                <a:effectLst/>
              </a:rPr>
              <a:t>аргументовно</a:t>
            </a:r>
            <a:r>
              <a:rPr lang="uk-UA" sz="1600" b="0" i="1" u="sng" dirty="0" smtClean="0">
                <a:solidFill>
                  <a:srgbClr val="C00000"/>
                </a:solidFill>
                <a:effectLst/>
              </a:rPr>
              <a:t> і грамотно висловлювати власну громадянську позицію)</a:t>
            </a:r>
            <a:r>
              <a:rPr lang="uk-UA" sz="1600" dirty="0" smtClean="0">
                <a:effectLst/>
              </a:rPr>
              <a:t/>
            </a:r>
            <a:br>
              <a:rPr lang="uk-UA" sz="1600" dirty="0" smtClean="0">
                <a:effectLst/>
              </a:rPr>
            </a:br>
            <a:r>
              <a:rPr lang="uk-UA" sz="1600" dirty="0" smtClean="0">
                <a:effectLst/>
              </a:rPr>
              <a:t>- </a:t>
            </a:r>
            <a:r>
              <a:rPr lang="uk-UA" sz="1600" dirty="0" smtClean="0">
                <a:solidFill>
                  <a:srgbClr val="002060"/>
                </a:solidFill>
                <a:effectLst/>
              </a:rPr>
              <a:t>Підприємливість </a:t>
            </a:r>
            <a:r>
              <a:rPr lang="uk-UA" sz="1600" dirty="0" smtClean="0">
                <a:effectLst/>
              </a:rPr>
              <a:t>(</a:t>
            </a:r>
            <a:r>
              <a:rPr lang="uk-UA" sz="1600" b="0" i="1" u="sng" dirty="0" smtClean="0">
                <a:solidFill>
                  <a:srgbClr val="C00000"/>
                </a:solidFill>
                <a:effectLst/>
              </a:rPr>
              <a:t>розвиваю уміння презентувати власні ідеї та ініціативи зрозуміло, грамотно, використовуючи доцільні виражальні мовні засоби</a:t>
            </a:r>
            <a:r>
              <a:rPr lang="uk-UA" sz="1600" b="0" i="1" dirty="0" smtClean="0">
                <a:effectLst/>
              </a:rPr>
              <a:t>)</a:t>
            </a:r>
            <a:r>
              <a:rPr lang="uk-UA" sz="1600" dirty="0" smtClean="0">
                <a:effectLst/>
              </a:rPr>
              <a:t/>
            </a:r>
            <a:br>
              <a:rPr lang="uk-UA" sz="1600" dirty="0" smtClean="0">
                <a:effectLst/>
              </a:rPr>
            </a:br>
            <a:r>
              <a:rPr lang="uk-UA" sz="1600" dirty="0" smtClean="0">
                <a:effectLst/>
              </a:rPr>
              <a:t>- </a:t>
            </a:r>
            <a:r>
              <a:rPr lang="uk-UA" sz="1600" dirty="0" smtClean="0">
                <a:solidFill>
                  <a:srgbClr val="002060"/>
                </a:solidFill>
                <a:effectLst/>
              </a:rPr>
              <a:t>Загальнокультурна грамотність </a:t>
            </a:r>
            <a:r>
              <a:rPr lang="uk-UA" sz="1600" dirty="0" smtClean="0">
                <a:effectLst/>
              </a:rPr>
              <a:t>(</a:t>
            </a:r>
            <a:r>
              <a:rPr lang="uk-UA" sz="1600" b="0" i="1" u="sng" dirty="0" smtClean="0">
                <a:solidFill>
                  <a:srgbClr val="C00000"/>
                </a:solidFill>
                <a:effectLst/>
              </a:rPr>
              <a:t>навчаю використовувати українську мову для духовного й культурного самовиявлення учнів та дотримуватись норм української літературної мови та мовленнєвого етикету)</a:t>
            </a:r>
            <a:r>
              <a:rPr lang="uk-UA" sz="1600" dirty="0" smtClean="0">
                <a:effectLst/>
              </a:rPr>
              <a:t/>
            </a:r>
            <a:br>
              <a:rPr lang="uk-UA" sz="1600" dirty="0" smtClean="0">
                <a:effectLst/>
              </a:rPr>
            </a:br>
            <a:r>
              <a:rPr lang="uk-UA" sz="1600" dirty="0" smtClean="0">
                <a:effectLst/>
              </a:rPr>
              <a:t>- </a:t>
            </a:r>
            <a:r>
              <a:rPr lang="uk-UA" sz="1600" dirty="0" smtClean="0">
                <a:solidFill>
                  <a:srgbClr val="002060"/>
                </a:solidFill>
                <a:effectLst/>
              </a:rPr>
              <a:t>Екологічна грамотність і здорове життя </a:t>
            </a:r>
            <a:r>
              <a:rPr lang="uk-UA" sz="1600" dirty="0" smtClean="0">
                <a:effectLst/>
              </a:rPr>
              <a:t>(</a:t>
            </a:r>
            <a:r>
              <a:rPr lang="uk-UA" sz="1600" b="0" i="1" u="sng" dirty="0" smtClean="0">
                <a:solidFill>
                  <a:srgbClr val="C00000"/>
                </a:solidFill>
                <a:effectLst/>
              </a:rPr>
              <a:t>розвиваю уміння дотримуватись здорового способу життя та враховувати вплив слова на психічне здоров'я учня )</a:t>
            </a:r>
            <a:r>
              <a:rPr lang="uk-UA" sz="1600" dirty="0" smtClean="0">
                <a:solidFill>
                  <a:srgbClr val="C00000"/>
                </a:solidFill>
                <a:effectLst/>
              </a:rPr>
              <a:t/>
            </a:r>
            <a:br>
              <a:rPr lang="uk-UA" sz="1600" dirty="0" smtClean="0">
                <a:solidFill>
                  <a:srgbClr val="C00000"/>
                </a:solidFill>
                <a:effectLst/>
              </a:rPr>
            </a:br>
            <a:r>
              <a:rPr lang="uk-UA" sz="1600" dirty="0" smtClean="0">
                <a:effectLst/>
              </a:rPr>
              <a:t/>
            </a:r>
            <a:br>
              <a:rPr lang="uk-UA" sz="1600" dirty="0" smtClean="0">
                <a:effectLst/>
              </a:rPr>
            </a:br>
            <a:r>
              <a:rPr lang="uk-UA" sz="1800" dirty="0" smtClean="0">
                <a:effectLst/>
              </a:rPr>
              <a:t/>
            </a:r>
            <a:br>
              <a:rPr lang="uk-UA" sz="1800" dirty="0" smtClean="0">
                <a:effectLst/>
              </a:rPr>
            </a:br>
            <a:endParaRPr lang="ru-RU" sz="1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871</TotalTime>
  <Words>1247</Words>
  <Application>Microsoft Office PowerPoint</Application>
  <PresentationFormat>Екран (4:3)</PresentationFormat>
  <Paragraphs>376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5" baseType="lpstr">
      <vt:lpstr>Аспект</vt:lpstr>
      <vt:lpstr>Cафонова Оксана Іванівна</vt:lpstr>
      <vt:lpstr>                                                                              02.04.1972 рік    - День народження                                            Навчання                                                                1987 рік - випускниця Першотравневської ЗОШ 1991 рік - закінчила Нікопольське педагогічне училище 1999 рік - закінчила Криворізький державний                   педагогічний університет                           Педагогічна діяльність 1991-1994 р. р. - учитель початкових класів                              Олександропільської ЗОШ,                               Солонянського району 1994-1997 р.р. - інспектор-методист Нікопольського                               районного відділу освіти 1997-2002 р.р. - учитель української мови і літератури                               Чкаловської ЗОШ З 02.09.2002 р. - працюю педагогом у рідній школі     </vt:lpstr>
      <vt:lpstr>Життєве кредо:   «Кожен коваль своєї долі, адже життя складається із дрібних крихт щоденного досвіду, і чим більше знаєш, тим більше можеш»   </vt:lpstr>
      <vt:lpstr>            Попередню атестацію проходила в  2013 році, встановила вищу кваліфікаційну категорію.   Українську мову і літературу викладаю в  5 та 6 класах.   У липні 2017 року навчалася на курсах підвищення кваліфікації вчителів української мови і літератури при ДОІППО   Під час курсів виступила на семінарському занятті «Формування компетентного мовця через призму соціалізації учня- шкільний експеримент» і отримала подяку ДОІППО за активну участь у навчальному процесі і результативну співпрацю в умовах курсової перепідготовки.    </vt:lpstr>
      <vt:lpstr>                  \                            </vt:lpstr>
      <vt:lpstr>Слайд 6</vt:lpstr>
      <vt:lpstr>Слайд 7</vt:lpstr>
      <vt:lpstr>“Немає магії сильнішої, ніж магія слів, хто володіє цією магією, той володіє світом.”                                          Франс “Слово є вчинок.”                                          Толстой “Споконвіку було Слово.”                                Старий Заповіт “Наше щастя як людей – володіти мистецтвом слова…”                                           Монтень</vt:lpstr>
      <vt:lpstr>         Можливості предметів “українська мова і література” у               формуванні мною ключових компетентностей   - Спілкування державною мовою (використовую українську мову як державну для духовного, культурного й національного самовияву учнів) - Спілкування іноземними мовами (навчаю учнів виявляти в текстах запозичення з інших мов) - Математична компетентність (навчаю дітей оперувати абстрактними поняттями) - Компетентності в природничих науках і технологіях (розвиваю уміння і навички швидко й ефективно шукати інформацію про довкілля, використовую різні види читання для здобуття нових знань) - Інформаційно-цифрова компетентність (формую уміння здійснювати пошукову діяльність та аналіз мовних явищ) - Уміння вчитись впродовж життя (формую вміння визначати мету навчання, планувати й організовувати власну навчальну діяльність) - Соціальні та громадянські компетентності (навчаю аргументовно і грамотно висловлювати власну громадянську позицію) - Підприємливість (розвиваю уміння презентувати власні ідеї та ініціативи зрозуміло, грамотно, використовуючи доцільні виражальні мовні засоби) - Загальнокультурна грамотність (навчаю використовувати українську мову для духовного й культурного самовиявлення учнів та дотримуватись норм української літературної мови та мовленнєвого етикету) - Екологічна грамотність і здорове життя (розвиваю уміння дотримуватись здорового способу життя та враховувати вплив слова на психічне здоров'я учня )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ДЯКУЮ ЗА УВАГУ!!!  ХАЙ ЩАСТИТЬ!!!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Cафонова Оксана Іванівна</dc:title>
  <dc:creator>Admin</dc:creator>
  <cp:lastModifiedBy>Admin</cp:lastModifiedBy>
  <cp:revision>188</cp:revision>
  <dcterms:created xsi:type="dcterms:W3CDTF">2013-01-10T09:14:01Z</dcterms:created>
  <dcterms:modified xsi:type="dcterms:W3CDTF">2018-03-27T05:14:28Z</dcterms:modified>
</cp:coreProperties>
</file>