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83" r:id="rId3"/>
    <p:sldId id="275" r:id="rId4"/>
    <p:sldId id="295" r:id="rId5"/>
    <p:sldId id="287" r:id="rId6"/>
    <p:sldId id="288" r:id="rId7"/>
    <p:sldId id="291" r:id="rId8"/>
    <p:sldId id="296" r:id="rId9"/>
    <p:sldId id="285" r:id="rId10"/>
    <p:sldId id="298" r:id="rId11"/>
    <p:sldId id="286" r:id="rId12"/>
    <p:sldId id="292" r:id="rId13"/>
    <p:sldId id="289" r:id="rId14"/>
    <p:sldId id="290" r:id="rId15"/>
    <p:sldId id="294" r:id="rId16"/>
    <p:sldId id="282" r:id="rId17"/>
    <p:sldId id="297" r:id="rId18"/>
    <p:sldId id="272" r:id="rId19"/>
    <p:sldId id="273" r:id="rId20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91EDB7-1313-452F-BA67-1E0E52ABB167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58D68-E743-4EE7-98B8-430FDF5DE4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7D99AE-E5BA-4C10-BF49-53C9B5BA76C9}" type="datetimeFigureOut">
              <a:rPr lang="ru-RU" smtClean="0"/>
              <a:pPr/>
              <a:t>26.03.2020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900FF-7CE5-48C3-8107-F254348C6F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9BDC4-A410-408F-B99E-C1E47E39F22A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3A49A-8401-433C-AE89-102AE3768C65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03909A-1373-42C2-96D5-C3DB9951EA6A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002BD-485A-45C3-B59D-73D875003A36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2E8C4-91D3-42AC-A214-6104D860B25A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F4C477-DE62-48F4-8F4C-5B1C2BF8D819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BFD4D-9540-4FEF-9606-A92B0AE5171F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960237-B982-47C1-9243-64090B49FEE6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48A01-DA20-4369-A63B-0603A5630F74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F93CC-4664-4C55-A316-A21B40CABF16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DB0DE-2F2D-4CEB-A802-9433AA753676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64CBB60-4276-41CE-A550-2C8494B10C4A}" type="datetime1">
              <a:rPr lang="uk-UA" smtClean="0"/>
              <a:pPr/>
              <a:t>26.03.2020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9A7FBB6C-DAFA-485E-B8D9-C905B7A4D8AA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714356"/>
            <a:ext cx="8715404" cy="3714776"/>
          </a:xfrm>
        </p:spPr>
        <p:txBody>
          <a:bodyPr/>
          <a:lstStyle/>
          <a:p>
            <a:r>
              <a:rPr lang="ru-RU" sz="3600" b="1" dirty="0" err="1">
                <a:effectLst/>
              </a:rPr>
              <a:t>Поняття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 smtClean="0">
                <a:effectLst/>
              </a:rPr>
              <a:t>об’єкта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 smtClean="0">
                <a:effectLst/>
              </a:rPr>
              <a:t>в </a:t>
            </a:r>
            <a:r>
              <a:rPr lang="ru-RU" sz="3600" b="1" dirty="0" err="1" smtClean="0">
                <a:effectLst/>
              </a:rPr>
              <a:t>мові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 err="1" smtClean="0">
                <a:effectLst/>
              </a:rPr>
              <a:t>програмування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 smtClean="0">
                <a:effectLst/>
              </a:rPr>
              <a:t>,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 </a:t>
            </a:r>
            <a:r>
              <a:rPr lang="ru-RU" sz="3600" b="1" dirty="0" err="1">
                <a:effectLst/>
              </a:rPr>
              <a:t>його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властивостей</a:t>
            </a:r>
            <a:r>
              <a:rPr lang="ru-RU" sz="3600" b="1" dirty="0">
                <a:effectLst/>
              </a:rPr>
              <a:t> і </a:t>
            </a:r>
            <a:r>
              <a:rPr lang="ru-RU" sz="3600" b="1" dirty="0" err="1">
                <a:effectLst/>
              </a:rPr>
              <a:t>методів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smtClean="0">
                <a:effectLst/>
              </a:rPr>
              <a:t>.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err="1" smtClean="0">
                <a:effectLst/>
              </a:rPr>
              <a:t>Елементи</a:t>
            </a:r>
            <a:r>
              <a:rPr lang="ru-RU" sz="3600" b="1" dirty="0" smtClean="0">
                <a:effectLst/>
              </a:rPr>
              <a:t> </a:t>
            </a:r>
            <a:r>
              <a:rPr lang="ru-RU" sz="3600" b="1" dirty="0" err="1">
                <a:effectLst/>
              </a:rPr>
              <a:t>керування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smtClean="0">
                <a:effectLst/>
              </a:rPr>
              <a:t/>
            </a:r>
            <a:br>
              <a:rPr lang="ru-RU" sz="3600" b="1" dirty="0" smtClean="0">
                <a:effectLst/>
              </a:rPr>
            </a:br>
            <a:r>
              <a:rPr lang="ru-RU" sz="3600" b="1" dirty="0" smtClean="0">
                <a:effectLst/>
              </a:rPr>
              <a:t>«</a:t>
            </a:r>
            <a:r>
              <a:rPr lang="ru-RU" sz="3600" b="1" dirty="0" err="1">
                <a:effectLst/>
              </a:rPr>
              <a:t>напис</a:t>
            </a:r>
            <a:r>
              <a:rPr lang="ru-RU" sz="3600" b="1" dirty="0">
                <a:effectLst/>
              </a:rPr>
              <a:t>» та «кнопка</a:t>
            </a:r>
            <a:r>
              <a:rPr lang="ru-RU" sz="3600" b="1" dirty="0" smtClean="0">
                <a:effectLst/>
              </a:rPr>
              <a:t>»</a:t>
            </a:r>
            <a:endParaRPr lang="uk-UA" sz="3600" b="1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857752" y="4929198"/>
            <a:ext cx="4000528" cy="12192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i="1" dirty="0" err="1" smtClean="0"/>
              <a:t>Вчитель</a:t>
            </a:r>
            <a:r>
              <a:rPr lang="ru-RU" i="1" dirty="0" smtClean="0"/>
              <a:t>: </a:t>
            </a:r>
          </a:p>
          <a:p>
            <a:pPr algn="l"/>
            <a:r>
              <a:rPr lang="ru-RU" i="1" dirty="0" err="1" smtClean="0"/>
              <a:t>Кирюшенко</a:t>
            </a:r>
            <a:r>
              <a:rPr lang="ru-RU" i="1" dirty="0" smtClean="0"/>
              <a:t> </a:t>
            </a:r>
          </a:p>
          <a:p>
            <a:pPr algn="l"/>
            <a:r>
              <a:rPr lang="ru-RU" i="1" dirty="0" smtClean="0"/>
              <a:t>Наталя </a:t>
            </a:r>
            <a:r>
              <a:rPr lang="ru-RU" i="1" dirty="0" err="1" smtClean="0"/>
              <a:t>Володимир</a:t>
            </a:r>
            <a:r>
              <a:rPr lang="uk-UA" i="1" dirty="0" err="1" smtClean="0"/>
              <a:t>івна</a:t>
            </a:r>
            <a:endParaRPr lang="ru-RU" i="1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86954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10</a:t>
            </a:fld>
            <a:endParaRPr lang="uk-UA"/>
          </a:p>
        </p:txBody>
      </p:sp>
      <p:pic>
        <p:nvPicPr>
          <p:cNvPr id="6" name="Рисунок 5"/>
          <p:cNvPicPr/>
          <p:nvPr/>
        </p:nvPicPr>
        <p:blipFill>
          <a:blip r:embed="rId2"/>
          <a:srcRect l="3489" t="3125" r="6176" b="11458"/>
          <a:stretch>
            <a:fillRect/>
          </a:stretch>
        </p:blipFill>
        <p:spPr>
          <a:xfrm>
            <a:off x="785786" y="357166"/>
            <a:ext cx="7786742" cy="51435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43306" y="5715016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Напис на формі</a:t>
            </a:r>
            <a:endParaRPr lang="ru-RU" b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428604"/>
            <a:ext cx="6186502" cy="885844"/>
          </a:xfrm>
        </p:spPr>
        <p:txBody>
          <a:bodyPr/>
          <a:lstStyle/>
          <a:p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Наприклад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команди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Forml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clGreen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встановить зеленим колір фону форми. А виконання команди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Forml.Top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:=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Forml.Top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+ 50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збільшить поточний відступ верхньої межі вікна від верхньої межі екрана на 50 пікселів. Під час виконання останньої команди спочатку до поточного значення властивості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 буде додано число 50, після чого отримане число стане новим значенням цієї властивості форми.</a:t>
            </a:r>
          </a:p>
          <a:p>
            <a:pPr algn="just"/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Командою присвоювання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Forml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’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Змінення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значень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’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 встановити вказаний у лапках текст у рядку заголовка форми, а командою </a:t>
            </a:r>
            <a:r>
              <a:rPr lang="en-US" b="1" dirty="0" err="1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Forml.Left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:=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300 </a:t>
            </a:r>
            <a:r>
              <a:rPr lang="uk-UA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встановити відступ 300 пікселів лівої межі вікна від лівої межі </a:t>
            </a:r>
            <a:r>
              <a:rPr lang="uk-UA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екрана</a:t>
            </a:r>
            <a:endParaRPr lang="uk-UA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11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6923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12</a:t>
            </a:fld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r="2343" b="7291"/>
          <a:stretch>
            <a:fillRect/>
          </a:stretch>
        </p:blipFill>
        <p:spPr>
          <a:xfrm>
            <a:off x="1000100" y="285728"/>
            <a:ext cx="7000924" cy="464347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85786" y="5072074"/>
            <a:ext cx="69266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Процедура змінення властивостей </a:t>
            </a:r>
            <a:r>
              <a:rPr lang="en-US" b="1" dirty="0" smtClean="0"/>
              <a:t>Caption, Color, Left, Top </a:t>
            </a:r>
            <a:endParaRPr lang="uk-UA" b="1" dirty="0" smtClean="0"/>
          </a:p>
          <a:p>
            <a:pPr algn="ctr"/>
            <a:r>
              <a:rPr lang="uk-UA" b="1" dirty="0" smtClean="0"/>
              <a:t>форми </a:t>
            </a:r>
            <a:r>
              <a:rPr lang="uk-UA" b="1" dirty="0" smtClean="0"/>
              <a:t>і результат її виконання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365078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600200"/>
          </a:xfrm>
        </p:spPr>
        <p:txBody>
          <a:bodyPr/>
          <a:lstStyle/>
          <a:p>
            <a:r>
              <a:rPr lang="uk-UA" b="1" i="1" dirty="0">
                <a:effectLst/>
              </a:rPr>
              <a:t/>
            </a:r>
            <a:br>
              <a:rPr lang="uk-UA" b="1" i="1" dirty="0">
                <a:effectLst/>
              </a:rPr>
            </a:br>
            <a:r>
              <a:rPr lang="uk-UA" b="1" i="1" dirty="0" smtClean="0">
                <a:effectLst/>
              </a:rPr>
              <a:t>Напис</a:t>
            </a:r>
            <a:br>
              <a:rPr lang="uk-UA" b="1" i="1" dirty="0" smtClean="0">
                <a:effectLst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кнопки,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напису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вкладці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перетягуванням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Висота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ширина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текстом,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розташованим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ширина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Якщо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напис, то на вкладці Події вікна Інспектор об’єктів можна, як і для форми та кнопки, вибрати подію, для якої система створить заготовку процедури - обробника цієї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події.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і для форми та кнопки, можна ввести до цієї процедури команди змінення значень властивостей напису, а також виконати створений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1435957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14</a:t>
            </a:fld>
            <a:endParaRPr lang="uk-UA"/>
          </a:p>
        </p:txBody>
      </p:sp>
      <p:pic>
        <p:nvPicPr>
          <p:cNvPr id="7" name="Рисунок 6"/>
          <p:cNvPicPr/>
          <p:nvPr/>
        </p:nvPicPr>
        <p:blipFill>
          <a:blip r:embed="rId2"/>
          <a:srcRect b="6172"/>
          <a:stretch>
            <a:fillRect/>
          </a:stretch>
        </p:blipFill>
        <p:spPr>
          <a:xfrm>
            <a:off x="785786" y="285728"/>
            <a:ext cx="7715272" cy="542928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786050" y="5857892"/>
            <a:ext cx="40863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Обробник подій </a:t>
            </a:r>
            <a:r>
              <a:rPr lang="en-US" b="1" dirty="0" smtClean="0"/>
              <a:t>Click</a:t>
            </a:r>
            <a:r>
              <a:rPr lang="uk-UA" b="1" dirty="0" smtClean="0"/>
              <a:t> для напису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63044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15</a:t>
            </a:fld>
            <a:endParaRPr lang="uk-UA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 l="26965" t="14753" r="28201" b="17624"/>
          <a:stretch>
            <a:fillRect/>
          </a:stretch>
        </p:blipFill>
        <p:spPr>
          <a:xfrm>
            <a:off x="2643174" y="928670"/>
            <a:ext cx="3857652" cy="235745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14612" y="3571876"/>
            <a:ext cx="4004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Результат виконання процедури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293451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00042"/>
            <a:ext cx="8229600" cy="1052736"/>
          </a:xfrm>
        </p:spPr>
        <p:txBody>
          <a:bodyPr/>
          <a:lstStyle/>
          <a:p>
            <a:r>
              <a:rPr lang="uk-UA" dirty="0" smtClean="0"/>
              <a:t>Виконаємо разом</a:t>
            </a:r>
            <a:endParaRPr lang="uk-UA" dirty="0"/>
          </a:p>
        </p:txBody>
      </p:sp>
      <p:pic>
        <p:nvPicPr>
          <p:cNvPr id="4" name="Picture 2" descr="Картинки по запросу человек за компьютером рисуно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8747" cy="148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00034" y="2428868"/>
            <a:ext cx="8229600" cy="1756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1°. Створіть проект, у якому подія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кнопки встановить її розміри 40 х 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r>
              <a:rPr lang="uk-UA" sz="2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пікселів і змінить текст на кнопці на назву вашого міста. Збережіть проект у папці з іменем Завдання 5.3.1, створеній у вашій папці.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2°. Створіть проект, у якому подія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KeyPress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кнопки встановить її розміри 20 х 40 пікселів і змінить текст на кнопці на ваше прізвище. Збережіть проект у папці з іменем Завдання 5.3.2, створеній у вашій папці.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З*. Створіть проект, у якому подія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MouseMove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кнопки змінить текст на кнопці і збільшить відступ її верхньої межі на 20 пікселів. Збережіть проект у папці з іменем Завдання 5.3.3, створеній у вашій папці.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16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643306" y="1571612"/>
            <a:ext cx="3201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Практична частина уроку.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Розв’язування задач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70406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uk-UA" dirty="0" smtClean="0"/>
              <a:t>Виконаємо разом</a:t>
            </a:r>
            <a:endParaRPr lang="uk-UA" dirty="0"/>
          </a:p>
        </p:txBody>
      </p:sp>
      <p:pic>
        <p:nvPicPr>
          <p:cNvPr id="4" name="Picture 2" descr="Картинки по запросу человек за компьютером рисунок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98747" cy="148478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7"/>
          <p:cNvSpPr>
            <a:spLocks noGrp="1"/>
          </p:cNvSpPr>
          <p:nvPr>
            <p:ph idx="1"/>
          </p:nvPr>
        </p:nvSpPr>
        <p:spPr>
          <a:xfrm>
            <a:off x="571472" y="1714488"/>
            <a:ext cx="8229600" cy="175679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°. Створіть проект, у якому подія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 встановить 120 пікселів відступ його верхньої межі від верхньої межі вікна і змінить текст на написі на назву вулиці, на якій знаходиться ваша школа. Збережіть проект у папці з іменем Завдання 5.4.1, створеній у вашій папці.</a:t>
            </a:r>
          </a:p>
          <a:p>
            <a:pPr marL="0" indent="0" algn="just">
              <a:buNone/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°. Створіть проект, у якому подія </a:t>
            </a:r>
            <a:r>
              <a:rPr lang="en-US" sz="2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KeyPress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 встановить 80 пікселів відступ його лівої межі від лівої межі вікна і змінить текст на написі на ваше ім’я. Збережіть проект у папці з іменем Завдання 5.4.2, створеній у вашій папці.</a:t>
            </a:r>
          </a:p>
          <a:p>
            <a:pPr marL="0" indent="0" algn="just">
              <a:buNone/>
            </a:pP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6*. Створіть проект, у якому подія 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uk-UA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кнопки перемістить її на 60 пікселів праворуч і на 10 пікселів уверх і виведе в напис ваше прізвище та ім’я зеленим кольором на сірому фоні. Збережіть проект у папці з іменем Завдання 5.4.6, створеній у вашій папці.</a:t>
            </a:r>
          </a:p>
          <a:p>
            <a:pPr marL="457200" indent="-457200" algn="just">
              <a:buFont typeface="+mj-lt"/>
              <a:buAutoNum type="arabicPeriod"/>
            </a:pPr>
            <a:endParaRPr lang="uk-UA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17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071802" y="1000108"/>
            <a:ext cx="3201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Практична частина уроку.</a:t>
            </a:r>
          </a:p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Розв’язування задач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61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7472386" cy="714356"/>
          </a:xfrm>
        </p:spPr>
        <p:txBody>
          <a:bodyPr/>
          <a:lstStyle/>
          <a:p>
            <a:r>
              <a:rPr lang="uk-UA" sz="3600" dirty="0" smtClean="0"/>
              <a:t>Дай відповіді на запитання:</a:t>
            </a:r>
            <a:endParaRPr lang="uk-UA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4929222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1°.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розмістити кнопку на формі?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2°. Які ви знаєте властивості кнопки?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З*. Що визначають значення відомих вам властивостей кнопки?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4*. Чим відрізняється змінення значень властивості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 і для кнопки?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5*. Чим відрізняється властивість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 і для кнопки?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6*. Чим відрізняються властивості Тор і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форми і для кнопки?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7*. Які значення можуть набувати властивості кнопки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sz="6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визначає кожне із цих значень для кожної із цих властивостей?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8*. Чому властивість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називають комплексною?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9°. Для чого використовується напис?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°. Як розмістити напис на формі?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*. Що визначають значення властивостей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ru-RU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напису? </a:t>
            </a:r>
            <a:endParaRPr lang="uk-UA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12*.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визначають значення властивостей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напису? </a:t>
            </a:r>
            <a:endParaRPr lang="uk-UA" sz="6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13*.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визначають значення комплексної властивості </a:t>
            </a:r>
            <a:r>
              <a:rPr lang="en-US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uk-UA" sz="6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</a:t>
            </a: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14*. Чим відрізняється властивість 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 </a:t>
            </a: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 і для кнопки?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15*. Чим відрізняються властивості Тор і 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 </a:t>
            </a: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 і для форми?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16*. Чим відрізняються властивості 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 </a:t>
            </a: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 </a:t>
            </a: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 і для форми?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uk-UA" sz="6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7*. Як можна змінити текст у написі?</a:t>
            </a:r>
          </a:p>
          <a:p>
            <a:pPr marL="0" indent="0" algn="just">
              <a:buNone/>
            </a:pP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Картинки по запросу завдання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112" y="0"/>
            <a:ext cx="1536887" cy="1584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18</a:t>
            </a:fld>
            <a:endParaRPr lang="uk-UA"/>
          </a:p>
        </p:txBody>
      </p:sp>
      <p:sp>
        <p:nvSpPr>
          <p:cNvPr id="8" name="TextBox 7"/>
          <p:cNvSpPr txBox="1"/>
          <p:nvPr/>
        </p:nvSpPr>
        <p:spPr>
          <a:xfrm>
            <a:off x="3857620" y="714356"/>
            <a:ext cx="3876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Закріплення вивченого матеріалу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45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0"/>
            <a:ext cx="8229600" cy="1600200"/>
          </a:xfrm>
        </p:spPr>
        <p:txBody>
          <a:bodyPr/>
          <a:lstStyle/>
          <a:p>
            <a:r>
              <a:rPr lang="uk-UA" sz="4400" b="1" dirty="0">
                <a:solidFill>
                  <a:srgbClr val="002060"/>
                </a:solidFill>
              </a:rPr>
              <a:t>Домашнє завдання</a:t>
            </a:r>
            <a:r>
              <a:rPr lang="uk-UA" dirty="0">
                <a:solidFill>
                  <a:srgbClr val="002060"/>
                </a:solidFill>
              </a:rPr>
              <a:t/>
            </a:r>
            <a:br>
              <a:rPr lang="uk-UA" dirty="0">
                <a:solidFill>
                  <a:srgbClr val="002060"/>
                </a:solidFill>
              </a:rPr>
            </a:br>
            <a:endParaRPr lang="uk-UA" dirty="0"/>
          </a:p>
        </p:txBody>
      </p:sp>
      <p:pic>
        <p:nvPicPr>
          <p:cNvPr id="4" name="Picture 2" descr="Картинки по запросу домашнє завдання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382" r="637" b="48607"/>
          <a:stretch/>
        </p:blipFill>
        <p:spPr bwMode="auto">
          <a:xfrm>
            <a:off x="214282" y="571480"/>
            <a:ext cx="8715404" cy="57639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0100" y="1285860"/>
            <a:ext cx="7286676" cy="4525963"/>
          </a:xfrm>
        </p:spPr>
        <p:txBody>
          <a:bodyPr>
            <a:norm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Вивчити параграф </a:t>
            </a:r>
            <a:endParaRPr lang="uk-UA" sz="22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uk-UA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endParaRPr lang="uk-UA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 algn="just">
              <a:buNone/>
            </a:pP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6*. Створіть проект, у якому подія 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Click 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кнопки перемістить її на 60 пікселів праворуч і на 10 пікселів уверх і виведе в напис ваше прізвище та ім’я зеленим кольором на сірому фоні. Збережіть проект у папці з іменем Завдання 5.4.6, створеній у вашій папці</a:t>
            </a:r>
            <a:r>
              <a:rPr lang="uk-UA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800100" lvl="2" indent="0" algn="just">
              <a:buNone/>
            </a:pPr>
            <a:endParaRPr lang="uk-UA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2" indent="0" algn="just">
              <a:buNone/>
            </a:pP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З*. Створіть проект, у якому подія </a:t>
            </a:r>
            <a:r>
              <a:rPr lang="en-US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MouseMove</a:t>
            </a:r>
            <a:r>
              <a:rPr lang="en-US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напису змінить текст на ньому, установить червоний колір тексту і збільшить відступ напису від верхньої межі вікна на 20 пікселів. Збережіть проект у папці з іменем Завдання 5.4.3, створеній у вашій папці.</a:t>
            </a:r>
          </a:p>
          <a:p>
            <a:pPr marL="0" indent="0" algn="just">
              <a:buNone/>
            </a:pPr>
            <a:endParaRPr lang="uk-UA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19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80101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714356"/>
          </a:xfrm>
        </p:spPr>
        <p:txBody>
          <a:bodyPr/>
          <a:lstStyle/>
          <a:p>
            <a:r>
              <a:rPr lang="uk-UA" sz="3600" dirty="0" smtClean="0"/>
              <a:t>Актуалізація опорних знань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143536"/>
          </a:xfrm>
        </p:spPr>
        <p:txBody>
          <a:bodyPr>
            <a:normAutofit fontScale="92500"/>
          </a:bodyPr>
          <a:lstStyle/>
          <a:p>
            <a:pPr marL="457200" lvl="0" indent="-4572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До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початку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формою 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вікном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)?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суть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кожної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обробник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створити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обробник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необхідно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змінити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кнопки?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початку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виконання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можуть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відбуватися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кнопкою?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чому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полягає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кожна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 них?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0" indent="-457200" algn="just">
              <a:buFont typeface="+mj-lt"/>
              <a:buAutoNum type="arabicPeriod"/>
            </a:pP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відмінності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властивостей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кнопки і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знаєте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2</a:t>
            </a:fld>
            <a:endParaRPr lang="uk-UA"/>
          </a:p>
        </p:txBody>
      </p:sp>
      <p:sp>
        <p:nvSpPr>
          <p:cNvPr id="7" name="TextBox 6"/>
          <p:cNvSpPr txBox="1"/>
          <p:nvPr/>
        </p:nvSpPr>
        <p:spPr>
          <a:xfrm>
            <a:off x="3357554" y="714356"/>
            <a:ext cx="27286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Усне опитування учнів</a:t>
            </a:r>
            <a:endParaRPr lang="ru-RU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492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414" y="642918"/>
            <a:ext cx="6400816" cy="957282"/>
          </a:xfrm>
        </p:spPr>
        <p:txBody>
          <a:bodyPr/>
          <a:lstStyle/>
          <a:p>
            <a:r>
              <a:rPr lang="uk-UA" dirty="0">
                <a:solidFill>
                  <a:srgbClr val="002060"/>
                </a:solidFill>
              </a:rPr>
              <a:t>К</a:t>
            </a:r>
            <a:r>
              <a:rPr lang="uk-UA" dirty="0" smtClean="0">
                <a:solidFill>
                  <a:srgbClr val="002060"/>
                </a:solidFill>
              </a:rPr>
              <a:t>нопка</a:t>
            </a:r>
            <a:endParaRPr lang="uk-UA" dirty="0">
              <a:solidFill>
                <a:srgbClr val="00206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потрібно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підвести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вказівник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зображення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вкладці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standart</a:t>
            </a:r>
            <a:r>
              <a:rPr lang="en-US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стандарт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Lazarus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двічі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клацнути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ліву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миші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Після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цього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кнопка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з’явиться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верхній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лівій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частині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ім’я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додається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списку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проекту в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полі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</a:t>
            </a:r>
            <a:r>
              <a:rPr lang="uk-UA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Інспектор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об’єктів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За потреби кнопку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перетягнути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будь-яке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інше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місце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3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78268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 l="1653" b="8565"/>
          <a:stretch>
            <a:fillRect/>
          </a:stretch>
        </p:blipFill>
        <p:spPr>
          <a:xfrm>
            <a:off x="357158" y="214290"/>
            <a:ext cx="8501090" cy="56436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43306" y="6000768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Кнопка на формі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563413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097880"/>
          </a:xfrm>
        </p:spPr>
        <p:txBody>
          <a:bodyPr anchor="ctr">
            <a:normAutofit fontScale="85000" lnSpcReduction="10000"/>
          </a:bodyPr>
          <a:lstStyle/>
          <a:p>
            <a:pPr marL="0" indent="0"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Усі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властивості форми, які ми 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розглядали: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Caption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Width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Left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uk-UA" sz="28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і у кнопки. </a:t>
            </a:r>
            <a:endParaRPr lang="en-US" sz="28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Розглянемо ще кілька властивостей, які мають і кнопка, і форма: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enabled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-доступний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її значення визначає, чи доступний об’єкт для операцій над ним. Ця властивість може набувати лише одного з двох значень: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-істина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правда) - об’єкт доступний або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-хиба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неправда) - об’єкт недоступний;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visible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-видимий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її значення визначає, чи видимий даний об’єкт у вікні. Ця властивість може також набувати лише одного з двох значень: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 видимий або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об’єкт невидимий.</a:t>
            </a:r>
          </a:p>
          <a:p>
            <a:pPr algn="just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-шрифт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- її значення визначає значення властивостей шрифту, яким буде виводитися текст на об’єкті. На відміну від усіх попередніх властивостей, ця властивість є комплексною. Так її 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назива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ють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тому, що вона складається з кількох властивостей шрифту: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Name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size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-розмір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та ін. Значення кожної з них можна змінити, якщо відкрити їх список вибором кнопки д ліворуч від назви властивості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або у вікні Шрифт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 відкривається вибором кнопки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правій крайній частині рядка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Font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Ця кнопка стає доступною, якщо зробити поточним поле цього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рядка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19807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6</a:t>
            </a:fld>
            <a:endParaRPr lang="uk-UA"/>
          </a:p>
        </p:txBody>
      </p:sp>
      <p:pic>
        <p:nvPicPr>
          <p:cNvPr id="5" name="Объект 4"/>
          <p:cNvPicPr>
            <a:picLocks noGrp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641" b="14459"/>
          <a:stretch>
            <a:fillRect/>
          </a:stretch>
        </p:blipFill>
        <p:spPr>
          <a:xfrm>
            <a:off x="2071670" y="285728"/>
            <a:ext cx="5143536" cy="42862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85918" y="4786322"/>
            <a:ext cx="59282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b="1" dirty="0" smtClean="0"/>
              <a:t>Вікно Шрифт </a:t>
            </a:r>
          </a:p>
          <a:p>
            <a:pPr algn="ctr"/>
            <a:r>
              <a:rPr lang="uk-UA" b="1" dirty="0" smtClean="0"/>
              <a:t>для встановлення значень властивостей шрифтів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80335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Увага!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Якщо </a:t>
            </a:r>
            <a:r>
              <a:rPr lang="uk-UA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виділити кнопку, то на вкладці Події вікна Інспектор об’єктів можна, як і для форми, вибрати подію, для якої буде створено заготовку для тексту відповідної процедури - обробника цієї </a:t>
            </a:r>
            <a:r>
              <a:rPr lang="uk-UA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події</a:t>
            </a:r>
            <a:endParaRPr lang="uk-UA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7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800440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pic>
        <p:nvPicPr>
          <p:cNvPr id="4" name="Объект 3"/>
          <p:cNvPicPr>
            <a:picLocks noGrp="1"/>
          </p:cNvPicPr>
          <p:nvPr>
            <p:ph idx="4294967295"/>
          </p:nvPr>
        </p:nvPicPr>
        <p:blipFill>
          <a:blip r:embed="rId3"/>
          <a:srcRect r="3187" b="6357"/>
          <a:stretch>
            <a:fillRect/>
          </a:stretch>
        </p:blipFill>
        <p:spPr>
          <a:xfrm>
            <a:off x="500034" y="0"/>
            <a:ext cx="8072494" cy="60007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6000768"/>
            <a:ext cx="4132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Обробник подій </a:t>
            </a:r>
            <a:r>
              <a:rPr lang="en-US" b="1" dirty="0" smtClean="0"/>
              <a:t>Click</a:t>
            </a:r>
            <a:r>
              <a:rPr lang="uk-UA" b="1" dirty="0" smtClean="0"/>
              <a:t> для кнопки</a:t>
            </a:r>
            <a:endParaRPr lang="ru-RU" b="1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8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2948930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НАПИС</a:t>
            </a:r>
            <a:endParaRPr lang="uk-UA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Ще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одним компонентом, який можна розмістити на формі, є напис. Цей компонент використовується для виведення текстових повідомлень.</a:t>
            </a:r>
          </a:p>
          <a:p>
            <a:pPr marL="0" indent="0" algn="just">
              <a:buNone/>
            </a:pP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Щоб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розмістити напис на формі, потрібно підвести вказівник до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кнопки </a:t>
            </a:r>
            <a:r>
              <a:rPr lang="en-US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TLabel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uk-UA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англ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label</a:t>
            </a:r>
            <a:r>
              <a:rPr lang="uk-UA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uk-UA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напис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на вкладці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Standard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 середовища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Lazarus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двічі клацнути ліву кнопку миші. Після цього напис з’явиться у верхній лівій частині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форми,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його ім’я додасться до списку компонентів проекту в полі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Components </a:t>
            </a:r>
            <a:r>
              <a:rPr lang="uk-UA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вікна Інспектор об’єктів. За потреби напис можна перетягнути в будь-яке інше місце </a:t>
            </a:r>
            <a:r>
              <a:rPr lang="uk-UA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</a:t>
            </a:r>
            <a:endParaRPr lang="uk-UA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uk-UA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8 клас. Алгоритми і програми. Lazarus</a:t>
            </a: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7FBB6C-DAFA-485E-B8D9-C905B7A4D8AA}" type="slidenum">
              <a:rPr lang="uk-UA" smtClean="0"/>
              <a:pPr/>
              <a:t>9</a:t>
            </a:fld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304818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сполнительная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Исполнительн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Исполните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352</TotalTime>
  <Words>1030</Words>
  <Application>Microsoft Office PowerPoint</Application>
  <PresentationFormat>Экран (4:3)</PresentationFormat>
  <Paragraphs>121</Paragraphs>
  <Slides>19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Исполнительная</vt:lpstr>
      <vt:lpstr>Поняття об’єкта в мові програмування ,  його властивостей і методів .  Елементи керування  «напис» та «кнопка»</vt:lpstr>
      <vt:lpstr>Актуалізація опорних знань</vt:lpstr>
      <vt:lpstr>Кнопка</vt:lpstr>
      <vt:lpstr>Слайд 4</vt:lpstr>
      <vt:lpstr>Слайд 5</vt:lpstr>
      <vt:lpstr>Слайд 6</vt:lpstr>
      <vt:lpstr>Увага!</vt:lpstr>
      <vt:lpstr>Слайд 8</vt:lpstr>
      <vt:lpstr>НАПИС</vt:lpstr>
      <vt:lpstr>Слайд 10</vt:lpstr>
      <vt:lpstr>Наприклад</vt:lpstr>
      <vt:lpstr>Слайд 12</vt:lpstr>
      <vt:lpstr> Напис </vt:lpstr>
      <vt:lpstr>Слайд 14</vt:lpstr>
      <vt:lpstr>Слайд 15</vt:lpstr>
      <vt:lpstr>Виконаємо разом</vt:lpstr>
      <vt:lpstr>Виконаємо разом</vt:lpstr>
      <vt:lpstr>Дай відповіді на запитання:</vt:lpstr>
      <vt:lpstr>Домашнє завдання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Поняття об’єкта в мові програмування ,  його властивостей і методів .  Елементи керування  «напис» та «кнопка»</dc:title>
  <cp:lastModifiedBy>Admin</cp:lastModifiedBy>
  <cp:revision>4</cp:revision>
  <dcterms:created xsi:type="dcterms:W3CDTF">2016-09-10T10:46:40Z</dcterms:created>
  <dcterms:modified xsi:type="dcterms:W3CDTF">2020-03-26T13:55:29Z</dcterms:modified>
</cp:coreProperties>
</file>