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08" r:id="rId2"/>
    <p:sldId id="296" r:id="rId3"/>
    <p:sldId id="297" r:id="rId4"/>
    <p:sldId id="298" r:id="rId5"/>
    <p:sldId id="299" r:id="rId6"/>
    <p:sldId id="258" r:id="rId7"/>
    <p:sldId id="259" r:id="rId8"/>
    <p:sldId id="260" r:id="rId9"/>
    <p:sldId id="261" r:id="rId10"/>
    <p:sldId id="301" r:id="rId11"/>
    <p:sldId id="263" r:id="rId12"/>
    <p:sldId id="302" r:id="rId13"/>
    <p:sldId id="266" r:id="rId14"/>
    <p:sldId id="268" r:id="rId15"/>
    <p:sldId id="269" r:id="rId16"/>
    <p:sldId id="270" r:id="rId17"/>
    <p:sldId id="303" r:id="rId18"/>
    <p:sldId id="305" r:id="rId19"/>
    <p:sldId id="272" r:id="rId20"/>
    <p:sldId id="273" r:id="rId21"/>
    <p:sldId id="304" r:id="rId22"/>
    <p:sldId id="274" r:id="rId23"/>
    <p:sldId id="275" r:id="rId24"/>
    <p:sldId id="29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88" r:id="rId34"/>
    <p:sldId id="291" r:id="rId35"/>
    <p:sldId id="307" r:id="rId36"/>
    <p:sldId id="292" r:id="rId37"/>
    <p:sldId id="293" r:id="rId38"/>
    <p:sldId id="294" r:id="rId39"/>
    <p:sldId id="31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16C0B-EAF6-4891-9FE8-2170CADC4CCC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13927-1026-46F0-95BE-323166EFF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13927-1026-46F0-95BE-323166EFF048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0"/>
            <a:ext cx="5975350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196975"/>
            <a:ext cx="3889375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196975"/>
            <a:ext cx="3889375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0"/>
            <a:ext cx="5975350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196975"/>
            <a:ext cx="3889375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5" y="1196975"/>
            <a:ext cx="3889375" cy="2624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25" y="3973513"/>
            <a:ext cx="3889375" cy="2624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5;&#1083;&#1077;&#1085;&#1072;\Downloads\neizvesten-indiyskiy-hit-muzyka-indii-_04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5;&#1083;&#1077;&#1085;&#1072;\Downloads\indiyskaya-muzyka-dzhimi-dzhimi-acha-acha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Картинки по запросу &quot;индия картинки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neizvesten-indiyskiy-hit-muzyka-indii-_0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ww.votpusk.ru/weather/weather-img/IN-11.jpg"/>
          <p:cNvPicPr>
            <a:picLocks noChangeAspect="1" noChangeArrowheads="1"/>
          </p:cNvPicPr>
          <p:nvPr/>
        </p:nvPicPr>
        <p:blipFill>
          <a:blip r:embed="rId2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36613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КЛІМАТ</a:t>
            </a:r>
            <a:endParaRPr lang="ru-RU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1196975"/>
            <a:ext cx="5580112" cy="5400675"/>
          </a:xfrm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Країна лежить в субекваторіальному, тропічному та тропічному мусонному кліматичному поясі.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Переважає субекваторіальний мусонний клімат. 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Індії виділяють три сезони: сухий прохолодний (з листопада до лютого), сухий жаркий (березень — травень) та вологий жаркий (червень — жовтень).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Середні температури січня — +20…+25 °С, липня — +27…+32 °С.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опадів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цілому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значна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різниться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сезонами року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територіями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Найбільше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випадає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вологий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сезон (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червень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вересень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найменше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жаркий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посушливий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березень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червень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Індії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найвологіше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плато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Шіллонг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тут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випадає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  12 000 мм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опадів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pic>
        <p:nvPicPr>
          <p:cNvPr id="1026" name="Picture 2" descr="C:\Users\Елена\Desktop\картинки на Индию\India_climatic_zone_map_ru.svg.png"/>
          <p:cNvPicPr>
            <a:picLocks noChangeAspect="1" noChangeArrowheads="1"/>
          </p:cNvPicPr>
          <p:nvPr/>
        </p:nvPicPr>
        <p:blipFill>
          <a:blip r:embed="rId4" cstate="print"/>
          <a:srcRect l="3830" t="6780" r="2322"/>
          <a:stretch>
            <a:fillRect/>
          </a:stretch>
        </p:blipFill>
        <p:spPr bwMode="auto">
          <a:xfrm>
            <a:off x="5615608" y="1268760"/>
            <a:ext cx="352839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ensum-club.pro/wp-content/uploads/2018/09/14995756775961b57d77f590.55477196-960x64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2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9036495" cy="836613"/>
          </a:xfrm>
        </p:spPr>
        <p:txBody>
          <a:bodyPr>
            <a:noAutofit/>
          </a:bodyPr>
          <a:lstStyle/>
          <a:p>
            <a:r>
              <a:rPr lang="uk-UA" sz="54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ВНУТРІШНІ ВОДИ</a:t>
            </a:r>
            <a:endParaRPr lang="ru-RU" sz="5400" dirty="0" smtClean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12291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124744"/>
            <a:ext cx="374441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Картинки по запросу &quot;фоновая картинка&quot;&quot;"/>
          <p:cNvPicPr>
            <a:picLocks noChangeAspect="1" noChangeArrowheads="1"/>
          </p:cNvPicPr>
          <p:nvPr/>
        </p:nvPicPr>
        <p:blipFill>
          <a:blip r:embed="rId2" cstate="print"/>
          <a:srcRect r="803" b="3801"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3999" cy="836613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Мінеральні ресурси</a:t>
            </a:r>
            <a:endParaRPr lang="ru-RU" sz="6600" b="1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9165"/>
            <a:ext cx="5112568" cy="337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284984"/>
            <a:ext cx="4824535" cy="3438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 view of Walled city of Jaipur from the Nahargarh Fort hills during the last Sunset of the year 2015 in Jaipur, India , 31 Dec ,2015."/>
          <p:cNvPicPr>
            <a:picLocks noChangeAspect="1" noChangeArrowheads="1"/>
          </p:cNvPicPr>
          <p:nvPr/>
        </p:nvPicPr>
        <p:blipFill>
          <a:blip r:embed="rId2" cstate="print">
            <a:lum bright="-1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4" name="Содержимое 3"/>
          <p:cNvSpPr>
            <a:spLocks noGrp="1"/>
          </p:cNvSpPr>
          <p:nvPr>
            <p:ph sz="half" idx="2"/>
          </p:nvPr>
        </p:nvSpPr>
        <p:spPr>
          <a:xfrm>
            <a:off x="827584" y="2276872"/>
            <a:ext cx="7272808" cy="2880320"/>
          </a:xfrm>
        </p:spPr>
        <p:txBody>
          <a:bodyPr>
            <a:noAutofit/>
          </a:bodyPr>
          <a:lstStyle/>
          <a:p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28 об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єктів</a:t>
            </a:r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спадщини ЮНЕСКО</a:t>
            </a:r>
          </a:p>
          <a:p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Історико-культурний напрямок</a:t>
            </a:r>
          </a:p>
          <a:p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Гірськолижно-альпіністський напрямок</a:t>
            </a:r>
            <a:endParaRPr lang="ru-RU" sz="3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52513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РЕКРЕАЦІЙНІ РЕСУРСИ</a:t>
            </a:r>
            <a:endParaRPr lang="ru-RU" sz="5400" b="1" dirty="0" smtClean="0"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артинки по запросу &quot;індія населення&quot;&quot;"/>
          <p:cNvPicPr>
            <a:picLocks noChangeAspect="1" noChangeArrowheads="1"/>
          </p:cNvPicPr>
          <p:nvPr/>
        </p:nvPicPr>
        <p:blipFill>
          <a:blip r:embed="rId2" cstate="print">
            <a:lum bright="-10000" contrast="-4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3"/>
          <p:cNvSpPr>
            <a:spLocks noGrp="1"/>
          </p:cNvSpPr>
          <p:nvPr>
            <p:ph sz="half" idx="2"/>
          </p:nvPr>
        </p:nvSpPr>
        <p:spPr>
          <a:xfrm>
            <a:off x="0" y="2924944"/>
            <a:ext cx="8964488" cy="3312145"/>
          </a:xfrm>
        </p:spPr>
        <p:txBody>
          <a:bodyPr>
            <a:noAutofit/>
          </a:bodyPr>
          <a:lstStyle/>
          <a:p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тип відтворення</a:t>
            </a:r>
          </a:p>
          <a:p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Демографічна політика </a:t>
            </a:r>
            <a:r>
              <a:rPr lang="uk-UA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“Нас</a:t>
            </a:r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двоє - нам </a:t>
            </a:r>
            <a:r>
              <a:rPr lang="uk-UA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двох”</a:t>
            </a:r>
            <a:endParaRPr lang="uk-UA" sz="3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Середня тривалість життя 69.9 р.</a:t>
            </a:r>
          </a:p>
          <a:p>
            <a:r>
              <a:rPr lang="uk-UA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Міграції-</a:t>
            </a:r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економічні до США,Великої Британії</a:t>
            </a:r>
            <a:endParaRPr lang="ru-RU" sz="3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9036495" cy="836613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НАСЕЛЕННЯ</a:t>
            </a:r>
            <a:endParaRPr lang="ru-RU" sz="6000" b="1" dirty="0" smtClean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7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артинки по запросу &quot;індія населення&quot;&quot;"/>
          <p:cNvPicPr>
            <a:picLocks noChangeAspect="1" noChangeArrowheads="1"/>
          </p:cNvPicPr>
          <p:nvPr/>
        </p:nvPicPr>
        <p:blipFill>
          <a:blip r:embed="rId2" cstate="print">
            <a:lum bright="-3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8892480" cy="5905500"/>
          </a:xfrm>
        </p:spPr>
        <p:txBody>
          <a:bodyPr>
            <a:normAutofit/>
          </a:bodyPr>
          <a:lstStyle/>
          <a:p>
            <a:pPr eaLnBrk="1" hangingPunct="1"/>
            <a:endParaRPr lang="ru-RU" sz="2800" dirty="0" smtClean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Індія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багатонаціональнадержава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≈ 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150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націй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).,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індоарійці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– 72%,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дравіди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– 25%,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-3% </a:t>
            </a:r>
          </a:p>
          <a:p>
            <a:pPr eaLnBrk="1" hangingPunct="1"/>
            <a:endParaRPr lang="ru-RU" b="1" dirty="0" smtClean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Релігійна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інду</a:t>
            </a:r>
            <a:r>
              <a:rPr lang="uk-UA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ї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сти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-80.5%,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мусульмани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– 13.4%,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християни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-2,3%.,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сікхи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джайністи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буддисти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-2.5% </a:t>
            </a:r>
          </a:p>
          <a:p>
            <a:pPr eaLnBrk="1" hangingPunct="1"/>
            <a:endParaRPr lang="ru-RU" b="1" dirty="0" smtClean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uk-UA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Статева: 100 чоловіків/ 93 жінки</a:t>
            </a:r>
          </a:p>
        </p:txBody>
      </p:sp>
      <p:pic>
        <p:nvPicPr>
          <p:cNvPr id="5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5230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6600" b="1" dirty="0" err="1" smtClean="0">
                <a:solidFill>
                  <a:srgbClr val="8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Населення:структура</a:t>
            </a:r>
            <a:endParaRPr lang="ru-RU" sz="6600" b="1" dirty="0" smtClean="0">
              <a:solidFill>
                <a:srgbClr val="8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Картинки по запросу &quot;індія населення&quot;&quot;"/>
          <p:cNvPicPr>
            <a:picLocks noChangeAspect="1" noChangeArrowheads="1"/>
          </p:cNvPicPr>
          <p:nvPr/>
        </p:nvPicPr>
        <p:blipFill>
          <a:blip r:embed="rId2" cstate="print">
            <a:lum bright="-20000" contrast="-4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7504" y="1556792"/>
            <a:ext cx="8856984" cy="5040858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Середня густота-397 осіб/км</a:t>
            </a:r>
          </a:p>
          <a:p>
            <a:r>
              <a:rPr lang="uk-UA" sz="40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Рівень </a:t>
            </a:r>
            <a:r>
              <a:rPr lang="uk-UA" sz="4000" dirty="0" err="1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урбанізаціі</a:t>
            </a:r>
            <a:r>
              <a:rPr lang="uk-UA" sz="40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29%</a:t>
            </a:r>
          </a:p>
          <a:p>
            <a:r>
              <a:rPr lang="uk-UA" sz="40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37 міст – мільйонерів: Мумбаї – 13.9; Делі – 12.0, Бангалор – 5.2; </a:t>
            </a:r>
            <a:r>
              <a:rPr lang="uk-UA" sz="4000" dirty="0" err="1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Колкатта</a:t>
            </a:r>
            <a:r>
              <a:rPr lang="uk-UA" sz="40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– 5 </a:t>
            </a:r>
            <a:r>
              <a:rPr lang="uk-UA" sz="4000" dirty="0" err="1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млн.осіб</a:t>
            </a:r>
            <a:endParaRPr lang="ru-RU" sz="4000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3999" cy="836613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Населення розселення</a:t>
            </a:r>
            <a:endParaRPr lang="ru-RU" sz="72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Картинки по запросу &quot;індія господарство&quot;&quot;"/>
          <p:cNvPicPr>
            <a:picLocks noChangeAspect="1" noChangeArrowheads="1"/>
          </p:cNvPicPr>
          <p:nvPr/>
        </p:nvPicPr>
        <p:blipFill>
          <a:blip r:embed="rId2" cstate="print">
            <a:lum bright="-1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3999" cy="836613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ГОСПОДАРСТВО</a:t>
            </a:r>
            <a:endParaRPr lang="ru-RU" sz="60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2824722"/>
            <a:ext cx="4104456" cy="403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7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2beb33ad0d5d9fd05ea26c64932e96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-1224" b="5877"/>
          <a:stretch>
            <a:fillRect/>
          </a:stretch>
        </p:blipFill>
        <p:spPr>
          <a:xfrm>
            <a:off x="0" y="1"/>
            <a:ext cx="9324528" cy="6858000"/>
          </a:xfrm>
        </p:spPr>
      </p:pic>
      <p:pic>
        <p:nvPicPr>
          <p:cNvPr id="5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88640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артинки по запросу &quot;індія господарство&quot;&quot;"/>
          <p:cNvPicPr>
            <a:picLocks noChangeAspect="1" noChangeArrowheads="1"/>
          </p:cNvPicPr>
          <p:nvPr/>
        </p:nvPicPr>
        <p:blipFill>
          <a:blip r:embed="rId2" cstate="print">
            <a:lum bright="-3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2736304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/>
            </a:r>
            <a:br>
              <a:rPr lang="uk-UA" sz="54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</a:br>
            <a:r>
              <a:rPr lang="uk-UA" sz="54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ГОСПОДАРСТВО</a:t>
            </a:r>
            <a:br>
              <a:rPr lang="uk-UA" sz="54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</a:br>
            <a:r>
              <a:rPr lang="uk-UA" sz="54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/>
            </a:r>
            <a:br>
              <a:rPr lang="uk-UA" sz="54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</a:br>
            <a:r>
              <a:rPr lang="uk-UA" sz="54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Індія </a:t>
            </a:r>
            <a:r>
              <a:rPr lang="uk-UA" sz="5400" b="1" dirty="0" err="1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-</a:t>
            </a:r>
            <a:r>
              <a:rPr lang="uk-UA" b="1" dirty="0" err="1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країна</a:t>
            </a:r>
            <a:r>
              <a:rPr lang="uk-UA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,що розвивається</a:t>
            </a:r>
            <a:br>
              <a:rPr lang="uk-UA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</a:br>
            <a:endParaRPr lang="ru-RU" sz="54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520677"/>
            <a:ext cx="9144000" cy="4337323"/>
          </a:xfrm>
        </p:spPr>
        <p:txBody>
          <a:bodyPr>
            <a:normAutofit fontScale="85000" lnSpcReduction="10000"/>
          </a:bodyPr>
          <a:lstStyle/>
          <a:p>
            <a:r>
              <a:rPr lang="uk-UA" sz="3600" i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ВВП 9.4 </a:t>
            </a:r>
            <a:r>
              <a:rPr lang="uk-UA" sz="3600" i="1" dirty="0" err="1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трлн.дол</a:t>
            </a:r>
            <a:r>
              <a:rPr lang="uk-UA" sz="3600" i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(3 місце в світі)</a:t>
            </a:r>
          </a:p>
          <a:p>
            <a:r>
              <a:rPr lang="uk-UA" sz="3600" i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ВВП на душу населення 7,2 тис.дол.-155 місце ??????</a:t>
            </a:r>
          </a:p>
          <a:p>
            <a:r>
              <a:rPr lang="uk-UA" sz="3600" i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Структура ВВП: сільське господарство – 16.8%; промисловість – 28.9%, сфера послуг – 46.6%</a:t>
            </a:r>
          </a:p>
          <a:p>
            <a:pPr algn="ctr">
              <a:buNone/>
            </a:pPr>
            <a:r>
              <a:rPr lang="uk-UA" sz="4300" b="1" dirty="0" smtClean="0">
                <a:solidFill>
                  <a:srgbClr val="FF0000"/>
                </a:solidFill>
              </a:rPr>
              <a:t>           </a:t>
            </a:r>
          </a:p>
          <a:p>
            <a:pPr algn="ctr">
              <a:buNone/>
            </a:pPr>
            <a:r>
              <a:rPr lang="uk-UA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ЕКОНОМІЧНЕ ЗРОСТАННЯ ЧОМУ?</a:t>
            </a:r>
            <a:endParaRPr lang="ru-RU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a8f9949a208792ee870268bcda129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&quot;індія господарство&quot;&quot;"/>
          <p:cNvPicPr>
            <a:picLocks noChangeAspect="1" noChangeArrowheads="1"/>
          </p:cNvPicPr>
          <p:nvPr/>
        </p:nvPicPr>
        <p:blipFill>
          <a:blip r:embed="rId2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3501008"/>
          </a:xfrm>
          <a:prstGeom prst="rect">
            <a:avLst/>
          </a:prstGeom>
          <a:noFill/>
        </p:spPr>
      </p:pic>
      <p:pic>
        <p:nvPicPr>
          <p:cNvPr id="20484" name="Picture 4" descr="Картинки по запросу &quot;індія господарство&quot;&quot;"/>
          <p:cNvPicPr>
            <a:picLocks noChangeAspect="1" noChangeArrowheads="1"/>
          </p:cNvPicPr>
          <p:nvPr/>
        </p:nvPicPr>
        <p:blipFill>
          <a:blip r:embed="rId3" cstate="print">
            <a:lum bright="-10000" contrast="-30000"/>
          </a:blip>
          <a:srcRect/>
          <a:stretch>
            <a:fillRect/>
          </a:stretch>
        </p:blipFill>
        <p:spPr bwMode="auto">
          <a:xfrm>
            <a:off x="0" y="2852936"/>
            <a:ext cx="9144000" cy="400506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896544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Багатий та різноманітний природно-ресурсний потенціал;</a:t>
            </a:r>
          </a:p>
          <a:p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Величезна </a:t>
            </a:r>
            <a:r>
              <a:rPr lang="uk-UA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“армія”</a:t>
            </a:r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молодих працівників,швидке підвищення їх рівня;</a:t>
            </a:r>
          </a:p>
          <a:p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Запровадження економічних реформ, спрямованих на індустріалізацію;</a:t>
            </a:r>
          </a:p>
          <a:p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Масштабний розвиток науково-технічної інфраструктури.</a:t>
            </a:r>
            <a:endParaRPr lang="ru-RU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Чинники економічного зростання</a:t>
            </a:r>
            <a:endParaRPr lang="ru-RU" sz="54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к растет рис. Фото"/>
          <p:cNvPicPr>
            <a:picLocks noChangeAspect="1" noChangeArrowheads="1"/>
          </p:cNvPicPr>
          <p:nvPr/>
        </p:nvPicPr>
        <p:blipFill>
          <a:blip r:embed="rId2" cstate="print">
            <a:lum bright="-20000" contrast="-40000"/>
          </a:blip>
          <a:srcRect b="28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Содержимое 3" descr="slide_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9102" t="33395" r="5253" b="16369"/>
          <a:stretch>
            <a:fillRect/>
          </a:stretch>
        </p:blipFill>
        <p:spPr>
          <a:xfrm>
            <a:off x="4644008" y="400772"/>
            <a:ext cx="4162062" cy="281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3933056"/>
            <a:ext cx="6840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Чотири </a:t>
            </a:r>
            <a:r>
              <a:rPr lang="uk-UA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“економічні</a:t>
            </a:r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столиці”</a:t>
            </a:r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Індії:</a:t>
            </a:r>
            <a:b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На заході – Мумбаї</a:t>
            </a:r>
          </a:p>
          <a:p>
            <a:pPr>
              <a:buFontTx/>
              <a:buChar char="-"/>
            </a:pPr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сході – Колката</a:t>
            </a:r>
          </a:p>
          <a:p>
            <a:pPr>
              <a:buFontTx/>
              <a:buChar char="-"/>
            </a:pPr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півночі – Делі</a:t>
            </a:r>
          </a:p>
          <a:p>
            <a:pPr>
              <a:buFontTx/>
              <a:buChar char="-"/>
            </a:pPr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південь - Ченнаї</a:t>
            </a:r>
            <a:endParaRPr lang="ru-RU" sz="3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bigpicture.ru/wp-content/uploads/2013/04/teaplantation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C00000"/>
                </a:solidFill>
                <a:latin typeface="Monotype Corsiva" pitchFamily="66" charset="0"/>
              </a:rPr>
              <a:t>Первинний сектор</a:t>
            </a:r>
            <a:endParaRPr lang="ru-RU" sz="8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bigpicture.ru/wp-content/uploads/2013/04/teaplantation08.jpg"/>
          <p:cNvPicPr>
            <a:picLocks noChangeAspect="1" noChangeArrowheads="1"/>
          </p:cNvPicPr>
          <p:nvPr/>
        </p:nvPicPr>
        <p:blipFill>
          <a:blip r:embed="rId2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Первинний сектор</a:t>
            </a:r>
            <a:endParaRPr lang="ru-RU" sz="72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85313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Значна роль видобувної промисловості(видобування вугілля 2 місце в світі);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Яскраво виражене рослинництво (2 місце за виробництвом чаю, рису,пшениці та бавовни, банани та ананаси – 1 місце,3 місце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–тютюну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поголів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ям  великої рогатої худоби 1 місце в світі .</a:t>
            </a:r>
          </a:p>
          <a:p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_Ind_Banglad_Nepal_But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Вторинний сектор</a:t>
            </a:r>
            <a:endParaRPr lang="ru-RU" sz="66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&quot;індія ЧОРНА МЕТАЛУРГІЯ&quot;&quot;"/>
          <p:cNvPicPr>
            <a:picLocks noChangeAspect="1" noChangeArrowheads="1"/>
          </p:cNvPicPr>
          <p:nvPr/>
        </p:nvPicPr>
        <p:blipFill>
          <a:blip r:embed="rId2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Вторинний сектор</a:t>
            </a:r>
            <a:endParaRPr lang="ru-RU" sz="7200" b="1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525963"/>
          </a:xfrm>
        </p:spPr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Чорна металургія – 3 місце у світі за виробництвом сталі. Центр Колката – </a:t>
            </a:r>
            <a:r>
              <a:rPr lang="uk-UA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“Індійський</a:t>
            </a:r>
            <a:r>
              <a:rPr lang="uk-UA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Рур”</a:t>
            </a:r>
            <a:r>
              <a:rPr lang="uk-UA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Хімічна промисловість – виробництво мінеральних добрив,побутової хімії; фармацевтичної продукції, виробництво генетично модифікованих культур;</a:t>
            </a:r>
          </a:p>
          <a:p>
            <a:r>
              <a:rPr lang="uk-UA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Машинобудування – верстати, екскаватори, локомотиви, автомобілі…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&quot;індія ВИРОБНИЦТВО ТКАНИН КАРТИНКИ&quot;&quot;"/>
          <p:cNvPicPr>
            <a:picLocks noChangeAspect="1" noChangeArrowheads="1"/>
          </p:cNvPicPr>
          <p:nvPr/>
        </p:nvPicPr>
        <p:blipFill>
          <a:blip r:embed="rId2" cstate="print">
            <a:lum bright="-3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Вторинний сектор</a:t>
            </a:r>
            <a:endParaRPr lang="ru-RU" sz="72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Легка промисловість – виробництво бавовняних,вовняних, шовкових тканин;</a:t>
            </a:r>
          </a:p>
          <a:p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Ювелірна – перше місце у світі за обсягом оброблених алмазів;</a:t>
            </a:r>
          </a:p>
          <a:p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Харчова – рисоочисна, виробництво чаю, борошна, цукру;</a:t>
            </a:r>
          </a:p>
          <a:p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Першість у виробництві спецій: перець, імбир, кардамон, кмин.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&quot;БАНГАЛОР КРЕМНІЄВА ДОЛИНА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8247063" cy="4968875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uk-UA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Бангалор  - </a:t>
            </a:r>
            <a:r>
              <a:rPr lang="uk-UA" sz="4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“Кремнієва</a:t>
            </a:r>
            <a:r>
              <a:rPr lang="uk-UA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долина”</a:t>
            </a:r>
            <a:endParaRPr lang="ru-RU" sz="40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latin typeface="Monotype Corsiva" pitchFamily="66" charset="0"/>
              </a:rPr>
              <a:t>Третинний сектор</a:t>
            </a:r>
            <a:endParaRPr lang="ru-RU" sz="7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&quot;ІНДІЯ БАНК&quot;&quot;"/>
          <p:cNvPicPr>
            <a:picLocks noChangeAspect="1" noChangeArrowheads="1"/>
          </p:cNvPicPr>
          <p:nvPr/>
        </p:nvPicPr>
        <p:blipFill>
          <a:blip r:embed="rId2" cstate="print">
            <a:lum bright="-20000" contrast="-40000"/>
          </a:blip>
          <a:srcRect b="8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47700"/>
          </a:xfrm>
        </p:spPr>
        <p:txBody>
          <a:bodyPr>
            <a:noAutofit/>
          </a:bodyPr>
          <a:lstStyle/>
          <a:p>
            <a:pPr eaLnBrk="1" hangingPunct="1"/>
            <a:r>
              <a:rPr lang="uk-UA" sz="6600" b="1" dirty="0" smtClean="0">
                <a:solidFill>
                  <a:schemeClr val="bg1"/>
                </a:solidFill>
                <a:latin typeface="Monotype Corsiva" pitchFamily="66" charset="0"/>
              </a:rPr>
              <a:t>Третинний сектор</a:t>
            </a:r>
            <a:endParaRPr lang="ru-RU" sz="6600" b="1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"/>
          </p:nvPr>
        </p:nvSpPr>
        <p:spPr>
          <a:xfrm>
            <a:off x="179512" y="1196975"/>
            <a:ext cx="8784976" cy="54006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Банківський та фінансовий сектор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&quot;КІНОІНДУСТРІЯ ІНДІЇ&quot;&quot;"/>
          <p:cNvPicPr>
            <a:picLocks noChangeAspect="1" noChangeArrowheads="1"/>
          </p:cNvPicPr>
          <p:nvPr/>
        </p:nvPicPr>
        <p:blipFill>
          <a:blip r:embed="rId2" cstate="print">
            <a:lum bright="-3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2132856"/>
            <a:ext cx="9144000" cy="3960217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Кіноіндустрія – найбільша у світі.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Болівуд</a:t>
            </a:r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мегаполісі Мумбаї.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uk-UA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індійців щодня відвідують кінотеатри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60648"/>
            <a:ext cx="9143999" cy="836613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latin typeface="Monotype Corsiva" pitchFamily="66" charset="0"/>
              </a:rPr>
              <a:t>Третинний сектор</a:t>
            </a:r>
            <a:endParaRPr lang="ru-RU" sz="7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картинки на Индию\aaa036e4cb16038f90e128d8e39c714f_XL.jpg"/>
          <p:cNvPicPr>
            <a:picLocks noChangeAspect="1" noChangeArrowheads="1"/>
          </p:cNvPicPr>
          <p:nvPr/>
        </p:nvPicPr>
        <p:blipFill>
          <a:blip r:embed="rId2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2794322"/>
          </a:xfrm>
          <a:prstGeom prst="teardrop">
            <a:avLst/>
          </a:prstGeom>
        </p:spPr>
        <p:txBody>
          <a:bodyPr>
            <a:noAutofit/>
          </a:bodyPr>
          <a:lstStyle/>
          <a:p>
            <a: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МОЯ ІНДІЯ…….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1027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індійський танок&quot;&quot;"/>
          <p:cNvPicPr>
            <a:picLocks noChangeAspect="1" noChangeArrowheads="1"/>
          </p:cNvPicPr>
          <p:nvPr/>
        </p:nvPicPr>
        <p:blipFill>
          <a:blip r:embed="rId3" cstate="print">
            <a:lum bright="-20000" contrast="-30000"/>
          </a:blip>
          <a:srcRect r="593" b="4489"/>
          <a:stretch>
            <a:fillRect/>
          </a:stretch>
        </p:blipFill>
        <p:spPr bwMode="auto">
          <a:xfrm>
            <a:off x="0" y="-58316"/>
            <a:ext cx="9144000" cy="6916316"/>
          </a:xfrm>
          <a:prstGeom prst="rect">
            <a:avLst/>
          </a:prstGeom>
          <a:noFill/>
        </p:spPr>
      </p:pic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647700"/>
          </a:xfrm>
        </p:spPr>
        <p:txBody>
          <a:bodyPr>
            <a:noAutofit/>
          </a:bodyPr>
          <a:lstStyle/>
          <a:p>
            <a:pPr eaLnBrk="1" hangingPunct="1"/>
            <a:r>
              <a:rPr lang="ru-RU" sz="6600" b="1" dirty="0" err="1" smtClean="0">
                <a:solidFill>
                  <a:schemeClr val="bg1"/>
                </a:solidFill>
                <a:latin typeface="Monotype Corsiva" pitchFamily="66" charset="0"/>
              </a:rPr>
              <a:t>Індійський</a:t>
            </a:r>
            <a:r>
              <a:rPr lang="ru-RU" sz="66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6600" b="1" dirty="0" err="1" smtClean="0">
                <a:solidFill>
                  <a:schemeClr val="bg1"/>
                </a:solidFill>
                <a:latin typeface="Monotype Corsiva" pitchFamily="66" charset="0"/>
              </a:rPr>
              <a:t>танок</a:t>
            </a:r>
            <a:endParaRPr lang="ru-RU" sz="6600" b="1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539552" y="4273600"/>
            <a:ext cx="83169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Індійська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культура –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звуку.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Індійський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класичний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танок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явлє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собою як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видиму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музику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7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IndiaPrint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1507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79838" y="1628775"/>
            <a:ext cx="4392612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Індію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 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можна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назвати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музеєм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під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відкритим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 небом: в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країні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тисячі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прекрасних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храмів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,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палаців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,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мавзолеїв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, мечетей, </a:t>
            </a:r>
            <a:r>
              <a:rPr lang="ru-RU" sz="3000" b="1" dirty="0" err="1" smtClean="0">
                <a:solidFill>
                  <a:schemeClr val="bg1"/>
                </a:solidFill>
                <a:latin typeface="AcademyCTT" pitchFamily="2" charset="0"/>
              </a:rPr>
              <a:t>фортів</a:t>
            </a: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AcademyCTT" pitchFamily="2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ru-RU" sz="2800" b="1" dirty="0" smtClean="0">
              <a:solidFill>
                <a:schemeClr val="bg1"/>
              </a:solidFill>
              <a:latin typeface="AcademyCTT" pitchFamily="2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&quot;індійський туризм&quot;&quot;"/>
          <p:cNvPicPr>
            <a:picLocks noChangeAspect="1" noChangeArrowheads="1"/>
          </p:cNvPicPr>
          <p:nvPr/>
        </p:nvPicPr>
        <p:blipFill>
          <a:blip r:embed="rId2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8640"/>
            <a:ext cx="9143999" cy="836613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latin typeface="Monotype Corsiva" pitchFamily="66" charset="0"/>
              </a:rPr>
              <a:t>Третинний сектор</a:t>
            </a:r>
            <a:endParaRPr lang="ru-RU" sz="6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95536" y="1196975"/>
            <a:ext cx="8496944" cy="5400675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Туризм – екскурсійний, пляжний, паломницький, релігійний, екологічний,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шопінг-туризм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“нетрянський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туризм”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&quot;транспорт індії&quot;&quot;"/>
          <p:cNvPicPr>
            <a:picLocks noChangeAspect="1" noChangeArrowheads="1"/>
          </p:cNvPicPr>
          <p:nvPr/>
        </p:nvPicPr>
        <p:blipFill>
          <a:blip r:embed="rId2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3999" cy="6477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6600" b="1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Транспорт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08050"/>
            <a:ext cx="9144000" cy="5616575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роль у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внутрішніх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перевезеннях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залізниці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за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довжиною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залізничних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шляхів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5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світових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лідерів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Друге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автомобільний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транспорт.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Міжнародні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аеропорти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Делі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Колката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Мумбай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Головні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морські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порти -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Мумбаї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Колката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Кочин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Ченнаї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Панаджі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Рамешварам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індія фон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Horizontal Scroll 4"/>
          <p:cNvSpPr/>
          <p:nvPr/>
        </p:nvSpPr>
        <p:spPr>
          <a:xfrm>
            <a:off x="1835696" y="0"/>
            <a:ext cx="5616575" cy="1022350"/>
          </a:xfrm>
          <a:prstGeom prst="horizont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dirty="0">
                <a:solidFill>
                  <a:schemeClr val="tx1"/>
                </a:solidFill>
                <a:latin typeface="AcademyCTT" pitchFamily="2" charset="0"/>
              </a:rPr>
              <a:t>Зовнішня торгівля</a:t>
            </a:r>
            <a:endParaRPr lang="ru-RU" sz="3600" dirty="0">
              <a:solidFill>
                <a:schemeClr val="tx1"/>
              </a:solidFill>
              <a:latin typeface="AcademyCTT" pitchFamily="2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156325" y="981075"/>
            <a:ext cx="360363" cy="647700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Down Arrow 13"/>
          <p:cNvSpPr/>
          <p:nvPr/>
        </p:nvSpPr>
        <p:spPr>
          <a:xfrm>
            <a:off x="2051050" y="981075"/>
            <a:ext cx="360363" cy="647700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Rounded Rectangle 6"/>
          <p:cNvSpPr/>
          <p:nvPr/>
        </p:nvSpPr>
        <p:spPr>
          <a:xfrm>
            <a:off x="1187450" y="1700213"/>
            <a:ext cx="2232025" cy="64928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chemeClr val="tx1"/>
                </a:solidFill>
                <a:latin typeface="AcademyCTT" pitchFamily="2" charset="0"/>
              </a:rPr>
              <a:t>Експорт</a:t>
            </a:r>
            <a:endParaRPr lang="ru-RU" sz="3200" dirty="0">
              <a:solidFill>
                <a:schemeClr val="tx1"/>
              </a:solidFill>
              <a:latin typeface="AcademyCTT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92725" y="1700213"/>
            <a:ext cx="2232025" cy="64928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chemeClr val="tx1"/>
                </a:solidFill>
                <a:latin typeface="AcademyCTT" pitchFamily="2" charset="0"/>
              </a:rPr>
              <a:t>Імпорт</a:t>
            </a:r>
            <a:endParaRPr lang="ru-RU" sz="3200" dirty="0">
              <a:solidFill>
                <a:schemeClr val="tx1"/>
              </a:solidFill>
              <a:latin typeface="AcademyCTT" pitchFamily="2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2051050" y="2420938"/>
            <a:ext cx="360363" cy="647700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Down Arrow 19"/>
          <p:cNvSpPr/>
          <p:nvPr/>
        </p:nvSpPr>
        <p:spPr>
          <a:xfrm>
            <a:off x="6175375" y="2420938"/>
            <a:ext cx="358775" cy="647700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Rounded Rectangle 9"/>
          <p:cNvSpPr/>
          <p:nvPr/>
        </p:nvSpPr>
        <p:spPr>
          <a:xfrm>
            <a:off x="900113" y="3284538"/>
            <a:ext cx="2951162" cy="28082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indent="176213">
              <a:buFontTx/>
              <a:buAutoNum type="arabicPeriod"/>
              <a:tabLst>
                <a:tab pos="0" algn="l"/>
              </a:tabLst>
              <a:defRPr/>
            </a:pPr>
            <a:r>
              <a:rPr lang="uk-UA" dirty="0">
                <a:solidFill>
                  <a:schemeClr val="tx1"/>
                </a:solidFill>
                <a:latin typeface="AcademyCTT" pitchFamily="2" charset="0"/>
              </a:rPr>
              <a:t> с/г сировина (чай,  джут, тютюн, прянощі);</a:t>
            </a:r>
          </a:p>
          <a:p>
            <a:pPr indent="176213">
              <a:buFontTx/>
              <a:buAutoNum type="arabicPeriod"/>
              <a:defRPr/>
            </a:pPr>
            <a:r>
              <a:rPr lang="uk-UA" dirty="0">
                <a:solidFill>
                  <a:schemeClr val="tx1"/>
                </a:solidFill>
                <a:latin typeface="AcademyCTT" pitchFamily="2" charset="0"/>
              </a:rPr>
              <a:t> мінеральна сировина (залізна, марганцева, хромові руди, слюда, коштовне каміння);</a:t>
            </a:r>
          </a:p>
          <a:p>
            <a:pPr indent="176213">
              <a:buFontTx/>
              <a:buAutoNum type="arabicPeriod"/>
              <a:defRPr/>
            </a:pPr>
            <a:r>
              <a:rPr lang="uk-UA" dirty="0">
                <a:solidFill>
                  <a:schemeClr val="tx1"/>
                </a:solidFill>
                <a:latin typeface="AcademyCTT" pitchFamily="2" charset="0"/>
              </a:rPr>
              <a:t> тканини, одяг;</a:t>
            </a:r>
          </a:p>
          <a:p>
            <a:pPr indent="176213">
              <a:buFontTx/>
              <a:buAutoNum type="arabicPeriod"/>
              <a:defRPr/>
            </a:pPr>
            <a:r>
              <a:rPr lang="uk-UA" dirty="0">
                <a:solidFill>
                  <a:schemeClr val="tx1"/>
                </a:solidFill>
                <a:latin typeface="AcademyCTT" pitchFamily="2" charset="0"/>
              </a:rPr>
              <a:t> машини і обладнання.</a:t>
            </a:r>
            <a:endParaRPr lang="ru-RU" dirty="0">
              <a:solidFill>
                <a:schemeClr val="tx1"/>
              </a:solidFill>
              <a:latin typeface="AcademyCTT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03800" y="3284538"/>
            <a:ext cx="2952750" cy="28082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indent="176213">
              <a:buFontTx/>
              <a:buAutoNum type="arabicPeriod"/>
              <a:tabLst>
                <a:tab pos="0" algn="l"/>
              </a:tabLst>
              <a:defRPr/>
            </a:pPr>
            <a:r>
              <a:rPr lang="uk-UA" dirty="0">
                <a:solidFill>
                  <a:schemeClr val="tx1"/>
                </a:solidFill>
                <a:latin typeface="AcademyCTT" pitchFamily="2" charset="0"/>
              </a:rPr>
              <a:t> нафта і нафтопродукти;</a:t>
            </a:r>
          </a:p>
          <a:p>
            <a:pPr indent="176213">
              <a:buFontTx/>
              <a:buAutoNum type="arabicPeriod"/>
              <a:defRPr/>
            </a:pPr>
            <a:r>
              <a:rPr lang="uk-UA" dirty="0">
                <a:solidFill>
                  <a:schemeClr val="tx1"/>
                </a:solidFill>
                <a:latin typeface="AcademyCTT" pitchFamily="2" charset="0"/>
              </a:rPr>
              <a:t> машини і обладнання;</a:t>
            </a:r>
          </a:p>
          <a:p>
            <a:pPr indent="176213">
              <a:buFontTx/>
              <a:buAutoNum type="arabicPeriod"/>
              <a:defRPr/>
            </a:pPr>
            <a:r>
              <a:rPr lang="uk-UA" dirty="0">
                <a:solidFill>
                  <a:schemeClr val="tx1"/>
                </a:solidFill>
                <a:latin typeface="AcademyCTT" pitchFamily="2" charset="0"/>
              </a:rPr>
              <a:t> прокат чорних і кольорових металів;</a:t>
            </a:r>
          </a:p>
          <a:p>
            <a:pPr indent="176213">
              <a:buFontTx/>
              <a:buAutoNum type="arabicPeriod"/>
              <a:defRPr/>
            </a:pPr>
            <a:r>
              <a:rPr lang="uk-UA" dirty="0">
                <a:solidFill>
                  <a:schemeClr val="tx1"/>
                </a:solidFill>
                <a:latin typeface="AcademyCTT" pitchFamily="2" charset="0"/>
              </a:rPr>
              <a:t> добрива, олія та ін.</a:t>
            </a:r>
            <a:endParaRPr lang="ru-RU" dirty="0">
              <a:solidFill>
                <a:schemeClr val="tx1"/>
              </a:solidFill>
              <a:latin typeface="AcademyCTT" pitchFamily="2" charset="0"/>
            </a:endParaRPr>
          </a:p>
        </p:txBody>
      </p:sp>
      <p:pic>
        <p:nvPicPr>
          <p:cNvPr id="12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індія&quot;&quot;"/>
          <p:cNvPicPr>
            <a:picLocks noChangeAspect="1" noChangeArrowheads="1"/>
          </p:cNvPicPr>
          <p:nvPr/>
        </p:nvPicPr>
        <p:blipFill>
          <a:blip r:embed="rId2" cstate="print">
            <a:lum bright="-2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latin typeface="Monotype Corsiva" pitchFamily="66" charset="0"/>
              </a:rPr>
              <a:t>ТАК                   НІ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1.Конституційна монархія.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2.Багатонаціональна.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3.Має мусонний клімат.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Лежить в екваторіальному кліматичному поясі.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5.Ніколи не була колонією.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6.Має перший тип відтворення.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7.Активно проводить демографічну політику.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 Не має на своїй території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міст-мультимільонерів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9.Вкрай бідна на різноманітні види природних ресурсів. 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5888"/>
            <a:ext cx="9143999" cy="620712"/>
          </a:xfrm>
        </p:spPr>
        <p:txBody>
          <a:bodyPr>
            <a:no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sz="40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Тестування</a:t>
            </a:r>
          </a:p>
          <a:p>
            <a:pPr algn="ctr" eaLnBrk="1" hangingPunct="1"/>
            <a:endParaRPr lang="ru-RU" b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eaLnBrk="1" hangingPunct="1"/>
            <a:endParaRPr lang="ru-RU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755650" y="765175"/>
            <a:ext cx="820896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just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ru-RU" sz="2400" b="1" dirty="0" err="1" smtClean="0">
                <a:latin typeface="AcademyCTT" pitchFamily="2" charset="0"/>
              </a:rPr>
              <a:t>Укаж</a:t>
            </a:r>
            <a:r>
              <a:rPr lang="uk-UA" sz="2400" b="1" dirty="0" err="1" smtClean="0">
                <a:latin typeface="AcademyCTT" pitchFamily="2" charset="0"/>
              </a:rPr>
              <a:t>іть</a:t>
            </a:r>
            <a:r>
              <a:rPr lang="uk-UA" sz="2400" b="1" dirty="0" smtClean="0">
                <a:latin typeface="AcademyCTT" pitchFamily="2" charset="0"/>
              </a:rPr>
              <a:t> назву міста, яке є столицею Індії.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  	А) Мумбай;			Б) </a:t>
            </a:r>
            <a:r>
              <a:rPr lang="uk-UA" sz="2400" b="1" dirty="0" err="1" smtClean="0">
                <a:latin typeface="AcademyCTT" pitchFamily="2" charset="0"/>
              </a:rPr>
              <a:t>Колкатта</a:t>
            </a:r>
            <a:r>
              <a:rPr lang="uk-UA" sz="2400" b="1" dirty="0" smtClean="0">
                <a:latin typeface="AcademyCTT" pitchFamily="2" charset="0"/>
              </a:rPr>
              <a:t>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  	В) Ченнаї;			Г) Делі.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2. Індія належить до найбільш забезпечених країн світу: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	А)      ;			Б)       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  	В)      ;			Г)      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3. Де розташовані найбільші плантації чаю в Індії?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	А) на плоскогір'ї Декан;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 	Б) на узбережжі;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>
                <a:latin typeface="AcademyCTT" pitchFamily="2" charset="0"/>
              </a:rPr>
              <a:t>	</a:t>
            </a:r>
            <a:r>
              <a:rPr lang="uk-UA" sz="2400" b="1" dirty="0" smtClean="0">
                <a:latin typeface="AcademyCTT" pitchFamily="2" charset="0"/>
              </a:rPr>
              <a:t>В) у передгір'ях Гімалаїв;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	Г) у долині Гангу.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4. Індія посідає перше місце у світі за поголів'ям: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	А) свійської птиці;		Б) великої рогатої худоби;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  	В) свиней;			Г) овець.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endParaRPr lang="uk-UA" sz="2400" b="1" dirty="0" smtClean="0">
              <a:latin typeface="AcademyCTT" pitchFamily="2" charset="0"/>
            </a:endParaRPr>
          </a:p>
          <a:p>
            <a:pPr marL="457200" indent="-457200" algn="just" eaLnBrk="1" hangingPunct="1">
              <a:lnSpc>
                <a:spcPct val="90000"/>
              </a:lnSpc>
              <a:buFontTx/>
              <a:buAutoNum type="arabicPeriod"/>
              <a:defRPr/>
            </a:pPr>
            <a:endParaRPr lang="ru-RU" sz="2400" b="1" dirty="0" smtClean="0">
              <a:latin typeface="AcademyCTT" pitchFamily="2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endParaRPr lang="ru-RU" sz="2400" b="1" dirty="0" smtClean="0">
              <a:latin typeface="AcademyCTT" pitchFamily="2" charset="0"/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2195513" y="2349500"/>
            <a:ext cx="431800" cy="312738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95513" y="2781300"/>
            <a:ext cx="360362" cy="3603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95963" y="2552700"/>
            <a:ext cx="576262" cy="1555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940425" y="2852738"/>
            <a:ext cx="215900" cy="2159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" y="0"/>
            <a:ext cx="9143999" cy="620712"/>
          </a:xfrm>
        </p:spPr>
        <p:txBody>
          <a:bodyPr>
            <a:no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sz="4000" b="1" dirty="0" smtClean="0">
                <a:solidFill>
                  <a:srgbClr val="663300"/>
                </a:solidFill>
                <a:latin typeface="Monotype Corsiva" pitchFamily="66" charset="0"/>
              </a:rPr>
              <a:t>Тестування</a:t>
            </a:r>
          </a:p>
          <a:p>
            <a:pPr algn="ctr" eaLnBrk="1" hangingPunct="1"/>
            <a:endParaRPr lang="ru-RU" b="1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 eaLnBrk="1" hangingPunct="1"/>
            <a:endParaRPr lang="ru-RU" dirty="0" smtClean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539552" y="548680"/>
            <a:ext cx="8208963" cy="609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ru-RU" sz="2400" b="1" dirty="0" smtClean="0">
                <a:latin typeface="AcademyCTT" pitchFamily="2" charset="0"/>
              </a:rPr>
              <a:t>5. </a:t>
            </a:r>
            <a:r>
              <a:rPr lang="uk-UA" sz="2400" b="1" dirty="0" smtClean="0">
                <a:latin typeface="AcademyCTT" pitchFamily="2" charset="0"/>
              </a:rPr>
              <a:t>Укажіть назву найбільшого за кількістю міста Індії.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  	А) Мумбай;			Б) </a:t>
            </a:r>
            <a:r>
              <a:rPr lang="uk-UA" sz="2400" b="1" dirty="0" err="1" smtClean="0">
                <a:latin typeface="AcademyCTT" pitchFamily="2" charset="0"/>
              </a:rPr>
              <a:t>Колкатта</a:t>
            </a:r>
            <a:r>
              <a:rPr lang="uk-UA" sz="2400" b="1" dirty="0" smtClean="0">
                <a:latin typeface="AcademyCTT" pitchFamily="2" charset="0"/>
              </a:rPr>
              <a:t>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  	В) Ченнаї;			Г) Делі.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>
                <a:latin typeface="AcademyCTT" pitchFamily="2" charset="0"/>
              </a:rPr>
              <a:t>6</a:t>
            </a:r>
            <a:r>
              <a:rPr lang="uk-UA" sz="2400" b="1" dirty="0" smtClean="0">
                <a:latin typeface="AcademyCTT" pitchFamily="2" charset="0"/>
              </a:rPr>
              <a:t>. Індія – найбільший у світі виробник та експортер: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	А) чаю;			Б)кави;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  	В) какао;			Г) коки.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>
                <a:latin typeface="AcademyCTT" pitchFamily="2" charset="0"/>
              </a:rPr>
              <a:t>7</a:t>
            </a:r>
            <a:r>
              <a:rPr lang="uk-UA" sz="2400" b="1" dirty="0" smtClean="0">
                <a:latin typeface="AcademyCTT" pitchFamily="2" charset="0"/>
              </a:rPr>
              <a:t>. Виберіть помилкове твердження щодо Індії.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	А) надра Індії багаті на кам'яне вугілля, нафту, природний газ, залізні руди, свинцево-цинкові руди;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 	Б) </a:t>
            </a:r>
            <a:r>
              <a:rPr lang="uk-UA" sz="2400" b="1" dirty="0" err="1" smtClean="0">
                <a:latin typeface="AcademyCTT" pitchFamily="2" charset="0"/>
              </a:rPr>
              <a:t>слабоурбанізована</a:t>
            </a:r>
            <a:r>
              <a:rPr lang="uk-UA" sz="2400" b="1" dirty="0" smtClean="0">
                <a:latin typeface="AcademyCTT" pitchFamily="2" charset="0"/>
              </a:rPr>
              <a:t> країна;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>
                <a:latin typeface="AcademyCTT" pitchFamily="2" charset="0"/>
              </a:rPr>
              <a:t>	</a:t>
            </a:r>
            <a:r>
              <a:rPr lang="uk-UA" sz="2400" b="1" dirty="0" smtClean="0">
                <a:latin typeface="AcademyCTT" pitchFamily="2" charset="0"/>
              </a:rPr>
              <a:t>В) великий експортер виробів легкої промисловості;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	Г) провідним видом транспорту є залізничний.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>
                <a:latin typeface="AcademyCTT" pitchFamily="2" charset="0"/>
              </a:rPr>
              <a:t>8</a:t>
            </a:r>
            <a:r>
              <a:rPr lang="uk-UA" sz="2400" b="1" dirty="0" smtClean="0">
                <a:latin typeface="AcademyCTT" pitchFamily="2" charset="0"/>
              </a:rPr>
              <a:t>. Який тип відтворення характерний для Індії: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 smtClean="0">
                <a:latin typeface="AcademyCTT" pitchFamily="2" charset="0"/>
              </a:rPr>
              <a:t>	А) І тип відтворення;		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dirty="0">
                <a:latin typeface="AcademyCTT" pitchFamily="2" charset="0"/>
              </a:rPr>
              <a:t>	</a:t>
            </a:r>
            <a:r>
              <a:rPr lang="uk-UA" sz="2400" b="1" dirty="0" smtClean="0">
                <a:latin typeface="AcademyCTT" pitchFamily="2" charset="0"/>
              </a:rPr>
              <a:t>Б) ІІ тип відтворення;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endParaRPr lang="uk-UA" sz="2400" b="1" dirty="0" smtClean="0">
              <a:latin typeface="AcademyCTT" pitchFamily="2" charset="0"/>
            </a:endParaRPr>
          </a:p>
          <a:p>
            <a:pPr marL="457200" indent="-457200" algn="just" eaLnBrk="1" hangingPunct="1">
              <a:lnSpc>
                <a:spcPct val="90000"/>
              </a:lnSpc>
              <a:buFontTx/>
              <a:buAutoNum type="arabicPeriod"/>
              <a:defRPr/>
            </a:pPr>
            <a:endParaRPr lang="ru-RU" sz="2400" b="1" dirty="0" smtClean="0">
              <a:latin typeface="AcademyCTT" pitchFamily="2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endParaRPr lang="ru-RU" sz="2400" b="1" dirty="0" smtClean="0">
              <a:latin typeface="AcademyCTT" pitchFamily="2" charset="0"/>
            </a:endParaRPr>
          </a:p>
        </p:txBody>
      </p:sp>
      <p:pic>
        <p:nvPicPr>
          <p:cNvPr id="4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792088" cy="5940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індія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48680"/>
            <a:ext cx="9144000" cy="793750"/>
          </a:xfrm>
        </p:spPr>
        <p:txBody>
          <a:bodyPr>
            <a:noAutofit/>
          </a:bodyPr>
          <a:lstStyle/>
          <a:p>
            <a:pPr algn="ctr" eaLnBrk="1" hangingPunct="1">
              <a:buFontTx/>
              <a:buNone/>
              <a:defRPr/>
            </a:pPr>
            <a:r>
              <a:rPr lang="ru-RU" sz="8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 </a:t>
            </a:r>
            <a:r>
              <a:rPr lang="ru-RU" sz="9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Дякую за увагу!</a:t>
            </a:r>
          </a:p>
        </p:txBody>
      </p:sp>
      <p:pic>
        <p:nvPicPr>
          <p:cNvPr id="6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/>
              <a:t>Список використаних джерел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000"/>
            <a:ext cx="8229600" cy="278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95536" y="1268760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/>
              <a:t>1.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013176"/>
            <a:ext cx="3132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2. Інтернет ресурси</a:t>
            </a:r>
            <a:endParaRPr lang="ru-RU" sz="2800" dirty="0"/>
          </a:p>
        </p:txBody>
      </p:sp>
      <p:pic>
        <p:nvPicPr>
          <p:cNvPr id="1026" name="Picture 2" descr="Вчитель образотворчого мистецтва та художньої культури: Інтернет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797152"/>
            <a:ext cx="2952328" cy="188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картинки на Индию\Ry`nok-CHandni-CHouk-Deli-Indiya.jpg"/>
          <p:cNvPicPr>
            <a:picLocks noChangeAspect="1" noChangeArrowheads="1"/>
          </p:cNvPicPr>
          <p:nvPr/>
        </p:nvPicPr>
        <p:blipFill>
          <a:blip r:embed="rId3" cstate="print">
            <a:lum bright="-10000" contrast="-2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Вибери товар…….</a:t>
            </a:r>
            <a:endParaRPr lang="ru-RU" sz="8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6" name="indiyskaya-muzyka-dzhimi-dzhimi-acha-acha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картинки на Индию\a736c58e2ada7f48b905b861600d34b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картинки на Индию\Tadzh-Mahal-Indiya.jpg"/>
          <p:cNvPicPr>
            <a:picLocks noChangeAspect="1" noChangeArrowheads="1"/>
          </p:cNvPicPr>
          <p:nvPr/>
        </p:nvPicPr>
        <p:blipFill>
          <a:blip r:embed="rId2" cstate="print">
            <a:lum bright="-3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3999" cy="792832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uk-UA" sz="7200" b="1" dirty="0" smtClean="0">
                <a:ln>
                  <a:solidFill>
                    <a:schemeClr val="bg1"/>
                  </a:solidFill>
                </a:ln>
                <a:solidFill>
                  <a:srgbClr val="8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Візитна картка</a:t>
            </a:r>
            <a:endParaRPr lang="ru-RU" sz="7200" b="1" dirty="0" smtClean="0">
              <a:ln>
                <a:solidFill>
                  <a:schemeClr val="bg1"/>
                </a:solidFill>
              </a:ln>
              <a:solidFill>
                <a:srgbClr val="80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614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980728"/>
            <a:ext cx="8568952" cy="5877272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млн.3 тис. км</a:t>
            </a:r>
            <a:r>
              <a:rPr lang="ru-RU" sz="28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(7)</a:t>
            </a:r>
          </a:p>
          <a:p>
            <a:pPr eaLnBrk="1" hangingPunct="1"/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1млрд. 354 млн. 400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чоловік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(2018)</a:t>
            </a:r>
          </a:p>
          <a:p>
            <a:pPr eaLnBrk="1" hangingPunct="1"/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Столиця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Делі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правління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парламентська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республіка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АТУ: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федерація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Склад території: 29 штатів, 7  територій </a:t>
            </a:r>
          </a:p>
          <a:p>
            <a:pPr eaLnBrk="1" hangingPunct="1"/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Грошова одиниця - рупія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Індія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одна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найдавніших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держав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колонією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Великобританії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Другої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незалежна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7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Елена\Desktop\картинки на Индию\India-nature-scenery-forest-river-clouds-rocks-mountains_2560x1600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4" descr="Ind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664" y="2060848"/>
            <a:ext cx="3458804" cy="2304256"/>
          </a:xfrm>
          <a:noFill/>
        </p:spPr>
      </p:pic>
      <p:pic>
        <p:nvPicPr>
          <p:cNvPr id="7172" name="Picture 7" descr="Ind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40152" y="1628800"/>
            <a:ext cx="2104878" cy="3259166"/>
          </a:xfrm>
          <a:noFill/>
        </p:spPr>
      </p:pic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1547664" y="5013176"/>
            <a:ext cx="34563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Прапор </a:t>
            </a:r>
            <a:r>
              <a:rPr lang="ru-RU" sz="4400" b="1" dirty="0" err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Індії</a:t>
            </a:r>
            <a:endParaRPr lang="ru-RU" sz="4400" b="1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5652120" y="5013176"/>
            <a:ext cx="28803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Герб </a:t>
            </a:r>
            <a:r>
              <a:rPr lang="ru-RU" sz="4400" b="1" dirty="0" err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Індії</a:t>
            </a:r>
            <a:endParaRPr lang="ru-RU" sz="44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8366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6600" b="1" dirty="0" smtClean="0"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Державні символи Індії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                                              </a:t>
            </a:r>
            <a:endParaRPr lang="ru-RU" dirty="0" smtClean="0"/>
          </a:p>
        </p:txBody>
      </p:sp>
      <p:pic>
        <p:nvPicPr>
          <p:cNvPr id="8196" name="Picture 4" descr="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7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88640"/>
            <a:ext cx="9036496" cy="7078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Економіко-географічне </a:t>
            </a:r>
            <a:r>
              <a:rPr lang="uk-UA" sz="4000" b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</a:t>
            </a:r>
            <a:r>
              <a:rPr lang="uk-UA" sz="40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оложення</a:t>
            </a:r>
            <a:endParaRPr lang="ru-RU" sz="4000" b="1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Картинки по запросу &quot;індія природа&quot;&quot;"/>
          <p:cNvPicPr>
            <a:picLocks noChangeAspect="1" noChangeArrowheads="1"/>
          </p:cNvPicPr>
          <p:nvPr/>
        </p:nvPicPr>
        <p:blipFill>
          <a:blip r:embed="rId2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196752"/>
            <a:ext cx="36004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Текст 4"/>
          <p:cNvSpPr>
            <a:spLocks noGrp="1"/>
          </p:cNvSpPr>
          <p:nvPr>
            <p:ph type="body" sz="half" idx="1"/>
          </p:nvPr>
        </p:nvSpPr>
        <p:spPr>
          <a:xfrm>
            <a:off x="251520" y="1196752"/>
            <a:ext cx="3889375" cy="5400675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РЕЛЬЄФ</a:t>
            </a:r>
            <a:endParaRPr lang="ru-RU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images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412776"/>
            <a:ext cx="446449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77072"/>
            <a:ext cx="364197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Елена\Desktop\картинки на Индию\india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6632"/>
            <a:ext cx="1257300" cy="942975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44450"/>
            <a:ext cx="9144000" cy="1081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8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Природні умови та ресурси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866</Words>
  <Application>Microsoft Office PowerPoint</Application>
  <PresentationFormat>Экран (4:3)</PresentationFormat>
  <Paragraphs>161</Paragraphs>
  <Slides>39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МОЯ ІНДІЯ…….</vt:lpstr>
      <vt:lpstr>Вибери товар…….</vt:lpstr>
      <vt:lpstr>Слайд 5</vt:lpstr>
      <vt:lpstr>Візитна картка</vt:lpstr>
      <vt:lpstr>Державні символи Індії</vt:lpstr>
      <vt:lpstr>Слайд 8</vt:lpstr>
      <vt:lpstr>Природні умови та ресурси</vt:lpstr>
      <vt:lpstr>КЛІМАТ</vt:lpstr>
      <vt:lpstr>ВНУТРІШНІ ВОДИ</vt:lpstr>
      <vt:lpstr>Мінеральні ресурси</vt:lpstr>
      <vt:lpstr>РЕКРЕАЦІЙНІ РЕСУРСИ</vt:lpstr>
      <vt:lpstr>НАСЕЛЕННЯ</vt:lpstr>
      <vt:lpstr>Населення:структура</vt:lpstr>
      <vt:lpstr>Населення розселення</vt:lpstr>
      <vt:lpstr>ГОСПОДАРСТВО</vt:lpstr>
      <vt:lpstr>Слайд 18</vt:lpstr>
      <vt:lpstr> ГОСПОДАРСТВО  Індія -країна ,що розвивається </vt:lpstr>
      <vt:lpstr>Чинники економічного зростання</vt:lpstr>
      <vt:lpstr>Слайд 21</vt:lpstr>
      <vt:lpstr>Первинний сектор</vt:lpstr>
      <vt:lpstr>Первинний сектор</vt:lpstr>
      <vt:lpstr>Вторинний сектор</vt:lpstr>
      <vt:lpstr>Вторинний сектор</vt:lpstr>
      <vt:lpstr>Вторинний сектор</vt:lpstr>
      <vt:lpstr>Третинний сектор</vt:lpstr>
      <vt:lpstr>Третинний сектор</vt:lpstr>
      <vt:lpstr>Третинний сектор</vt:lpstr>
      <vt:lpstr>Індійський танок</vt:lpstr>
      <vt:lpstr>Слайд 31</vt:lpstr>
      <vt:lpstr>Третинний сектор</vt:lpstr>
      <vt:lpstr>Транспорт</vt:lpstr>
      <vt:lpstr>Слайд 34</vt:lpstr>
      <vt:lpstr>ТАК                   НІ</vt:lpstr>
      <vt:lpstr>Слайд 36</vt:lpstr>
      <vt:lpstr>Слайд 37</vt:lpstr>
      <vt:lpstr>Слайд 38</vt:lpstr>
      <vt:lpstr>Список використаних джерел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ІНДІЯ</dc:title>
  <dc:creator>Елена</dc:creator>
  <cp:lastModifiedBy>Пользователь Windows</cp:lastModifiedBy>
  <cp:revision>10</cp:revision>
  <dcterms:created xsi:type="dcterms:W3CDTF">2019-12-07T21:52:03Z</dcterms:created>
  <dcterms:modified xsi:type="dcterms:W3CDTF">2020-03-29T19:00:32Z</dcterms:modified>
</cp:coreProperties>
</file>