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8" r:id="rId15"/>
    <p:sldId id="283" r:id="rId16"/>
    <p:sldId id="292" r:id="rId17"/>
    <p:sldId id="291" r:id="rId18"/>
    <p:sldId id="268" r:id="rId19"/>
    <p:sldId id="289" r:id="rId20"/>
    <p:sldId id="276" r:id="rId21"/>
    <p:sldId id="277" r:id="rId22"/>
    <p:sldId id="278" r:id="rId23"/>
    <p:sldId id="287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544615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 </a:t>
            </a:r>
            <a:br>
              <a:rPr lang="uk-UA" sz="2400" b="1" dirty="0" smtClean="0"/>
            </a:br>
            <a:r>
              <a:rPr lang="uk-UA" sz="4800" b="1" dirty="0" smtClean="0">
                <a:solidFill>
                  <a:srgbClr val="FF0000"/>
                </a:solidFill>
              </a:rPr>
              <a:t/>
            </a:r>
            <a:br>
              <a:rPr lang="uk-UA" sz="4800" b="1" dirty="0" smtClean="0">
                <a:solidFill>
                  <a:srgbClr val="FF0000"/>
                </a:solidFill>
              </a:rPr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72008"/>
            <a:ext cx="4000528" cy="1785950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Підготувала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вчитель початкових класів</a:t>
            </a:r>
          </a:p>
          <a:p>
            <a:r>
              <a:rPr lang="uk-UA" b="1" dirty="0" err="1" smtClean="0">
                <a:solidFill>
                  <a:srgbClr val="002060"/>
                </a:solidFill>
              </a:rPr>
              <a:t>КЗ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“Івашківський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ліцей”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КРУЧИНА ОЛЕНА ВАСИЛІВНА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274" y="2348880"/>
            <a:ext cx="88014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uk-UA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Дітям </a:t>
            </a:r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uk-UA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планети</a:t>
            </a:r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7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07288" cy="1512168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uk-UA" sz="180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3200" b="1" dirty="0">
                <a:solidFill>
                  <a:srgbClr val="FF0000"/>
                </a:solidFill>
              </a:rPr>
              <a:t>Юпітер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002060"/>
                </a:solidFill>
              </a:rPr>
              <a:t>– </a:t>
            </a:r>
            <a:r>
              <a:rPr lang="uk-UA" sz="2700" b="1" dirty="0">
                <a:solidFill>
                  <a:schemeClr val="bg2">
                    <a:lumMod val="10000"/>
                  </a:schemeClr>
                </a:solidFill>
              </a:rPr>
              <a:t>найбільша планета Сонячної системи. Він у 1300 разів більший за Землю. Жоден космічний корабель не здатен здійснити посадку на Юпітер, тому що на цій планеті немає твердої поверхні. </a:t>
            </a:r>
            <a:r>
              <a:rPr lang="uk-UA" sz="2700" b="1" dirty="0" smtClean="0">
                <a:solidFill>
                  <a:schemeClr val="bg2">
                    <a:lumMod val="10000"/>
                  </a:schemeClr>
                </a:solidFill>
              </a:rPr>
              <a:t>Юпітер являє собою гігантський шар, що складається з рідини та газу.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http://freetorr.com/r/screenshot/c4/d2/4a1907f4d241d8f7f886e8f60b324fe9.pn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76" r="23397"/>
          <a:stretch/>
        </p:blipFill>
        <p:spPr bwMode="auto">
          <a:xfrm>
            <a:off x="5436096" y="3140968"/>
            <a:ext cx="3435131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509568" cy="1181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708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ЮПІТЕР</a:t>
            </a:r>
            <a:endParaRPr lang="ru-RU" sz="708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E:\Pictures\Screenshots\Screenshot_2016-11-30-16-07-4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37444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05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435280" cy="158417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3600" b="1" dirty="0">
                <a:solidFill>
                  <a:srgbClr val="FF0000"/>
                </a:solidFill>
              </a:rPr>
              <a:t>Сатурн</a:t>
            </a:r>
            <a:r>
              <a:rPr lang="uk-UA" sz="2700" b="1" dirty="0"/>
              <a:t> </a:t>
            </a:r>
            <a:r>
              <a:rPr lang="uk-UA" sz="2700" b="1" dirty="0" smtClean="0"/>
              <a:t>- </a:t>
            </a:r>
            <a:r>
              <a:rPr lang="uk-UA" sz="2400" b="1" dirty="0" smtClean="0">
                <a:solidFill>
                  <a:srgbClr val="002060"/>
                </a:solidFill>
              </a:rPr>
              <a:t>шоста планета сонячної системи, названа в честь бога Сатурна, батька Юпітера. Сатурн – це великий шар, який складається з рідини і газу. Він відомий світу своїми кільцями. Кожне кільце Сатурна складається з газу, частинок льоду, каміння та піску.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" name="Объект 4" descr="http://xn----8sbiecm6bhdx8i.xn--p1ai/sites/default/files/saturn_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75438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9631" y="332656"/>
            <a:ext cx="6912769" cy="11156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65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Сатурн</a:t>
            </a:r>
            <a:endParaRPr lang="ru-RU" sz="665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E:\Pictures\Screenshots\Screenshot_2016-11-30-16-10-1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572000" cy="313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02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4258816" cy="4680520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3600" b="1" dirty="0">
                <a:solidFill>
                  <a:srgbClr val="FF0000"/>
                </a:solidFill>
              </a:rPr>
              <a:t>Уран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rgbClr val="002060"/>
                </a:solidFill>
              </a:rPr>
              <a:t>– </a:t>
            </a:r>
            <a:r>
              <a:rPr lang="uk-UA" sz="2800" b="1" dirty="0" smtClean="0">
                <a:solidFill>
                  <a:srgbClr val="002060"/>
                </a:solidFill>
              </a:rPr>
              <a:t> сьома планета від Сонця. Це величезна</a:t>
            </a:r>
            <a:r>
              <a:rPr lang="uk-UA" sz="2800" b="1" dirty="0">
                <a:solidFill>
                  <a:srgbClr val="002060"/>
                </a:solidFill>
              </a:rPr>
              <a:t>, холодна блакитно-зелена планета, яку оточують безліч чорних кіл та крижаних супутників</a:t>
            </a:r>
            <a:r>
              <a:rPr lang="uk-UA" sz="2800" b="1" dirty="0" smtClean="0">
                <a:solidFill>
                  <a:srgbClr val="002060"/>
                </a:solidFill>
              </a:rPr>
              <a:t>. Це єдина планета сонячної системи, яка обертається навколо Сонця, лежачи на боку. Її називають </a:t>
            </a:r>
            <a:r>
              <a:rPr lang="uk-UA" sz="2800" b="1" dirty="0" err="1" smtClean="0">
                <a:solidFill>
                  <a:srgbClr val="002060"/>
                </a:solidFill>
              </a:rPr>
              <a:t>“лежача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</a:rPr>
              <a:t>планета”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http://kinderlibrary.files.wordpress.com/2010/03/uranus_3d_space_screensaver_2659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032448" cy="37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19873" y="0"/>
            <a:ext cx="2500352" cy="11449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84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684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УРАН</a:t>
            </a:r>
            <a:endParaRPr lang="ru-RU" sz="684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0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628800"/>
            <a:ext cx="5184576" cy="489654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Нептун</a:t>
            </a:r>
            <a:r>
              <a:rPr lang="uk-UA" sz="2400" b="1" dirty="0" smtClean="0"/>
              <a:t> </a:t>
            </a:r>
            <a:r>
              <a:rPr lang="uk-UA" sz="2400" b="1" dirty="0">
                <a:solidFill>
                  <a:srgbClr val="002060"/>
                </a:solidFill>
              </a:rPr>
              <a:t>– неймовірно холодна </a:t>
            </a:r>
            <a:r>
              <a:rPr lang="uk-UA" sz="2400" b="1" dirty="0" smtClean="0">
                <a:solidFill>
                  <a:srgbClr val="002060"/>
                </a:solidFill>
              </a:rPr>
              <a:t>величезна блакитна </a:t>
            </a:r>
            <a:r>
              <a:rPr lang="uk-UA" sz="2400" b="1" dirty="0">
                <a:solidFill>
                  <a:srgbClr val="002060"/>
                </a:solidFill>
              </a:rPr>
              <a:t>планета. Ця восьма планета розташована так далеко від Землі, що космічному </a:t>
            </a:r>
            <a:r>
              <a:rPr lang="uk-UA" sz="2400" b="1" dirty="0" smtClean="0">
                <a:solidFill>
                  <a:srgbClr val="002060"/>
                </a:solidFill>
              </a:rPr>
              <a:t>зонду </a:t>
            </a:r>
            <a:r>
              <a:rPr lang="uk-UA" sz="2400" b="1" dirty="0">
                <a:solidFill>
                  <a:srgbClr val="002060"/>
                </a:solidFill>
              </a:rPr>
              <a:t>«Вояжер - 2» знадобилося цілих 12 </a:t>
            </a:r>
            <a:r>
              <a:rPr lang="uk-UA" sz="2400" b="1" dirty="0" smtClean="0">
                <a:solidFill>
                  <a:srgbClr val="002060"/>
                </a:solidFill>
              </a:rPr>
              <a:t>років </a:t>
            </a:r>
            <a:r>
              <a:rPr lang="uk-UA" sz="2400" b="1" dirty="0">
                <a:solidFill>
                  <a:srgbClr val="002060"/>
                </a:solidFill>
              </a:rPr>
              <a:t>аби долетіти до нього. Нептун – планета з найстрашнішими штормами у всій Сонячній системі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</a:rPr>
              <a:t>повер</a:t>
            </a:r>
            <a:r>
              <a:rPr lang="uk-UA" sz="2400" b="1" dirty="0" smtClean="0">
                <a:solidFill>
                  <a:srgbClr val="002060"/>
                </a:solidFill>
              </a:rPr>
              <a:t>хні цієї планети дмуть найсильніші вітри в сонячній системі. Їх швидкість перевищує 2000 км/</a:t>
            </a:r>
            <a:r>
              <a:rPr lang="uk-UA" sz="2400" b="1" dirty="0" err="1" smtClean="0">
                <a:solidFill>
                  <a:srgbClr val="002060"/>
                </a:solidFill>
              </a:rPr>
              <a:t>год</a:t>
            </a:r>
            <a:r>
              <a:rPr lang="uk-UA" sz="2400" b="1" dirty="0" smtClean="0">
                <a:solidFill>
                  <a:srgbClr val="002060"/>
                </a:solidFill>
              </a:rPr>
              <a:t>, що в 2 рази більше, ніж швидкість реактивного лайнера.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http://selena.sai.msu.ru/Home/SolarSystem/neptune/vg2_47.gi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650152" cy="33514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58491" y="548681"/>
            <a:ext cx="3723263" cy="125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754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НЕПТУН</a:t>
            </a:r>
          </a:p>
        </p:txBody>
      </p:sp>
    </p:spTree>
    <p:extLst>
      <p:ext uri="{BB962C8B-B14F-4D97-AF65-F5344CB8AC3E}">
        <p14:creationId xmlns="" xmlns:p14="http://schemas.microsoft.com/office/powerpoint/2010/main" val="27827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5266928" cy="446449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uk-UA" sz="180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3600" b="1" dirty="0">
                <a:solidFill>
                  <a:srgbClr val="FF0000"/>
                </a:solidFill>
              </a:rPr>
              <a:t>Плутон</a:t>
            </a:r>
            <a:r>
              <a:rPr lang="uk-UA" sz="2200" b="1" dirty="0"/>
              <a:t> </a:t>
            </a:r>
            <a:r>
              <a:rPr lang="uk-UA" sz="2200" b="1" dirty="0">
                <a:solidFill>
                  <a:srgbClr val="002060"/>
                </a:solidFill>
              </a:rPr>
              <a:t>– найбільш віддалений від сонця, на його поверхні завжди панує темрява. Він крихітний, менший за Місяць червонясто-коричневого кольору. Його можна побачити і Землі за допомогою потужного телескопа. 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uk-UA" sz="2200" b="1" dirty="0">
                <a:solidFill>
                  <a:srgbClr val="002060"/>
                </a:solidFill>
              </a:rPr>
              <a:t>До Плутона ще ніколи не літали космічні кораблі, тому невідомо, що відбувається на його поверхні.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uk-UA" sz="2200" b="1" dirty="0">
                <a:solidFill>
                  <a:srgbClr val="002060"/>
                </a:solidFill>
              </a:rPr>
              <a:t>У 2006 році астрономи відкрили ще одне космічне тіло, яке зо розмірами є більшим за </a:t>
            </a:r>
            <a:r>
              <a:rPr lang="uk-UA" sz="2200" b="1" dirty="0" smtClean="0">
                <a:solidFill>
                  <a:srgbClr val="002060"/>
                </a:solidFill>
              </a:rPr>
              <a:t>Плутон</a:t>
            </a:r>
            <a:r>
              <a:rPr lang="uk-UA" sz="2200" b="1" dirty="0">
                <a:solidFill>
                  <a:srgbClr val="002060"/>
                </a:solidFill>
              </a:rPr>
              <a:t>, його назвали </a:t>
            </a:r>
            <a:r>
              <a:rPr lang="uk-UA" sz="2200" b="1" dirty="0" err="1">
                <a:solidFill>
                  <a:srgbClr val="002060"/>
                </a:solidFill>
              </a:rPr>
              <a:t>Ксеною</a:t>
            </a:r>
            <a:r>
              <a:rPr lang="uk-UA" sz="2200" b="1" dirty="0">
                <a:solidFill>
                  <a:srgbClr val="002060"/>
                </a:solidFill>
              </a:rPr>
              <a:t>, а Плутон оголосили астероїдом.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http://www.talks.su/images/forupload/v/jizn-na-plutone-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945300" cy="25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41622" y="692696"/>
            <a:ext cx="385156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7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ПЛУТОН</a:t>
            </a:r>
            <a:endParaRPr lang="ru-RU" sz="7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889400"/>
            <a:ext cx="5400600" cy="3779960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Объект 4" descr="http://cosmos.if.ua/cms/wp-content/uploads/2010/02/kometa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52839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Космічні МАНДРІВНИКИ</a:t>
            </a:r>
            <a:endParaRPr lang="ru-RU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uk-UA" sz="2800" b="1" dirty="0" smtClean="0"/>
              <a:t>Комета </a:t>
            </a:r>
            <a:r>
              <a:rPr lang="uk-UA" sz="2000" b="1" dirty="0" smtClean="0"/>
              <a:t>– невелике небесне тіло, що має туманний вигляд. Воно складається з кам’яних порід, льоду і пилу. Коли комета знаходиться далеко від Сонця, вона має вигляд слабкого світлого </a:t>
            </a:r>
            <a:r>
              <a:rPr lang="uk-UA" sz="2000" b="1" dirty="0" err="1" smtClean="0"/>
              <a:t>п’ятна</a:t>
            </a:r>
            <a:r>
              <a:rPr lang="uk-UA" sz="2000" b="1" dirty="0" smtClean="0"/>
              <a:t> у формі овалу. Коли комета наближається до Сонця, у неї утворюється так званий «хвіст» (як наслідок випаровування поверхні ядра комети під дією сонячних променів). Ми можемо побачити комету і її хвіст в небі усього декілька разів на рік.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12" name="Рисунок 11" descr="C:\Documents and Settings\Admin\Local Settings\Temporary Internet Files\Content.Word\Screenshot_2016-11-30-15-36-1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572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37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889400"/>
            <a:ext cx="5400600" cy="377996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Астероїди</a:t>
            </a:r>
            <a:r>
              <a:rPr lang="uk-UA" sz="2000" b="1" dirty="0" smtClean="0"/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– це мільярди уламків каміння та металу, що літають у космічному просторі між Марсом та Юпітером. Вони набагато менші за планети. Науковці вважають, що астероїди – це уламки планети, яка так і не сформувалась.</a:t>
            </a:r>
            <a:r>
              <a:rPr lang="uk-UA" sz="2000" dirty="0" smtClean="0"/>
              <a:t>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Найвідоміші астероїди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Церрера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Палада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Юнона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Веста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cikave.org.ua/wp-content/uploads/2011/09/62758f32c5_17787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279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1.bp.blogspot.com/-lt59p1d7RjQ/UIO3V0itDBI/AAAAAAAACRA/Y96eiBXAAYs/s1600/1012.bmp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4221088"/>
            <a:ext cx="3698207" cy="25531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57352" y="692696"/>
            <a:ext cx="5925495" cy="21359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6640" b="1" dirty="0" smtClean="0">
                <a:ln/>
                <a:solidFill>
                  <a:schemeClr val="accent3"/>
                </a:solidFill>
              </a:rPr>
              <a:t>НЕНАРОДЖЕНА планета</a:t>
            </a:r>
            <a:endParaRPr lang="ru-RU" sz="664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7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3100" b="1" dirty="0" smtClean="0">
                <a:solidFill>
                  <a:srgbClr val="FF0000"/>
                </a:solidFill>
              </a:rPr>
              <a:t>Вчені, які вивчали будову Всесвіту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/>
              <a:t/>
            </a:r>
            <a:br>
              <a:rPr lang="uk-UA" sz="3100" b="1" dirty="0"/>
            </a:b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448" y="1600200"/>
            <a:ext cx="82352" cy="452596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endParaRPr lang="ru-RU" dirty="0"/>
          </a:p>
        </p:txBody>
      </p:sp>
      <p:pic>
        <p:nvPicPr>
          <p:cNvPr id="1026" name="Picture 2" descr="Nikolaus Kopernik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7" y="722187"/>
            <a:ext cx="2190750" cy="255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5986" y="1556792"/>
            <a:ext cx="2798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Миколай </a:t>
            </a:r>
            <a:r>
              <a:rPr lang="uk-UA" sz="2400" b="1" dirty="0" smtClean="0">
                <a:solidFill>
                  <a:srgbClr val="C00000"/>
                </a:solidFill>
              </a:rPr>
              <a:t>Коперник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1473-1543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works.tarefer.ru/44/100409/pics/image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980209" cy="4311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айл:Tsiolkovsk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" y="3863770"/>
            <a:ext cx="24860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99667" y="4365104"/>
            <a:ext cx="2705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Ціолковський 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Костянтин Едуардович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1857- 1935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5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488255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6000" b="1" dirty="0" err="1" smtClean="0">
                <a:solidFill>
                  <a:srgbClr val="FF0000"/>
                </a:solidFill>
              </a:rPr>
              <a:t>Гал</a:t>
            </a:r>
            <a:r>
              <a:rPr lang="uk-UA" sz="6000" b="1" dirty="0" smtClean="0">
                <a:solidFill>
                  <a:srgbClr val="FF0000"/>
                </a:solidFill>
              </a:rPr>
              <a:t>і</a:t>
            </a:r>
            <a:r>
              <a:rPr lang="ru-RU" sz="6000" b="1" dirty="0" err="1" smtClean="0">
                <a:solidFill>
                  <a:srgbClr val="FF0000"/>
                </a:solidFill>
              </a:rPr>
              <a:t>лео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Галілей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1609р. </a:t>
            </a:r>
            <a:r>
              <a:rPr lang="ru-RU" sz="3600" b="1" dirty="0" err="1" smtClean="0">
                <a:solidFill>
                  <a:srgbClr val="002060"/>
                </a:solidFill>
              </a:rPr>
              <a:t>винайшов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перший </a:t>
            </a:r>
            <a:r>
              <a:rPr lang="ru-RU" sz="3600" b="1" dirty="0" smtClean="0">
                <a:solidFill>
                  <a:srgbClr val="002060"/>
                </a:solidFill>
              </a:rPr>
              <a:t>телескоп </a:t>
            </a:r>
            <a:r>
              <a:rPr lang="ru-RU" sz="3600" b="1" dirty="0" smtClean="0">
                <a:solidFill>
                  <a:srgbClr val="002060"/>
                </a:solidFill>
              </a:rPr>
              <a:t>і почав спостерігати за зорями і планетами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8424" y="1600200"/>
            <a:ext cx="2983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upload.wikimedia.org/wikipedia/commons/thumb/c/cc/Galileo.arp.300pix.jpg/250px-Galileo.arp.300pix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6642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789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348880"/>
            <a:ext cx="3672408" cy="3384376"/>
          </a:xfrm>
        </p:spPr>
        <p:txBody>
          <a:bodyPr>
            <a:normAutofit fontScale="90000"/>
          </a:bodyPr>
          <a:lstStyle/>
          <a:p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2200" b="1" dirty="0" smtClean="0">
                <a:solidFill>
                  <a:srgbClr val="002060"/>
                </a:solidFill>
              </a:rPr>
              <a:t>Нічне </a:t>
            </a:r>
            <a:r>
              <a:rPr lang="uk-UA" sz="2200" b="1" dirty="0">
                <a:solidFill>
                  <a:srgbClr val="002060"/>
                </a:solidFill>
              </a:rPr>
              <a:t>небо можна спостерігати </a:t>
            </a:r>
            <a:r>
              <a:rPr lang="uk-UA" sz="2200" b="1" dirty="0" smtClean="0">
                <a:solidFill>
                  <a:srgbClr val="002060"/>
                </a:solidFill>
              </a:rPr>
              <a:t>й неозброєним </a:t>
            </a:r>
            <a:r>
              <a:rPr lang="uk-UA" sz="2200" b="1" dirty="0">
                <a:solidFill>
                  <a:srgbClr val="002060"/>
                </a:solidFill>
              </a:rPr>
              <a:t>оком, </a:t>
            </a:r>
            <a:r>
              <a:rPr lang="uk-UA" sz="2200" b="1" dirty="0" smtClean="0">
                <a:solidFill>
                  <a:srgbClr val="002060"/>
                </a:solidFill>
              </a:rPr>
              <a:t>але, </a:t>
            </a:r>
            <a:r>
              <a:rPr lang="uk-UA" sz="2200" b="1" dirty="0">
                <a:solidFill>
                  <a:srgbClr val="002060"/>
                </a:solidFill>
              </a:rPr>
              <a:t>щоб роздивитися зорі й планети </a:t>
            </a:r>
            <a:r>
              <a:rPr lang="uk-UA" sz="2200" b="1" dirty="0" smtClean="0">
                <a:solidFill>
                  <a:srgbClr val="002060"/>
                </a:solidFill>
              </a:rPr>
              <a:t>детальніше, </a:t>
            </a:r>
            <a:r>
              <a:rPr lang="uk-UA" sz="2200" b="1" dirty="0" smtClean="0">
                <a:solidFill>
                  <a:srgbClr val="002060"/>
                </a:solidFill>
              </a:rPr>
              <a:t>потрібен </a:t>
            </a:r>
            <a:r>
              <a:rPr lang="uk-UA" sz="4000" b="1" dirty="0">
                <a:solidFill>
                  <a:srgbClr val="FF0000"/>
                </a:solidFill>
              </a:rPr>
              <a:t>телескоп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 descr="http://freemarket.kiev.ua/images_goods/Sky-Watcher/Sky-Watcher-SK1149EQ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24860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planetarium.ru/published/publicdata/ASTRONO6PL/attachments/SC/products_pictures/celestron_omnixlt120_enl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357298"/>
            <a:ext cx="2424623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upload.wikimedia.org/wikipedia/commons/thumb/2/28/70-%D0%BC_%D0%B0%D0%BD%D1%82%D0%B5%D0%BD%D0%BD%D0%B0_%D0%9F-2500_(%D0%A0%D0%A2-70).jpg/290px-70-%D0%BC_%D0%B0%D0%BD%D1%82%D0%B5%D0%BD%D0%BD%D0%B0_%D0%9F-2500_(%D0%A0%D0%A2-70)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28934"/>
            <a:ext cx="232410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5537" y="3244335"/>
            <a:ext cx="900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040" y="3244334"/>
            <a:ext cx="1847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07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8604448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uk-UA" sz="2000" dirty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uk-UA" sz="2400" b="1" dirty="0" smtClean="0">
                <a:solidFill>
                  <a:srgbClr val="002060"/>
                </a:solidFill>
              </a:rPr>
              <a:t>Сонячна </a:t>
            </a:r>
            <a:r>
              <a:rPr lang="uk-UA" sz="2400" b="1" dirty="0">
                <a:solidFill>
                  <a:srgbClr val="002060"/>
                </a:solidFill>
              </a:rPr>
              <a:t>система отримала таку назву через те, що </a:t>
            </a:r>
            <a:r>
              <a:rPr lang="uk-UA" sz="2400" b="1" dirty="0" smtClean="0">
                <a:solidFill>
                  <a:srgbClr val="002060"/>
                </a:solidFill>
              </a:rPr>
              <a:t>всі планети та інші небесні тіла обертаються навколо Сонця</a:t>
            </a:r>
            <a:r>
              <a:rPr lang="uk-UA" sz="2400" b="1" dirty="0">
                <a:solidFill>
                  <a:srgbClr val="002060"/>
                </a:solidFill>
              </a:rPr>
              <a:t>. </a:t>
            </a:r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400" y="3886200"/>
            <a:ext cx="68803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fizika.net.ua/uploads/posts/2010-03/1267636200_solar_system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6" t="9982" r="8724" b="11508"/>
          <a:stretch/>
        </p:blipFill>
        <p:spPr bwMode="auto">
          <a:xfrm>
            <a:off x="323528" y="2276872"/>
            <a:ext cx="8644458" cy="4417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16632"/>
            <a:ext cx="8784976" cy="10248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6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Сонячна система</a:t>
            </a:r>
            <a:endParaRPr lang="ru-RU" sz="606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4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85821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Собака Лайка </a:t>
            </a:r>
            <a:r>
              <a:rPr lang="uk-UA" sz="2400" b="1" dirty="0" smtClean="0">
                <a:solidFill>
                  <a:srgbClr val="002060"/>
                </a:solidFill>
              </a:rPr>
              <a:t>– перша жива </a:t>
            </a:r>
            <a:r>
              <a:rPr lang="uk-UA" sz="2400" b="1" dirty="0" smtClean="0">
                <a:solidFill>
                  <a:srgbClr val="002060"/>
                </a:solidFill>
              </a:rPr>
              <a:t>істота,побувала </a:t>
            </a:r>
            <a:r>
              <a:rPr lang="uk-UA" sz="2400" b="1" dirty="0" smtClean="0">
                <a:solidFill>
                  <a:srgbClr val="002060"/>
                </a:solidFill>
              </a:rPr>
              <a:t>у космосі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natureworld.ru/misc/dogs/cosmos_dogs/cosmos_dog_0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928802"/>
            <a:ext cx="280670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svetloyar.ru/articles/000020/laika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4257675"/>
            <a:ext cx="3135506" cy="205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content.su/wp-content/uploads/2011/03/Laika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785926"/>
            <a:ext cx="2736536" cy="364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612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832648" cy="610669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uk-UA" sz="5300" b="1" dirty="0" smtClean="0">
                <a:solidFill>
                  <a:srgbClr val="FF0000"/>
                </a:solidFill>
              </a:rPr>
              <a:t>Гагарін </a:t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>Юрій Олексійович</a:t>
            </a:r>
            <a:r>
              <a:rPr lang="uk-UA" sz="5300" b="1" dirty="0" smtClean="0"/>
              <a:t/>
            </a:r>
            <a:br>
              <a:rPr lang="uk-UA" sz="5300" b="1" dirty="0" smtClean="0"/>
            </a:br>
            <a:r>
              <a:rPr lang="ru-RU" sz="3100" b="1" dirty="0" smtClean="0">
                <a:solidFill>
                  <a:srgbClr val="002060"/>
                </a:solidFill>
              </a:rPr>
              <a:t>перший </a:t>
            </a:r>
            <a:r>
              <a:rPr lang="ru-RU" sz="3100" b="1" dirty="0">
                <a:solidFill>
                  <a:srgbClr val="002060"/>
                </a:solidFill>
              </a:rPr>
              <a:t>у </a:t>
            </a:r>
            <a:r>
              <a:rPr lang="ru-RU" sz="3100" b="1" dirty="0" err="1">
                <a:solidFill>
                  <a:srgbClr val="002060"/>
                </a:solidFill>
              </a:rPr>
              <a:t>світі</a:t>
            </a:r>
            <a:r>
              <a:rPr lang="en-US" sz="3100" b="1" dirty="0">
                <a:solidFill>
                  <a:srgbClr val="002060"/>
                </a:solidFill>
              </a:rPr>
              <a:t> </a:t>
            </a:r>
            <a:r>
              <a:rPr lang="ru-RU" sz="3100" b="1" dirty="0" smtClean="0">
                <a:solidFill>
                  <a:srgbClr val="002060"/>
                </a:solidFill>
              </a:rPr>
              <a:t>космонавт</a:t>
            </a: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FF0000"/>
                </a:solidFill>
              </a:rPr>
              <a:t>12 </a:t>
            </a:r>
            <a:r>
              <a:rPr lang="ru-RU" sz="3100" b="1" dirty="0" err="1" smtClean="0">
                <a:solidFill>
                  <a:srgbClr val="FF0000"/>
                </a:solidFill>
              </a:rPr>
              <a:t>квітня</a:t>
            </a:r>
            <a:r>
              <a:rPr lang="ru-RU" sz="3100" b="1" dirty="0" smtClean="0">
                <a:solidFill>
                  <a:srgbClr val="FF0000"/>
                </a:solidFill>
              </a:rPr>
              <a:t> 1961 </a:t>
            </a:r>
            <a:r>
              <a:rPr lang="en-US" sz="3100" b="1" dirty="0">
                <a:solidFill>
                  <a:srgbClr val="002060"/>
                </a:solidFill>
              </a:rPr>
              <a:t> </a:t>
            </a:r>
            <a:r>
              <a:rPr lang="ru-RU" sz="3100" b="1" dirty="0">
                <a:solidFill>
                  <a:srgbClr val="002060"/>
                </a:solidFill>
              </a:rPr>
              <a:t>року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uk-UA" sz="3100" b="1" dirty="0">
                <a:solidFill>
                  <a:srgbClr val="002060"/>
                </a:solidFill>
              </a:rPr>
              <a:t>р</a:t>
            </a:r>
            <a:r>
              <a:rPr lang="uk-UA" sz="3100" b="1" dirty="0" smtClean="0">
                <a:solidFill>
                  <a:srgbClr val="002060"/>
                </a:solidFill>
              </a:rPr>
              <a:t>осіянин </a:t>
            </a:r>
            <a:r>
              <a:rPr lang="uk-UA" sz="3100" b="1" dirty="0">
                <a:solidFill>
                  <a:srgbClr val="002060"/>
                </a:solidFill>
              </a:rPr>
              <a:t>Юрій Гагарін став першою людиною, яка піднялась у космос та облетіла навколо Землі </a:t>
            </a:r>
            <a:r>
              <a:rPr lang="uk-UA" sz="3100" b="1" dirty="0" smtClean="0">
                <a:solidFill>
                  <a:srgbClr val="002060"/>
                </a:solidFill>
              </a:rPr>
              <a:t>на </a:t>
            </a:r>
            <a:r>
              <a:rPr lang="ru-RU" sz="3100" b="1" dirty="0" err="1" smtClean="0">
                <a:solidFill>
                  <a:srgbClr val="002060"/>
                </a:solidFill>
              </a:rPr>
              <a:t>кораблі</a:t>
            </a:r>
            <a:r>
              <a:rPr lang="ru-RU" sz="3100" b="1" dirty="0">
                <a:solidFill>
                  <a:srgbClr val="002060"/>
                </a:solidFill>
              </a:rPr>
              <a:t> «Восток</a:t>
            </a:r>
            <a:r>
              <a:rPr lang="ru-RU" sz="3100" b="1" dirty="0" smtClean="0">
                <a:solidFill>
                  <a:srgbClr val="002060"/>
                </a:solidFill>
              </a:rPr>
              <a:t>»</a:t>
            </a:r>
            <a:r>
              <a:rPr lang="uk-UA" sz="3100" b="1" dirty="0">
                <a:solidFill>
                  <a:srgbClr val="002060"/>
                </a:solidFill>
              </a:rPr>
              <a:t>.</a:t>
            </a: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popmech.ru/images/upload/official_126390161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914650" cy="427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612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4536504" cy="1368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332656"/>
            <a:ext cx="59150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Каденюк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44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>
                <a:solidFill>
                  <a:srgbClr val="FF0000"/>
                </a:solidFill>
              </a:rPr>
              <a:t>Леонід </a:t>
            </a:r>
            <a:r>
              <a:rPr lang="uk-UA" sz="4400" b="1" dirty="0" smtClean="0">
                <a:solidFill>
                  <a:srgbClr val="FF0000"/>
                </a:solidFill>
              </a:rPr>
              <a:t>Костянтинович</a:t>
            </a:r>
            <a:endParaRPr lang="ru-RU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перший</a:t>
            </a:r>
            <a:r>
              <a:rPr lang="ru-RU" sz="2400" b="1" dirty="0">
                <a:solidFill>
                  <a:srgbClr val="002060"/>
                </a:solidFill>
              </a:rPr>
              <a:t> космонавт </a:t>
            </a:r>
            <a:r>
              <a:rPr lang="ru-RU" sz="2400" b="1" dirty="0" err="1">
                <a:solidFill>
                  <a:srgbClr val="002060"/>
                </a:solidFill>
              </a:rPr>
              <a:t>незалежної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err="1" smtClean="0">
                <a:solidFill>
                  <a:srgbClr val="002060"/>
                </a:solidFill>
              </a:rPr>
              <a:t>України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en-US" b="1" dirty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1997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року </a:t>
            </a:r>
            <a:r>
              <a:rPr lang="ru-RU" b="1" dirty="0" err="1">
                <a:solidFill>
                  <a:srgbClr val="002060"/>
                </a:solidFill>
              </a:rPr>
              <a:t>здійснив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космічний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політ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американському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космічному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кораблі</a:t>
            </a:r>
            <a:r>
              <a:rPr lang="ru-RU" b="1" dirty="0">
                <a:solidFill>
                  <a:srgbClr val="002060"/>
                </a:solidFill>
              </a:rPr>
              <a:t> «</a:t>
            </a:r>
            <a:r>
              <a:rPr lang="ru-RU" b="1" dirty="0" err="1">
                <a:solidFill>
                  <a:srgbClr val="002060"/>
                </a:solidFill>
              </a:rPr>
              <a:t>Колумбія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5" name="Рисунок 4" descr="http://upload.wikimedia.org/wikipedia/commons/thumb/3/3e/Leonid_Kadenyuk.jpg/250px-Leonid_Kadenyuk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" y="836712"/>
            <a:ext cx="2880320" cy="39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612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088232"/>
          </a:xfrm>
        </p:spPr>
        <p:txBody>
          <a:bodyPr>
            <a:norm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Скафа́ндр</a:t>
            </a:r>
            <a:r>
              <a:rPr lang="vi-VN" sz="1800" b="1" dirty="0">
                <a:solidFill>
                  <a:srgbClr val="002060"/>
                </a:solidFill>
              </a:rPr>
              <a:t> </a:t>
            </a:r>
            <a:r>
              <a:rPr lang="vi-VN" sz="1800" b="1" dirty="0" smtClean="0">
                <a:solidFill>
                  <a:srgbClr val="002060"/>
                </a:solidFill>
              </a:rPr>
              <a:t>— </a:t>
            </a:r>
            <a:r>
              <a:rPr lang="vi-VN" sz="1800" b="1" dirty="0">
                <a:solidFill>
                  <a:srgbClr val="002060"/>
                </a:solidFill>
              </a:rPr>
              <a:t>спеціальне спорядження, призначене для ізоляції людини (або тварини) від зовнішнього середовища — від тиску або вакууму, температури (високої та низької), випромінювань</a:t>
            </a:r>
            <a:r>
              <a:rPr lang="vi-VN" sz="1800" b="1" dirty="0" smtClean="0">
                <a:solidFill>
                  <a:srgbClr val="002060"/>
                </a:solidFill>
              </a:rPr>
              <a:t>.</a:t>
            </a:r>
            <a:r>
              <a:rPr lang="uk-UA" sz="1800" b="1" dirty="0" smtClean="0">
                <a:solidFill>
                  <a:srgbClr val="002060"/>
                </a:solidFill>
              </a:rPr>
              <a:t/>
            </a:r>
            <a:br>
              <a:rPr lang="uk-UA" sz="1800" b="1" dirty="0" smtClean="0">
                <a:solidFill>
                  <a:srgbClr val="002060"/>
                </a:solidFill>
              </a:rPr>
            </a:b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скафандрів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космічні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пожежоізоляційні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авіаційні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metkere.com/images/a5moonlanding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14" y="10375"/>
            <a:ext cx="3348372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ru.fishki.net/picsw/042012/09/bonus/skafandri/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1469"/>
            <a:ext cx="5213226" cy="2890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44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4149080"/>
            <a:ext cx="4896544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uk-UA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8926" y="2250216"/>
            <a:ext cx="7255064" cy="11787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06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</a:t>
            </a:r>
            <a:r>
              <a:rPr lang="uk-UA" sz="706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УВАГУ!</a:t>
            </a:r>
            <a:endParaRPr lang="ru-RU" sz="706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2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У </a:t>
            </a:r>
            <a:r>
              <a:rPr lang="uk-UA" b="1" dirty="0">
                <a:solidFill>
                  <a:srgbClr val="002060"/>
                </a:solidFill>
              </a:rPr>
              <a:t>Сонячній </a:t>
            </a:r>
            <a:r>
              <a:rPr lang="uk-UA" b="1" dirty="0" smtClean="0">
                <a:solidFill>
                  <a:srgbClr val="002060"/>
                </a:solidFill>
              </a:rPr>
              <a:t>системі </a:t>
            </a:r>
            <a:r>
              <a:rPr lang="uk-UA" b="1" dirty="0">
                <a:solidFill>
                  <a:srgbClr val="002060"/>
                </a:solidFill>
              </a:rPr>
              <a:t>є вісім планет.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uk-UA" sz="4000" dirty="0">
                <a:solidFill>
                  <a:srgbClr val="002060"/>
                </a:solidFill>
              </a:rPr>
              <a:t> </a:t>
            </a:r>
            <a:br>
              <a:rPr lang="uk-UA" sz="4000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" name="Объект 4" descr="http://space.vn.ua/son_sys/imag/solar_system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508" b="43292"/>
          <a:stretch/>
        </p:blipFill>
        <p:spPr bwMode="auto">
          <a:xfrm>
            <a:off x="539552" y="2132856"/>
            <a:ext cx="8229600" cy="3106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1083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5698976" cy="4320480"/>
          </a:xfrm>
        </p:spPr>
        <p:txBody>
          <a:bodyPr>
            <a:normAutofit fontScale="90000"/>
          </a:bodyPr>
          <a:lstStyle/>
          <a:p>
            <a:r>
              <a:rPr lang="uk-UA" sz="20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3100" b="1" dirty="0">
                <a:solidFill>
                  <a:srgbClr val="FF0000"/>
                </a:solidFill>
              </a:rPr>
              <a:t>Сонце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002060"/>
                </a:solidFill>
              </a:rPr>
              <a:t>– це зірка у Сонячній системі. Сонце дуже гаряче – значно гарячіше за доменну піч! Воно складається з розжарених газів – водню і гелію. Вік Сонця становить приблизно п’ять мільярдів років.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uk-UA" sz="2400" b="1" dirty="0">
                <a:solidFill>
                  <a:srgbClr val="002060"/>
                </a:solidFill>
              </a:rPr>
              <a:t>Не можна прямо дивитися на </a:t>
            </a:r>
            <a:r>
              <a:rPr lang="uk-UA" sz="2400" b="1" dirty="0" smtClean="0">
                <a:solidFill>
                  <a:srgbClr val="002060"/>
                </a:solidFill>
              </a:rPr>
              <a:t>Сонце</a:t>
            </a:r>
            <a:r>
              <a:rPr lang="uk-UA" sz="2400" b="1" dirty="0">
                <a:solidFill>
                  <a:srgbClr val="002060"/>
                </a:solidFill>
              </a:rPr>
              <a:t>, це небезпечно. Коли ти граєшся на сонці , завжди одягай капелюха, сонцезахисні окуляри.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uk-UA" sz="2400" b="1" dirty="0"/>
              <a:t> 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7" name="Объект 6" descr="http://netri.net/wp-content/uploads/2012/04/flickr-4923566097-hd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984269" cy="29842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908720"/>
            <a:ext cx="5904656" cy="10248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6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СОНЦЕ</a:t>
            </a:r>
            <a:endParaRPr lang="ru-RU" sz="606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5410944" cy="381642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3100" b="1" dirty="0">
                <a:solidFill>
                  <a:srgbClr val="FF0000"/>
                </a:solidFill>
              </a:rPr>
              <a:t>Місяць</a:t>
            </a:r>
            <a:r>
              <a:rPr lang="uk-UA" sz="2200" b="1" dirty="0"/>
              <a:t> </a:t>
            </a:r>
            <a:r>
              <a:rPr lang="uk-UA" sz="2200" b="1" dirty="0">
                <a:solidFill>
                  <a:srgbClr val="002060"/>
                </a:solidFill>
              </a:rPr>
              <a:t>– це  найближчий супутник Землі. На Місяці відсутнє життя, немає ані хмар, ані вітру, ані дощу, ані снігу. Це єдиний позаземний світ, у якому побувала людина. У 1971 році для дослідження місячної поверхні використали електричну машину, що має назву місяцехід. На сьогоднішній день на Місяці побувало лише 12 людей. Остання подорож відбулася у 1972 році.  Різні форми місяця називаються фазами, їх є чотири.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uk-UA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2.bp.blogspot.com/-1TE-QjE2ISs/TfjRzkSFt_I/AAAAAAAAFMs/RFULPHzyK6A/s400/eclipse%2Blunar%2B15%2Bde%2Bjunio%2B2011%2Ben%2Bvivo%2Bonlin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7145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divo-gorod.narod.ru/luna3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723" b="24716"/>
          <a:stretch/>
        </p:blipFill>
        <p:spPr bwMode="auto">
          <a:xfrm>
            <a:off x="6084168" y="4221088"/>
            <a:ext cx="2743218" cy="2524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52" y="764704"/>
            <a:ext cx="624244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МІСЯЦЬ</a:t>
            </a:r>
            <a:endParaRPr lang="ru-RU" sz="5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6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4320480" cy="4032448"/>
          </a:xfrm>
        </p:spPr>
        <p:txBody>
          <a:bodyPr>
            <a:normAutofit fontScale="90000"/>
          </a:bodyPr>
          <a:lstStyle/>
          <a:p>
            <a:r>
              <a:rPr lang="uk-UA" sz="24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3200" b="1" dirty="0">
                <a:solidFill>
                  <a:srgbClr val="FF0000"/>
                </a:solidFill>
              </a:rPr>
              <a:t>Меркурій</a:t>
            </a:r>
            <a:r>
              <a:rPr lang="uk-UA" sz="2400" b="1" dirty="0"/>
              <a:t> </a:t>
            </a:r>
            <a:r>
              <a:rPr lang="uk-UA" sz="2800" b="1" dirty="0">
                <a:solidFill>
                  <a:srgbClr val="002060"/>
                </a:solidFill>
              </a:rPr>
              <a:t>– це маленька планета, яка обертається дуже близько до </a:t>
            </a:r>
            <a:r>
              <a:rPr lang="uk-UA" sz="2800" b="1" dirty="0" smtClean="0">
                <a:solidFill>
                  <a:srgbClr val="002060"/>
                </a:solidFill>
              </a:rPr>
              <a:t>Сонця</a:t>
            </a:r>
            <a:r>
              <a:rPr lang="uk-UA" sz="2800" b="1" dirty="0">
                <a:solidFill>
                  <a:srgbClr val="002060"/>
                </a:solidFill>
              </a:rPr>
              <a:t>. Вдень на поверхні Меркурія дуже </a:t>
            </a:r>
            <a:r>
              <a:rPr lang="uk-UA" sz="2800" b="1" dirty="0" err="1">
                <a:solidFill>
                  <a:srgbClr val="002060"/>
                </a:solidFill>
              </a:rPr>
              <a:t>спекотно</a:t>
            </a:r>
            <a:r>
              <a:rPr lang="uk-UA" sz="2800" b="1" dirty="0">
                <a:solidFill>
                  <a:srgbClr val="002060"/>
                </a:solidFill>
              </a:rPr>
              <a:t>, але вночі там надзвичайно холодно. Поверхня Меркурія суха та кам'яниста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 descr="http://ax-online.ru/Misc/SolarSystem/i/gallery/Mercury-l-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241444" cy="37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7776864" cy="94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54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554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МЕРКУРІЙ</a:t>
            </a:r>
            <a:endParaRPr lang="ru-RU" sz="554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686800" cy="151216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uk-UA" sz="3200" b="1" dirty="0">
                <a:solidFill>
                  <a:srgbClr val="FF0000"/>
                </a:solidFill>
              </a:rPr>
              <a:t>Венера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002060"/>
                </a:solidFill>
              </a:rPr>
              <a:t>– друга від Сонця планета і є найближчою до Землі. На Венері дуже </a:t>
            </a:r>
            <a:r>
              <a:rPr lang="uk-UA" sz="2400" b="1" dirty="0" err="1">
                <a:solidFill>
                  <a:srgbClr val="002060"/>
                </a:solidFill>
              </a:rPr>
              <a:t>спекотно</a:t>
            </a:r>
            <a:r>
              <a:rPr lang="uk-UA" sz="2400" b="1" dirty="0">
                <a:solidFill>
                  <a:srgbClr val="002060"/>
                </a:solidFill>
              </a:rPr>
              <a:t>. Тут налічується 167 вулканів. Найвищий називається </a:t>
            </a:r>
            <a:r>
              <a:rPr lang="uk-UA" sz="2400" b="1" dirty="0" err="1">
                <a:solidFill>
                  <a:srgbClr val="002060"/>
                </a:solidFill>
              </a:rPr>
              <a:t>Маат</a:t>
            </a:r>
            <a:r>
              <a:rPr lang="uk-UA" sz="2400" b="1" dirty="0">
                <a:solidFill>
                  <a:srgbClr val="002060"/>
                </a:solidFill>
              </a:rPr>
              <a:t> </a:t>
            </a:r>
            <a:r>
              <a:rPr lang="uk-UA" sz="2400" b="1" dirty="0" err="1">
                <a:solidFill>
                  <a:srgbClr val="002060"/>
                </a:solidFill>
              </a:rPr>
              <a:t>Монс</a:t>
            </a:r>
            <a:r>
              <a:rPr lang="uk-UA" sz="2400" b="1" dirty="0">
                <a:solidFill>
                  <a:srgbClr val="002060"/>
                </a:solidFill>
              </a:rPr>
              <a:t> – понад </a:t>
            </a:r>
            <a:r>
              <a:rPr lang="uk-UA" sz="2400" b="1" dirty="0" smtClean="0">
                <a:solidFill>
                  <a:srgbClr val="002060"/>
                </a:solidFill>
              </a:rPr>
              <a:t>дев'ять </a:t>
            </a:r>
            <a:r>
              <a:rPr lang="uk-UA" sz="2400" b="1" dirty="0">
                <a:solidFill>
                  <a:srgbClr val="002060"/>
                </a:solidFill>
              </a:rPr>
              <a:t>кілометрів заввишки. Небо на Венері жовте і з нього падає у вигляді дощу сірчана кислота.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http://www.macrospace.narod.ru/venera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38437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80538" y="188640"/>
            <a:ext cx="3168111" cy="11233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67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ВЕНЕРА</a:t>
            </a:r>
            <a:endParaRPr lang="ru-RU" sz="67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E:\Pictures\Screenshots\Screenshot_2016-11-30-15-57-4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52936"/>
            <a:ext cx="4572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30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2016224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uk-UA" sz="2200" dirty="0"/>
              <a:t> 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uk-UA" sz="3600" b="1" dirty="0">
                <a:solidFill>
                  <a:srgbClr val="FF0000"/>
                </a:solidFill>
              </a:rPr>
              <a:t>Земля</a:t>
            </a:r>
            <a:r>
              <a:rPr lang="uk-UA" sz="2200" b="1" dirty="0"/>
              <a:t> </a:t>
            </a:r>
            <a:r>
              <a:rPr lang="uk-UA" sz="2200" b="1" dirty="0" smtClean="0">
                <a:solidFill>
                  <a:srgbClr val="002060"/>
                </a:solidFill>
              </a:rPr>
              <a:t>–</a:t>
            </a:r>
            <a:r>
              <a:rPr lang="uk-UA" sz="2000" dirty="0" smtClean="0"/>
              <a:t> </a:t>
            </a:r>
            <a:r>
              <a:rPr lang="uk-UA" sz="2700" b="1" dirty="0" smtClean="0"/>
              <a:t>третя від Сонця планета. Вона знаходиться на такій відстані від Сонця, що температура на ній не буває ні дуже високою, ні дуже низькою. Там є достатня кількість води, кисню. Тому на Землі є життя. Земля має свій супутник – Місяць.</a:t>
            </a:r>
            <a:r>
              <a:rPr lang="uk-UA" sz="2200" b="1" dirty="0" smtClean="0">
                <a:solidFill>
                  <a:srgbClr val="002060"/>
                </a:solidFill>
              </a:rPr>
              <a:t/>
            </a:r>
            <a:br>
              <a:rPr lang="uk-UA" sz="2200" b="1" dirty="0" smtClean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uk-UA" sz="22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://planets-ua.com/images/z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610372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96044" y="0"/>
            <a:ext cx="30364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6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ЗЕМЛЯ</a:t>
            </a:r>
            <a:endParaRPr lang="ru-RU" sz="6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E:\Pictures\Screenshots\Screenshot_2016-11-30-16-01-3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4572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842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quot;Универсальный синий, голубой&quot; -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435280" cy="13681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700" b="1" dirty="0"/>
              <a:t>Планета </a:t>
            </a:r>
            <a:r>
              <a:rPr lang="uk-UA" sz="3600" b="1" dirty="0">
                <a:solidFill>
                  <a:srgbClr val="FF0000"/>
                </a:solidFill>
              </a:rPr>
              <a:t>Марс</a:t>
            </a:r>
            <a:r>
              <a:rPr lang="uk-UA" sz="2700" b="1" dirty="0"/>
              <a:t> </a:t>
            </a:r>
            <a:r>
              <a:rPr lang="uk-UA" sz="2700" b="1" dirty="0" smtClean="0">
                <a:solidFill>
                  <a:schemeClr val="bg2">
                    <a:lumMod val="10000"/>
                  </a:schemeClr>
                </a:solidFill>
              </a:rPr>
              <a:t>- четверта планета Сонячної системи, названа іменем бога війни – Марса. До того, як вчені дізналися, що на Марсі немає життя, люди вірили, що там живуть загадкові істоти – марсіани. 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5877272"/>
            <a:ext cx="45719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://veganmaster.com/wp-content/uploads/2012/08/mar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85192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10887" y="0"/>
            <a:ext cx="2722219" cy="11926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15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715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МАРС</a:t>
            </a:r>
            <a:endParaRPr lang="ru-RU" sz="715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E:\Pictures\Screenshots\Screenshot_2016-11-30-16-04-2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4572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06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275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</vt:lpstr>
      <vt:lpstr>    Сонячна система отримала таку назву через те, що всі планети та інші небесні тіла обертаються навколо Сонця.    </vt:lpstr>
      <vt:lpstr>  У Сонячній системі є вісім планет.   </vt:lpstr>
      <vt:lpstr>  Сонце – це зірка у Сонячній системі. Сонце дуже гаряче – значно гарячіше за доменну піч! Воно складається з розжарених газів – водню і гелію. Вік Сонця становить приблизно п’ять мільярдів років. Не можна прямо дивитися на Сонце, це небезпечно. Коли ти граєшся на сонці , завжди одягай капелюха, сонцезахисні окуляри.   </vt:lpstr>
      <vt:lpstr>   Місяць – це  найближчий супутник Землі. На Місяці відсутнє життя, немає ані хмар, ані вітру, ані дощу, ані снігу. Це єдиний позаземний світ, у якому побувала людина. У 1971 році для дослідження місячної поверхні використали електричну машину, що має назву місяцехід. На сьогоднішній день на Місяці побувало лише 12 людей. Остання подорож відбулася у 1972 році.  Різні форми місяця називаються фазами, їх є чотири.   </vt:lpstr>
      <vt:lpstr>    Меркурій – це маленька планета, яка обертається дуже близько до Сонця. Вдень на поверхні Меркурія дуже спекотно, але вночі там надзвичайно холодно. Поверхня Меркурія суха та кам'яниста.  </vt:lpstr>
      <vt:lpstr> Венера – друга від Сонця планета і є найближчою до Землі. На Венері дуже спекотно. Тут налічується 167 вулканів. Найвищий називається Маат Монс – понад дев'ять кілометрів заввишки. Небо на Венері жовте і з нього падає у вигляді дощу сірчана кислота. </vt:lpstr>
      <vt:lpstr>         Земля – третя від Сонця планета. Вона знаходиться на такій відстані від Сонця, що температура на ній не буває ні дуже високою, ні дуже низькою. Там є достатня кількість води, кисню. Тому на Землі є життя. Земля має свій супутник – Місяць.         </vt:lpstr>
      <vt:lpstr>         Планета Марс - четверта планета Сонячної системи, названа іменем бога війни – Марса. До того, як вчені дізналися, що на Марсі немає життя, люди вірили, що там живуть загадкові істоти – марсіани.        </vt:lpstr>
      <vt:lpstr>   Юпітер – найбільша планета Сонячної системи. Він у 1300 разів більший за Землю. Жоден космічний корабель не здатен здійснити посадку на Юпітер, тому що на цій планеті немає твердої поверхні. Юпітер являє собою гігантський шар, що складається з рідини та газу.  </vt:lpstr>
      <vt:lpstr>     Сатурн - шоста планета сонячної системи, названа в честь бога Сатурна, батька Юпітера. Сатурн – це великий шар, який складається з рідини і газу. Він відомий світу своїми кільцями. Кожне кільце Сатурна складається з газу, частинок льоду, каміння та піску.    </vt:lpstr>
      <vt:lpstr>   Уран –  сьома планета від Сонця. Це величезна, холодна блакитно-зелена планета, яку оточують безліч чорних кіл та крижаних супутників. Це єдина планета сонячної системи, яка обертається навколо Сонця, лежачи на боку. Її називають “лежача планета”.  </vt:lpstr>
      <vt:lpstr>Нептун – неймовірно холодна величезна блакитна планета. Ця восьма планета розташована так далеко від Землі, що космічному зонду «Вояжер - 2» знадобилося цілих 12 років аби долетіти до нього. Нептун – планета з найстрашнішими штормами у всій Сонячній системі. На поверхні цієї планети дмуть найсильніші вітри в сонячній системі. Їх швидкість перевищує 2000 км/год, що в 2 рази більше, ніж швидкість реактивного лайнера. </vt:lpstr>
      <vt:lpstr>   Плутон – найбільш віддалений від сонця, на його поверхні завжди панує темрява. Він крихітний, менший за Місяць червонясто-коричневого кольору. Його можна побачити і Землі за допомогою потужного телескопа.  До Плутона ще ніколи не літали космічні кораблі, тому невідомо, що відбувається на його поверхні. У 2006 році астрономи відкрили ще одне космічне тіло, яке зо розмірами є більшим за Плутон, його назвали Ксеною, а Плутон оголосили астероїдом. </vt:lpstr>
      <vt:lpstr>Слайд 15</vt:lpstr>
      <vt:lpstr>Астероїди – це мільярди уламків каміння та металу, що літають у космічному просторі між Марсом та Юпітером. Вони набагато менші за планети. Науковці вважають, що астероїди – це уламки планети, яка так і не сформувалась. Найвідоміші астероїди Церрера, Палада, Юнона і Веста.  </vt:lpstr>
      <vt:lpstr>  Вчені, які вивчали будову Всесвіту  </vt:lpstr>
      <vt:lpstr>     Галілео Галілей    У 1609р. винайшов перший телескоп і почав спостерігати за зорями і планетами      </vt:lpstr>
      <vt:lpstr>      Нічне небо можна спостерігати й неозброєним оком, але, щоб роздивитися зорі й планети детальніше, потрібен телескоп       </vt:lpstr>
      <vt:lpstr>Собака Лайка – перша жива істота,побувала у космосі</vt:lpstr>
      <vt:lpstr>    Гагарін  Юрій Олексійович перший у світі космонавт   12 квітня 1961  року росіянин Юрій Гагарін став першою людиною, яка піднялась у космос та облетіла навколо Землі на кораблі «Восток».      </vt:lpstr>
      <vt:lpstr>Слайд 22</vt:lpstr>
      <vt:lpstr>Скафа́ндр — спеціальне спорядження, призначене для ізоляції людини (або тварини) від зовнішнього середовища — від тиску або вакууму, температури (високої та низької), випромінювань. Види скафандрів — космічні, пожежоізоляційні, авіаційні.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Лена</cp:lastModifiedBy>
  <cp:revision>52</cp:revision>
  <dcterms:created xsi:type="dcterms:W3CDTF">2013-04-08T13:20:54Z</dcterms:created>
  <dcterms:modified xsi:type="dcterms:W3CDTF">2020-03-03T14:23:30Z</dcterms:modified>
</cp:coreProperties>
</file>