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8919" y="1468192"/>
            <a:ext cx="7482625" cy="3850783"/>
          </a:xfrm>
        </p:spPr>
        <p:txBody>
          <a:bodyPr/>
          <a:lstStyle/>
          <a:p>
            <a:r>
              <a:rPr lang="uk-UA" dirty="0" smtClean="0"/>
              <a:t>Софія Федорівна Русова -видатний педагог, психолог, громадський діяч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5640944"/>
            <a:ext cx="6815669" cy="77273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46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751" y="6371527"/>
            <a:ext cx="597795" cy="486473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307" y="940157"/>
            <a:ext cx="6931908" cy="5293217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1" dirty="0" smtClean="0"/>
              <a:t>У 1917 р. С. Русова бере активну участь у встановленні в Україні  Народної Республіки, стає членом Центральної Ради і призначається головою відділу дошкільного виховання Міністерства освіти України.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1" dirty="0" smtClean="0"/>
              <a:t>Після перемоги більшовиків в Україні починається страшний терор, знищується інтелігенція і Софія Федорівна емігрує до Львова.  Звідти переїжджає до сина у Відень. Там Русова пише «Теорію і практику дошкільного виховання».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1" dirty="0" smtClean="0"/>
              <a:t>У 1921 році отримала запрошення читати лекції в Українській академії  у Чехії. У Гаазі на зборах Інтернаціональної  Жіночої  Ради  Русова донесла світовій громаді про голод в Україні.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1" dirty="0" smtClean="0"/>
              <a:t>У 1923 році Русова – професор Українського педагогічного  університету ім. Драгоманова у Празі.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3" r="4633"/>
          <a:stretch>
            <a:fillRect/>
          </a:stretch>
        </p:blipFill>
        <p:spPr>
          <a:xfrm>
            <a:off x="7537215" y="1479282"/>
            <a:ext cx="4006592" cy="3865451"/>
          </a:xfrm>
        </p:spPr>
      </p:pic>
    </p:spTree>
    <p:extLst>
      <p:ext uri="{BB962C8B-B14F-4D97-AF65-F5344CB8AC3E}">
        <p14:creationId xmlns:p14="http://schemas.microsoft.com/office/powerpoint/2010/main" xmlns="" val="42098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5044"/>
            <a:ext cx="237187" cy="1371600"/>
          </a:xfrm>
        </p:spPr>
        <p:txBody>
          <a:bodyPr>
            <a:normAutofit/>
          </a:bodyPr>
          <a:lstStyle/>
          <a:p>
            <a:endParaRPr lang="ru-RU" sz="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41" b="5541"/>
          <a:stretch>
            <a:fillRect/>
          </a:stretch>
        </p:blipFill>
        <p:spPr>
          <a:xfrm>
            <a:off x="7058025" y="1041400"/>
            <a:ext cx="4100513" cy="4548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307" y="850005"/>
            <a:ext cx="6207617" cy="5241701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            </a:t>
            </a:r>
            <a:r>
              <a:rPr lang="uk-UA" sz="3800" dirty="0" smtClean="0"/>
              <a:t>Померла Софія Федорівна Русова 5 лютого 1940 року у Празі,  проживши довге, тяжке, але щасливе життя, проповідуючи до останніх днів гуманізм, просвітництво, національну ідею шкільного життя.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xmlns="" val="13013046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1716407"/>
            <a:ext cx="90152" cy="679064"/>
          </a:xfrm>
        </p:spPr>
        <p:txBody>
          <a:bodyPr>
            <a:normAutofit/>
          </a:bodyPr>
          <a:lstStyle/>
          <a:p>
            <a:endParaRPr lang="ru-RU" sz="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188" y="1313646"/>
            <a:ext cx="10818253" cy="4301543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/>
              <a:t>       </a:t>
            </a:r>
            <a:r>
              <a:rPr lang="uk-UA" sz="3200" b="1" dirty="0" smtClean="0"/>
              <a:t>За </a:t>
            </a:r>
            <a:r>
              <a:rPr lang="uk-UA" sz="3200" b="1" dirty="0" err="1" smtClean="0"/>
              <a:t>Русовою</a:t>
            </a:r>
            <a:r>
              <a:rPr lang="uk-UA" sz="3200" b="1" dirty="0" smtClean="0"/>
              <a:t>, гармонійну людину можна лише тоді виховати, якщо будуть виконуватися такі умови 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3200" b="1" dirty="0" smtClean="0"/>
              <a:t>виховання повинно бути індивідуальним;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3200" b="1" dirty="0" smtClean="0"/>
              <a:t>національним;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3200" b="1" dirty="0" smtClean="0"/>
              <a:t>відповідати вимогам часу;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3200" b="1" dirty="0" smtClean="0"/>
              <a:t>бути вільним від урядових вимог.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01681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1593" y="1979613"/>
            <a:ext cx="45719" cy="1371600"/>
          </a:xfrm>
        </p:spPr>
        <p:txBody>
          <a:bodyPr>
            <a:normAutofit/>
          </a:bodyPr>
          <a:lstStyle/>
          <a:p>
            <a:endParaRPr lang="ru-RU" sz="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5" r="7225"/>
          <a:stretch>
            <a:fillRect/>
          </a:stretch>
        </p:blipFill>
        <p:spPr>
          <a:xfrm>
            <a:off x="908050" y="963613"/>
            <a:ext cx="3063875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1544" y="963613"/>
            <a:ext cx="7018986" cy="51280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/>
              <a:t>       </a:t>
            </a:r>
            <a:r>
              <a:rPr lang="uk-UA" sz="2600" b="1" dirty="0" smtClean="0"/>
              <a:t>Вшановуючи внесок </a:t>
            </a:r>
            <a:r>
              <a:rPr lang="uk-UA" sz="2600" b="1" dirty="0" err="1" smtClean="0"/>
              <a:t>Русової</a:t>
            </a:r>
            <a:r>
              <a:rPr lang="uk-UA" sz="2600" b="1" dirty="0" smtClean="0"/>
              <a:t> у розвиток педагогічної науки та її роль у створенні національної системи освіти </a:t>
            </a:r>
            <a:r>
              <a:rPr lang="uk-UA" sz="2600" b="1" dirty="0" smtClean="0">
                <a:solidFill>
                  <a:srgbClr val="0070C0"/>
                </a:solidFill>
              </a:rPr>
              <a:t>2005 року Міністерство освіти і науки України </a:t>
            </a:r>
            <a:r>
              <a:rPr lang="uk-UA" sz="2600" b="1" dirty="0" smtClean="0"/>
              <a:t>запровадило </a:t>
            </a:r>
            <a:r>
              <a:rPr lang="uk-UA" sz="2600" b="1" dirty="0" smtClean="0">
                <a:solidFill>
                  <a:srgbClr val="0070C0"/>
                </a:solidFill>
              </a:rPr>
              <a:t>нагрудний знак «Софія Русова». </a:t>
            </a:r>
            <a:r>
              <a:rPr lang="uk-UA" sz="2600" b="1" dirty="0" smtClean="0">
                <a:solidFill>
                  <a:schemeClr val="tx1"/>
                </a:solidFill>
              </a:rPr>
              <a:t>Ним нагороджують наукових, науково-педагогічних і педагогічних працівників за значні особисті успіхи у галузі </a:t>
            </a:r>
            <a:r>
              <a:rPr lang="uk-UA" sz="2600" b="1" dirty="0" smtClean="0">
                <a:solidFill>
                  <a:srgbClr val="0070C0"/>
                </a:solidFill>
              </a:rPr>
              <a:t>дошкільної</a:t>
            </a:r>
            <a:r>
              <a:rPr lang="uk-UA" sz="2600" b="1" dirty="0" smtClean="0">
                <a:solidFill>
                  <a:schemeClr val="tx1"/>
                </a:solidFill>
              </a:rPr>
              <a:t> та </a:t>
            </a:r>
            <a:r>
              <a:rPr lang="uk-UA" sz="2600" b="1" dirty="0" smtClean="0">
                <a:solidFill>
                  <a:srgbClr val="0070C0"/>
                </a:solidFill>
              </a:rPr>
              <a:t>позашкільної освіти</a:t>
            </a:r>
            <a:r>
              <a:rPr lang="uk-UA" sz="2600" b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uk-UA" sz="2600" b="1" dirty="0">
                <a:solidFill>
                  <a:schemeClr val="tx1"/>
                </a:solidFill>
              </a:rPr>
              <a:t> </a:t>
            </a:r>
            <a:r>
              <a:rPr lang="uk-UA" sz="2600" b="1" dirty="0" smtClean="0">
                <a:solidFill>
                  <a:schemeClr val="tx1"/>
                </a:solidFill>
              </a:rPr>
              <a:t>       Праці Софії </a:t>
            </a:r>
            <a:r>
              <a:rPr lang="uk-UA" sz="2600" b="1" dirty="0" err="1" smtClean="0">
                <a:solidFill>
                  <a:schemeClr val="tx1"/>
                </a:solidFill>
              </a:rPr>
              <a:t>Русової</a:t>
            </a:r>
            <a:r>
              <a:rPr lang="uk-UA" sz="2600" b="1" dirty="0" smtClean="0">
                <a:solidFill>
                  <a:schemeClr val="tx1"/>
                </a:solidFill>
              </a:rPr>
              <a:t> – це не тільки історія української педагогіки, але й змістовний аналіз специфіки українського дитячого садка й школи.</a:t>
            </a:r>
          </a:p>
          <a:p>
            <a:pPr algn="just"/>
            <a:r>
              <a:rPr lang="uk-UA" sz="2600" b="1" dirty="0">
                <a:solidFill>
                  <a:schemeClr val="tx1"/>
                </a:solidFill>
              </a:rPr>
              <a:t> </a:t>
            </a:r>
            <a:r>
              <a:rPr lang="uk-UA" sz="2600" b="1" dirty="0" smtClean="0">
                <a:solidFill>
                  <a:schemeClr val="tx1"/>
                </a:solidFill>
              </a:rPr>
              <a:t>       Від юних літ до глибокої старості вона була незламно вірною українській ідеї і залишила нам мудрі настанови педагога і вченого.</a:t>
            </a:r>
            <a:endParaRPr lang="ru-RU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11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Найважливіші принципи педагогічної концепції Софії </a:t>
            </a:r>
            <a:r>
              <a:rPr lang="uk-UA" dirty="0" err="1" smtClean="0"/>
              <a:t>Русової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8338" y="2341730"/>
            <a:ext cx="5295535" cy="3747751"/>
          </a:xfrm>
        </p:spPr>
        <p:txBody>
          <a:bodyPr>
            <a:noAutofit/>
          </a:bodyPr>
          <a:lstStyle/>
          <a:p>
            <a:r>
              <a:rPr lang="uk-UA" sz="2200" b="1" dirty="0" smtClean="0"/>
              <a:t>Гуманізм</a:t>
            </a:r>
          </a:p>
          <a:p>
            <a:r>
              <a:rPr lang="uk-UA" sz="2200" b="1" dirty="0" smtClean="0"/>
              <a:t>Демократизм</a:t>
            </a:r>
          </a:p>
          <a:p>
            <a:r>
              <a:rPr lang="uk-UA" sz="2200" b="1" dirty="0" smtClean="0"/>
              <a:t>Народність</a:t>
            </a:r>
          </a:p>
          <a:p>
            <a:r>
              <a:rPr lang="uk-UA" sz="2200" b="1" dirty="0" err="1" smtClean="0"/>
              <a:t>Природовідповідність</a:t>
            </a:r>
            <a:r>
              <a:rPr lang="uk-UA" sz="2200" b="1" dirty="0" smtClean="0"/>
              <a:t> </a:t>
            </a:r>
          </a:p>
          <a:p>
            <a:r>
              <a:rPr lang="uk-UA" sz="2200" b="1" dirty="0" err="1" smtClean="0"/>
              <a:t>Культуровідповідність</a:t>
            </a:r>
            <a:r>
              <a:rPr lang="uk-UA" sz="2200" b="1" dirty="0" smtClean="0"/>
              <a:t> </a:t>
            </a:r>
          </a:p>
          <a:p>
            <a:r>
              <a:rPr lang="uk-UA" sz="2200" b="1" dirty="0" smtClean="0"/>
              <a:t>Особистісно-орієнтований підхід </a:t>
            </a:r>
          </a:p>
          <a:p>
            <a:r>
              <a:rPr lang="uk-UA" sz="2200" b="1" dirty="0" smtClean="0"/>
              <a:t>Соціальна обумовленість виховання </a:t>
            </a:r>
          </a:p>
          <a:p>
            <a:r>
              <a:rPr lang="uk-UA" sz="2200" b="1" dirty="0" smtClean="0"/>
              <a:t>Загальнолюдські цінності</a:t>
            </a:r>
          </a:p>
          <a:p>
            <a:endParaRPr lang="ru-RU" sz="2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429" y="2560638"/>
            <a:ext cx="4578641" cy="3309937"/>
          </a:xfrm>
        </p:spPr>
      </p:pic>
    </p:spTree>
    <p:extLst>
      <p:ext uri="{BB962C8B-B14F-4D97-AF65-F5344CB8AC3E}">
        <p14:creationId xmlns:p14="http://schemas.microsoft.com/office/powerpoint/2010/main" xmlns="" val="3176233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88" y="1214131"/>
            <a:ext cx="10599312" cy="820731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Ідея національного виховання в педагогічній спадщини  Софії </a:t>
            </a:r>
            <a:r>
              <a:rPr lang="uk-UA" sz="3200" b="1" dirty="0" err="1" smtClean="0">
                <a:solidFill>
                  <a:srgbClr val="7030A0"/>
                </a:solidFill>
              </a:rPr>
              <a:t>Русової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398" y="2228046"/>
            <a:ext cx="10367493" cy="3191037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/>
              <a:t>        Центральне місце в багатогранній педагогічній спадщині вченої займає концепція української національної системи освіти і національного виховання, у межах якої отримали своєрідну </a:t>
            </a:r>
            <a:r>
              <a:rPr lang="uk-UA" sz="2800" b="1" dirty="0" err="1" smtClean="0"/>
              <a:t>інтерпритацію</a:t>
            </a:r>
            <a:r>
              <a:rPr lang="uk-UA" sz="2800" b="1" dirty="0" smtClean="0"/>
              <a:t> найважливіші фундаментальні теоретико-методологічні проблеми – мета, завдання, зміст, методи, принципи, форми освіти, навчання й виховання.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0409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780" y="588432"/>
            <a:ext cx="10905538" cy="730579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Концепція рідної української школи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944" y="1319011"/>
            <a:ext cx="6091707" cy="482421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Ідея національного виховання – головна й визначальна в педагогічній концепції </a:t>
            </a:r>
            <a:r>
              <a:rPr lang="uk-UA" sz="2000" b="1" dirty="0" err="1" smtClean="0"/>
              <a:t>Русової</a:t>
            </a:r>
            <a:r>
              <a:rPr lang="uk-UA" sz="2000" b="1" dirty="0" smtClean="0"/>
              <a:t>. В центрі концепції  перебуває дитина з її природженими задатками, здібностями, можливостями,  талантами.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Головне завдання виховання – забезпечення розвитку відзначених чинників, а також національної самосвідомості й загальнолюдської моралі; формування соціально зрілої, працелюбної, творчої особистості, здатної до свідомого суспільного вибору і збагачення інтелектуального, духовного, економічного, соціально-політичного і культурного потенціалу свого народу.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6" r="9636"/>
          <a:stretch>
            <a:fillRect/>
          </a:stretch>
        </p:blipFill>
        <p:spPr>
          <a:xfrm>
            <a:off x="6892925" y="1319011"/>
            <a:ext cx="5299075" cy="4495800"/>
          </a:xfrm>
        </p:spPr>
      </p:pic>
    </p:spTree>
    <p:extLst>
      <p:ext uri="{BB962C8B-B14F-4D97-AF65-F5344CB8AC3E}">
        <p14:creationId xmlns:p14="http://schemas.microsoft.com/office/powerpoint/2010/main" xmlns="" val="1269668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15" y="605307"/>
            <a:ext cx="10238704" cy="988750"/>
          </a:xfrm>
        </p:spPr>
        <p:txBody>
          <a:bodyPr>
            <a:normAutofit/>
          </a:bodyPr>
          <a:lstStyle/>
          <a:p>
            <a:r>
              <a:rPr lang="uk-UA" sz="3400" b="1" dirty="0" smtClean="0">
                <a:solidFill>
                  <a:srgbClr val="7030A0"/>
                </a:solidFill>
              </a:rPr>
              <a:t>Найвагоміші педагогічні твори Софії </a:t>
            </a:r>
            <a:r>
              <a:rPr lang="uk-UA" sz="3400" b="1" dirty="0" err="1" smtClean="0">
                <a:solidFill>
                  <a:srgbClr val="7030A0"/>
                </a:solidFill>
              </a:rPr>
              <a:t>Русової</a:t>
            </a:r>
            <a:r>
              <a:rPr lang="uk-UA" sz="3400" b="1" dirty="0" smtClean="0">
                <a:solidFill>
                  <a:srgbClr val="7030A0"/>
                </a:solidFill>
              </a:rPr>
              <a:t> </a:t>
            </a:r>
            <a:endParaRPr lang="ru-RU" sz="34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2732" y="1825877"/>
            <a:ext cx="10625071" cy="4317346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dirty="0" smtClean="0"/>
              <a:t>        </a:t>
            </a:r>
            <a:r>
              <a:rPr lang="uk-UA" sz="2400" b="1" dirty="0" smtClean="0"/>
              <a:t>Софія Русова справедливо вважається класиком вітчизняного </a:t>
            </a:r>
            <a:r>
              <a:rPr lang="uk-UA" sz="2600" b="1" dirty="0" smtClean="0">
                <a:solidFill>
                  <a:srgbClr val="7030A0"/>
                </a:solidFill>
              </a:rPr>
              <a:t>дошкільного виховання, </a:t>
            </a:r>
            <a:r>
              <a:rPr lang="uk-UA" sz="2400" b="1" dirty="0" smtClean="0">
                <a:solidFill>
                  <a:schemeClr val="tx1"/>
                </a:solidFill>
              </a:rPr>
              <a:t>про що свідчать її твори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«Теорія і практика дошкільного виховання»;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«Дитячий сад на національнім </a:t>
            </a:r>
            <a:r>
              <a:rPr lang="uk-UA" sz="2400" b="1" dirty="0" err="1" smtClean="0">
                <a:solidFill>
                  <a:schemeClr val="tx1"/>
                </a:solidFill>
              </a:rPr>
              <a:t>грунті</a:t>
            </a:r>
            <a:r>
              <a:rPr lang="uk-UA" sz="2400" b="1" dirty="0" smtClean="0">
                <a:solidFill>
                  <a:schemeClr val="tx1"/>
                </a:solidFill>
              </a:rPr>
              <a:t>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«Дошкільне виховання»;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«Нова школа соціального виховання»;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«Націоналізація дошкільного виховання»;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«Нові методи дошкільного виховання».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«Роль жінки у дошкільному вихованні» та ін.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63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4556"/>
            <a:ext cx="430370" cy="499353"/>
          </a:xfrm>
        </p:spPr>
        <p:txBody>
          <a:bodyPr>
            <a:normAutofit/>
          </a:bodyPr>
          <a:lstStyle/>
          <a:p>
            <a:endParaRPr lang="ru-RU" sz="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0" r="11510"/>
          <a:stretch>
            <a:fillRect/>
          </a:stretch>
        </p:blipFill>
        <p:spPr>
          <a:xfrm>
            <a:off x="7612063" y="1066800"/>
            <a:ext cx="3978275" cy="5102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2886" y="1994436"/>
            <a:ext cx="6748529" cy="4017074"/>
          </a:xfrm>
        </p:spPr>
        <p:txBody>
          <a:bodyPr>
            <a:normAutofit/>
          </a:bodyPr>
          <a:lstStyle/>
          <a:p>
            <a:pPr algn="l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«Дитина за своєю природою – допитливий дослідник, відкривач світу. Так нехай перед нею відкривається чудовий світ у живих фарбах, яскравих і тремтливих звуках, у казці та грі, у власній творчості, в красі, що надихає її серце, в прагненні робити людям добро…»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11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ДЯКУЄМО ЗА УВАГУ!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412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-605307"/>
            <a:ext cx="6241816" cy="121061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6" b="51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6822" y="2148415"/>
            <a:ext cx="7250806" cy="3389499"/>
          </a:xfrm>
        </p:spPr>
        <p:txBody>
          <a:bodyPr>
            <a:normAutofit/>
          </a:bodyPr>
          <a:lstStyle/>
          <a:p>
            <a:pPr algn="l"/>
            <a:r>
              <a:rPr lang="uk-UA" sz="2600" b="1" dirty="0" smtClean="0"/>
              <a:t>Життя, віддане Україні!</a:t>
            </a:r>
          </a:p>
          <a:p>
            <a:pPr algn="l"/>
            <a:r>
              <a:rPr lang="uk-UA" sz="2600" b="1" dirty="0" smtClean="0"/>
              <a:t>Кожна держава , що через ті чи інші обставини , дійшла до руїни, може з нею врятуватись, коли добре організує свою єдину національну школу від вищої до нижчої.</a:t>
            </a:r>
          </a:p>
          <a:p>
            <a:pPr algn="l"/>
            <a:r>
              <a:rPr lang="uk-UA" sz="2600" b="1" dirty="0" smtClean="0"/>
              <a:t>                                                        С.Ф. Русова</a:t>
            </a:r>
            <a:endParaRPr lang="ru-RU" sz="2600" b="1" dirty="0" smtClean="0"/>
          </a:p>
          <a:p>
            <a:pPr algn="l"/>
            <a:endParaRPr lang="uk-UA" sz="2400" b="1" dirty="0" smtClean="0"/>
          </a:p>
        </p:txBody>
      </p:sp>
      <p:sp>
        <p:nvSpPr>
          <p:cNvPr id="6" name="Рисунок 2"/>
          <p:cNvSpPr txBox="1">
            <a:spLocks/>
          </p:cNvSpPr>
          <p:nvPr/>
        </p:nvSpPr>
        <p:spPr>
          <a:xfrm>
            <a:off x="8094831" y="1002763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</p:spTree>
    <p:extLst>
      <p:ext uri="{BB962C8B-B14F-4D97-AF65-F5344CB8AC3E}">
        <p14:creationId xmlns:p14="http://schemas.microsoft.com/office/powerpoint/2010/main" xmlns="" val="7600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824" y="1468191"/>
            <a:ext cx="9601196" cy="126213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Життєвий та творчий шлях  Софії </a:t>
            </a:r>
            <a:r>
              <a:rPr lang="uk-UA" sz="2800" dirty="0" err="1" smtClean="0"/>
              <a:t>Русової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2428" y="2562896"/>
            <a:ext cx="5705341" cy="354169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b="1" dirty="0" smtClean="0"/>
              <a:t>      Народилася 18 лютого 1856 р. в селі </a:t>
            </a:r>
            <a:r>
              <a:rPr lang="uk-UA" sz="2000" b="1" dirty="0" err="1" smtClean="0"/>
              <a:t>Олешня</a:t>
            </a:r>
            <a:r>
              <a:rPr lang="uk-UA" sz="2000" b="1" dirty="0" smtClean="0"/>
              <a:t> на Чернігівщині. Мати Софії – Ганна </a:t>
            </a:r>
            <a:r>
              <a:rPr lang="uk-UA" sz="2000" b="1" dirty="0" err="1" smtClean="0"/>
              <a:t>Жерве</a:t>
            </a:r>
            <a:r>
              <a:rPr lang="uk-UA" sz="2000" b="1" dirty="0" smtClean="0"/>
              <a:t>, французького походження, батько – Федір </a:t>
            </a:r>
            <a:r>
              <a:rPr lang="uk-UA" sz="2000" b="1" dirty="0" err="1" smtClean="0"/>
              <a:t>Ліндфорс</a:t>
            </a:r>
            <a:r>
              <a:rPr lang="uk-UA" sz="2000" b="1" dirty="0" smtClean="0"/>
              <a:t>, швед. Зразкову родину </a:t>
            </a:r>
            <a:r>
              <a:rPr lang="uk-UA" sz="2000" b="1" dirty="0" err="1" smtClean="0"/>
              <a:t>Ліндфорсів</a:t>
            </a:r>
            <a:r>
              <a:rPr lang="uk-UA" sz="2000" b="1" dirty="0" smtClean="0"/>
              <a:t> поважали сусіди і селяни, проте щастя було не довгим. Коли Софійка була зовсім маленькою, померли її сестра Наталя і брат Володя, від туги і горя тяжко захворіла і невдовзі померла мати. Діти залишилися під опікою батька Федора </a:t>
            </a:r>
            <a:r>
              <a:rPr lang="uk-UA" sz="2000" b="1" dirty="0" err="1" smtClean="0"/>
              <a:t>Ліндфорса</a:t>
            </a:r>
            <a:r>
              <a:rPr lang="uk-UA" sz="2000" b="1" dirty="0" smtClean="0"/>
              <a:t>, який справою свого  життя вважав безкорисливе служіння народові.</a:t>
            </a:r>
            <a:endParaRPr lang="ru-RU" sz="2000" b="1" dirty="0"/>
          </a:p>
        </p:txBody>
      </p:sp>
      <p:pic>
        <p:nvPicPr>
          <p:cNvPr id="1030" name="Picture 6" descr="http://rusova.at.ua/_ph/3/356522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409" y="2562896"/>
            <a:ext cx="5142463" cy="3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38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769" y="643944"/>
            <a:ext cx="5254580" cy="792049"/>
          </a:xfrm>
        </p:spPr>
        <p:txBody>
          <a:bodyPr/>
          <a:lstStyle/>
          <a:p>
            <a:r>
              <a:rPr lang="uk-UA" dirty="0" err="1" smtClean="0"/>
              <a:t>Фундуклеївська</a:t>
            </a:r>
            <a:r>
              <a:rPr lang="uk-UA" dirty="0" smtClean="0"/>
              <a:t> жіноча гімназія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60326" y="7519473"/>
            <a:ext cx="3063347" cy="47752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065" y="837127"/>
            <a:ext cx="5489474" cy="5293217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1" dirty="0" smtClean="0"/>
              <a:t>У 10 років Русова вступила до </a:t>
            </a:r>
            <a:r>
              <a:rPr lang="uk-UA" sz="2200" b="1" dirty="0" err="1" smtClean="0"/>
              <a:t>Фундуклеївської</a:t>
            </a:r>
            <a:r>
              <a:rPr lang="uk-UA" sz="2200" b="1" dirty="0" smtClean="0"/>
              <a:t>  гімназії у Києві, яку закінчила з золотою медаллю.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1" dirty="0" smtClean="0"/>
              <a:t>Взимку 1871 року родину спіткало горе, раптово помирає батько. У віці 15-ти років Софія залишилася круглою сиротою.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200" b="1" dirty="0" smtClean="0"/>
              <a:t>Перед Софією постає питання :                                       який шлях обрати?</a:t>
            </a:r>
          </a:p>
          <a:p>
            <a:pPr algn="l"/>
            <a:r>
              <a:rPr lang="uk-UA" sz="2200" b="1" dirty="0"/>
              <a:t> </a:t>
            </a:r>
            <a:r>
              <a:rPr lang="uk-UA" sz="2200" b="1" dirty="0" smtClean="0"/>
              <a:t>    Вона разом із сестрою Марією вирішує присвятити себе школі . З цією метою сестри їдуть до </a:t>
            </a:r>
            <a:r>
              <a:rPr lang="uk-UA" sz="2200" b="1" dirty="0" err="1" smtClean="0"/>
              <a:t>Петербурга</a:t>
            </a:r>
            <a:r>
              <a:rPr lang="uk-UA" sz="2200" b="1" dirty="0" smtClean="0"/>
              <a:t>, де вивчають досвід кращих педагогів та роботу шкіл : твори </a:t>
            </a:r>
            <a:r>
              <a:rPr lang="uk-UA" sz="2200" b="1" dirty="0" err="1" smtClean="0"/>
              <a:t>Песталоцці</a:t>
            </a:r>
            <a:r>
              <a:rPr lang="uk-UA" sz="2200" b="1" dirty="0" smtClean="0"/>
              <a:t>, Руссо, </a:t>
            </a:r>
            <a:r>
              <a:rPr lang="uk-UA" sz="2200" b="1" dirty="0" err="1" smtClean="0"/>
              <a:t>Дістервега</a:t>
            </a:r>
            <a:r>
              <a:rPr lang="uk-UA" sz="2200" b="1" dirty="0" smtClean="0"/>
              <a:t>, </a:t>
            </a:r>
            <a:r>
              <a:rPr lang="uk-UA" sz="2200" b="1" dirty="0" err="1" smtClean="0"/>
              <a:t>Фребеля</a:t>
            </a:r>
            <a:r>
              <a:rPr lang="uk-UA" sz="2200" b="1" dirty="0" smtClean="0"/>
              <a:t>.                                                                                                      </a:t>
            </a:r>
            <a:endParaRPr lang="ru-RU" sz="2200" b="1" dirty="0"/>
          </a:p>
        </p:txBody>
      </p:sp>
      <p:pic>
        <p:nvPicPr>
          <p:cNvPr id="6" name="Рисунок 5" descr="Картинки по запросу &quot;фундуклеївська жіноча гімназія фото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427" y="1638833"/>
            <a:ext cx="5940425" cy="362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898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891" y="5807535"/>
            <a:ext cx="2192482" cy="515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" r="1099"/>
          <a:stretch>
            <a:fillRect/>
          </a:stretch>
        </p:blipFill>
        <p:spPr>
          <a:xfrm>
            <a:off x="612774" y="636588"/>
            <a:ext cx="4656235" cy="5686103"/>
          </a:xfrm>
          <a:prstGeom prst="roundRect">
            <a:avLst>
              <a:gd name="adj" fmla="val 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9127" y="746975"/>
            <a:ext cx="6017508" cy="5575716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100" b="1" dirty="0" smtClean="0"/>
              <a:t>У 1871 році, вже в Києві Софія Федорівна в свої 15 років разом із старшою сестрою відкрила в Києві перший приватний україномовний дитячий садок, у якому було 20 вихованців. Серед вихованців були здебільшого діти з родин інтелігенції, зокрема 2 дітей Старицьких. Сестри не шкодували свого часу, готуючись до занять зі своїми вихованцями.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100" b="1" dirty="0" smtClean="0"/>
              <a:t>Цього ж року вона знайомиться з членами Старої Громади М. Лисенко, М. </a:t>
            </a:r>
            <a:r>
              <a:rPr lang="uk-UA" sz="2100" b="1" dirty="0" err="1" smtClean="0"/>
              <a:t>Драгома</a:t>
            </a:r>
            <a:r>
              <a:rPr lang="uk-UA" sz="2100" b="1" dirty="0" smtClean="0"/>
              <a:t> -новим, О. </a:t>
            </a:r>
            <a:r>
              <a:rPr lang="uk-UA" sz="2100" b="1" dirty="0" err="1" smtClean="0"/>
              <a:t>Русовим</a:t>
            </a:r>
            <a:r>
              <a:rPr lang="uk-UA" sz="2100" b="1" dirty="0" smtClean="0"/>
              <a:t> та ін. В цей час українська мова була під забороною, а Софія бере активну </a:t>
            </a:r>
            <a:r>
              <a:rPr lang="uk-UA" sz="2100" b="1" dirty="0"/>
              <a:t>участь у виставах, включається у </a:t>
            </a:r>
            <a:r>
              <a:rPr lang="uk-UA" sz="2100" b="1" dirty="0" smtClean="0"/>
              <a:t>вивчення української культури, мови, етнографії, фольклору.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182541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2501" y="1561861"/>
            <a:ext cx="389439" cy="2669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9" r="6109"/>
          <a:stretch>
            <a:fillRect/>
          </a:stretch>
        </p:blipFill>
        <p:spPr>
          <a:xfrm>
            <a:off x="1377413" y="674688"/>
            <a:ext cx="3684588" cy="55070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0794" y="824248"/>
            <a:ext cx="5486401" cy="535747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b="1" dirty="0" smtClean="0"/>
              <a:t>Громадська робота приносила Софії ще більше задоволення, бо вона працювала з Олександром </a:t>
            </a:r>
            <a:r>
              <a:rPr lang="uk-UA" sz="2400" b="1" dirty="0" err="1" smtClean="0"/>
              <a:t>Русовим</a:t>
            </a:r>
            <a:r>
              <a:rPr lang="uk-UA" sz="2400" b="1" dirty="0" smtClean="0"/>
              <a:t>. Молоді люди симпатизували один одному. «Він перший </a:t>
            </a:r>
            <a:r>
              <a:rPr lang="uk-UA" sz="2400" b="1" dirty="0" err="1" smtClean="0"/>
              <a:t>відкрим</a:t>
            </a:r>
            <a:r>
              <a:rPr lang="uk-UA" sz="2400" b="1" dirty="0" smtClean="0"/>
              <a:t> мені красу української народної пісні, - напише пізніше Софія Федорівна, - заговорив до мене українською мовою і без довгих промов і пояснень збудив у мене ту любов до нашого народу, що вже ніколи не покидала мого серця й керувала моєю працею довгі літа».</a:t>
            </a:r>
          </a:p>
        </p:txBody>
      </p:sp>
    </p:spTree>
    <p:extLst>
      <p:ext uri="{BB962C8B-B14F-4D97-AF65-F5344CB8AC3E}">
        <p14:creationId xmlns:p14="http://schemas.microsoft.com/office/powerpoint/2010/main" xmlns="" val="278117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875" y="629276"/>
            <a:ext cx="2027350" cy="4267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1" r="11481"/>
          <a:stretch>
            <a:fillRect/>
          </a:stretch>
        </p:blipFill>
        <p:spPr>
          <a:xfrm>
            <a:off x="6298395" y="1595192"/>
            <a:ext cx="5259388" cy="3840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611" y="824248"/>
            <a:ext cx="5022761" cy="516442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/>
              <a:t>Саме в цей час </a:t>
            </a:r>
            <a:r>
              <a:rPr lang="uk-UA" sz="2000" b="1" dirty="0" smtClean="0"/>
              <a:t>Київська </a:t>
            </a:r>
            <a:r>
              <a:rPr lang="uk-UA" sz="2000" b="1" dirty="0"/>
              <a:t>українська громада, колеги і друзі покладають на Олександра Русова надзвичайно складну і відповідальну  місію – врятувати від загибелі заборонені рукописні вірші Тараса Шевченка й надрукувати за кордоном увесь «Кобзар» без цензурних скорочень.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Протягом 1875 – 1876 років подружжя здійснило в Празі всю роботу, </a:t>
            </a:r>
            <a:r>
              <a:rPr lang="uk-UA" sz="2000" b="1" dirty="0" err="1" smtClean="0"/>
              <a:t>пов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язану</a:t>
            </a:r>
            <a:r>
              <a:rPr lang="uk-UA" sz="2000" b="1" dirty="0" smtClean="0"/>
              <a:t> з підготовкою і виданням  двох томів «Кобзаря», а потім і перевезенням його через кордон на батьківщину . Уже самим тільки цим вчинком </a:t>
            </a:r>
            <a:r>
              <a:rPr lang="uk-UA" sz="2000" b="1" dirty="0" err="1" smtClean="0"/>
              <a:t>Русови</a:t>
            </a:r>
            <a:r>
              <a:rPr lang="uk-UA" sz="2000" b="1" dirty="0" smtClean="0"/>
              <a:t> вписали власну сторінку в історію української культури.</a:t>
            </a:r>
            <a:endParaRPr lang="ru-RU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6203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49" y="0"/>
            <a:ext cx="1112950" cy="357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" r="35"/>
          <a:stretch>
            <a:fillRect/>
          </a:stretch>
        </p:blipFill>
        <p:spPr>
          <a:xfrm>
            <a:off x="9864725" y="655638"/>
            <a:ext cx="1692275" cy="5578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066" y="888641"/>
            <a:ext cx="8706117" cy="517730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О. Русов, як статистик, мав часті переїзди: Чернігів, Ніжин, Херсон , Полтава, Одеса, Київ – і де б не перебувала родина </a:t>
            </a:r>
            <a:r>
              <a:rPr lang="uk-UA" sz="2000" b="1" dirty="0" err="1" smtClean="0"/>
              <a:t>Русових</a:t>
            </a:r>
            <a:r>
              <a:rPr lang="uk-UA" sz="2000" b="1" dirty="0" smtClean="0"/>
              <a:t>, Софія Федорівна  всюди включалася у громадську  роботу:  відкривала дитячі садки, влаштовувала народні читання, організовувала початкові школи.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Після розгрому Кирило - </a:t>
            </a:r>
            <a:r>
              <a:rPr lang="uk-UA" sz="2000" b="1" dirty="0" err="1" smtClean="0"/>
              <a:t>Мефодіївського</a:t>
            </a:r>
            <a:r>
              <a:rPr lang="uk-UA" sz="2000" b="1" dirty="0" smtClean="0"/>
              <a:t> братства за членами всіх об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єднань української інтелігенції встановлюється «негласний </a:t>
            </a:r>
            <a:r>
              <a:rPr lang="uk-UA" sz="2000" b="1" dirty="0" err="1" smtClean="0"/>
              <a:t>надзор</a:t>
            </a:r>
            <a:r>
              <a:rPr lang="uk-UA" sz="2000" b="1" dirty="0" smtClean="0"/>
              <a:t>». Протягом періоду з 1880 по 1905р. Софію Русову заарештовували п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ять разів, проте це не схитнуло її переконань, а лише посилило їх, загартувало її волю в боротьбі за національно – культурне відродження України, передусім її мови та національної системи виховання.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Після повернення до Києва у 1909р. С. Русова працює викладачем педагогіки у Фребелівському жіночому інституті, який готував працівників дошкільних закладів , та викладає французьку мову у Комерційному інституті. У той час у педагогічному житті сталася знаменна подія - почав виходити педагогічний журнал «Світло», співредактором якого була Софія Русова.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6329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81" y="566669"/>
            <a:ext cx="147033" cy="540913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186" y="837124"/>
            <a:ext cx="10921284" cy="533185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Софія Русова проявила себе як педагог практик і теоретик. Вона виступає з лекціями перед педагогами, вихователями, студентами. Окрім  того, Софія Федорівна виїжджає за кордон, вивчає роботу дитячих садків у Європі, діяльність їх вихователів. Після повернення до Києва вона виступає з питань дошкільного виховання у Фребелівському товаристві.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У серпні 1917 року на ІІ Всеукраїнському з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їзді вчителів, присвяченому проблемі націоналізації освіти  С. Русова виступила з основною доповіддю, де наголошувала, «…доля, щастя нашого народу залежить від того як ми проведемо в життя дороге, велике гасло: ВІЛЬНА  НАЦІОНАЛЬНА ШКОЛА  ДЛЯ  ВИХОВАННЯ  ВІЛЬНОЇ  СВІДОМОЇ  ДУЖОЇ  НАЦІЇ». </a:t>
            </a:r>
            <a:endParaRPr lang="ru-RU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/>
              <a:t>7 листопада 1917 року С. Русова виступила співзасновником Педагогічної Академії для підготовки вчителів українознавства. За її підтримки при університетах створювались факультети з українською, єврейською та польською мовою викладання. Були підготовлені плани про відкриття українських гімназій в містах України. Сама Софія Федорівна очолює українське відділення у Фребелівському інституті (нині пед. університет імені М. Драгоманова) і читає лекції  з педагогіки українською мовою. Не маючи диплома про вищу освіту, вона блискуче прочитала ці лекції і стала професором даного закладу.</a:t>
            </a:r>
          </a:p>
        </p:txBody>
      </p:sp>
    </p:spTree>
    <p:extLst>
      <p:ext uri="{BB962C8B-B14F-4D97-AF65-F5344CB8AC3E}">
        <p14:creationId xmlns:p14="http://schemas.microsoft.com/office/powerpoint/2010/main" xmlns="" val="110801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</TotalTime>
  <Words>1413</Words>
  <Application>Microsoft Office PowerPoint</Application>
  <PresentationFormat>Произвольный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Софія Федорівна Русова -видатний педагог, психолог, громадський діяч</vt:lpstr>
      <vt:lpstr>Слайд 2</vt:lpstr>
      <vt:lpstr>Життєвий та творчий шлях  Софії Русової</vt:lpstr>
      <vt:lpstr>Фундуклеївська жіноча гімназія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Найважливіші принципи педагогічної концепції Софії Русової</vt:lpstr>
      <vt:lpstr>Ідея національного виховання в педагогічній спадщини  Софії Русової</vt:lpstr>
      <vt:lpstr>Концепція рідної української школи </vt:lpstr>
      <vt:lpstr>Найвагоміші педагогічні твори Софії Русової </vt:lpstr>
      <vt:lpstr>Слайд 18</vt:lpstr>
      <vt:lpstr>  ДЯКУЄМО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Софія Федорівна Русова -видатний педагог, психолог, громадський діяч</dc:title>
  <dc:creator>user</dc:creator>
  <cp:lastModifiedBy>User</cp:lastModifiedBy>
  <cp:revision>32</cp:revision>
  <dcterms:created xsi:type="dcterms:W3CDTF">2016-02-02T17:06:49Z</dcterms:created>
  <dcterms:modified xsi:type="dcterms:W3CDTF">2020-03-23T17:22:19Z</dcterms:modified>
</cp:coreProperties>
</file>